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7" r:id="rId4"/>
  </p:sldMasterIdLst>
  <p:notesMasterIdLst>
    <p:notesMasterId r:id="rId11"/>
  </p:notesMasterIdLst>
  <p:handoutMasterIdLst>
    <p:handoutMasterId r:id="rId12"/>
  </p:handoutMasterIdLst>
  <p:sldIdLst>
    <p:sldId id="279" r:id="rId5"/>
    <p:sldId id="286" r:id="rId6"/>
    <p:sldId id="284" r:id="rId7"/>
    <p:sldId id="288" r:id="rId8"/>
    <p:sldId id="289" r:id="rId9"/>
    <p:sldId id="290" r:id="rId10"/>
  </p:sldIdLst>
  <p:sldSz cx="9144000" cy="6858000" type="screen4x3"/>
  <p:notesSz cx="7023100" cy="9309100"/>
  <p:custDataLst>
    <p:tags r:id="rId1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208">
          <p15:clr>
            <a:srgbClr val="A4A3A4"/>
          </p15:clr>
        </p15:guide>
        <p15:guide id="3" orient="horz" pos="2932">
          <p15:clr>
            <a:srgbClr val="A4A3A4"/>
          </p15:clr>
        </p15:guide>
        <p15:guide id="4" pos="221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08B8"/>
    <a:srgbClr val="6600FF"/>
    <a:srgbClr val="009999"/>
    <a:srgbClr val="FF3300"/>
    <a:srgbClr val="FF6633"/>
    <a:srgbClr val="F8F8F8"/>
    <a:srgbClr val="FFFF99"/>
    <a:srgbClr val="B1A9CF"/>
    <a:srgbClr val="9885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517B931-5D9E-41B9-93AF-30033213058C}" v="17" dt="2024-03-07T19:43:40.5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09"/>
        <p:guide pos="2208"/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gs" Target="tags/tag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3043665" cy="46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defTabSz="931593" eaLnBrk="1" hangingPunct="1">
              <a:defRPr kumimoji="1" sz="1200"/>
            </a:lvl1pPr>
          </a:lstStyle>
          <a:p>
            <a:endParaRPr lang="en-US" alt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7830" y="0"/>
            <a:ext cx="3043665" cy="46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algn="r" defTabSz="931593" eaLnBrk="1" hangingPunct="1">
              <a:defRPr kumimoji="1" sz="1200"/>
            </a:lvl1pPr>
          </a:lstStyle>
          <a:p>
            <a:endParaRPr lang="en-US" alt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8842684"/>
            <a:ext cx="3043665" cy="46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defTabSz="931593" eaLnBrk="1" hangingPunct="1">
              <a:defRPr kumimoji="1" sz="1200"/>
            </a:lvl1pPr>
          </a:lstStyle>
          <a:p>
            <a:endParaRPr lang="en-US" alt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7830" y="8842684"/>
            <a:ext cx="3043665" cy="46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algn="r" defTabSz="931593" eaLnBrk="1" hangingPunct="1">
              <a:defRPr kumimoji="1" sz="1200">
                <a:latin typeface="Arial Black" pitchFamily="34" charset="0"/>
              </a:defRPr>
            </a:lvl1pPr>
          </a:lstStyle>
          <a:p>
            <a:fld id="{342263C6-7E49-494E-A759-35C0EFEA31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28319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3043665" cy="46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35" tIns="46617" rIns="93235" bIns="46617" numCol="1" anchor="ctr" anchorCtr="0" compatLnSpc="1">
            <a:prstTxWarp prst="textNoShape">
              <a:avLst/>
            </a:prstTxWarp>
          </a:bodyPr>
          <a:lstStyle>
            <a:lvl1pPr defTabSz="931593">
              <a:defRPr sz="1200"/>
            </a:lvl1pPr>
          </a:lstStyle>
          <a:p>
            <a:endParaRPr lang="en-US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436" y="0"/>
            <a:ext cx="3043664" cy="46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235" tIns="46617" rIns="93235" bIns="46617" numCol="1" anchor="ctr" anchorCtr="0" compatLnSpc="1">
            <a:prstTxWarp prst="textNoShape">
              <a:avLst/>
            </a:prstTxWarp>
          </a:bodyPr>
          <a:lstStyle>
            <a:lvl1pPr algn="r" defTabSz="931593">
              <a:defRPr sz="1200"/>
            </a:lvl1pPr>
          </a:lstStyle>
          <a:p>
            <a:endParaRPr lang="en-US" altLang="en-US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700088"/>
            <a:ext cx="4651375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771" y="4422147"/>
            <a:ext cx="5151560" cy="4188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8844287"/>
            <a:ext cx="3043665" cy="46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defTabSz="931593">
              <a:defRPr sz="1200"/>
            </a:lvl1pPr>
          </a:lstStyle>
          <a:p>
            <a:endParaRPr lang="en-US" alt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436" y="8844287"/>
            <a:ext cx="3043664" cy="46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235" tIns="46617" rIns="93235" bIns="46617" numCol="1" anchor="b" anchorCtr="0" compatLnSpc="1">
            <a:prstTxWarp prst="textNoShape">
              <a:avLst/>
            </a:prstTxWarp>
          </a:bodyPr>
          <a:lstStyle>
            <a:lvl1pPr algn="r" defTabSz="931593">
              <a:defRPr sz="1200">
                <a:latin typeface="Arial Black" pitchFamily="34" charset="0"/>
              </a:defRPr>
            </a:lvl1pPr>
          </a:lstStyle>
          <a:p>
            <a:fld id="{26FEBCC3-C707-49FC-8BCC-9CF4552027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44606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6DDD6-E68C-4F7C-AF23-735217335D9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1218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F0CE1-866A-4BD4-ACD1-A60431EE721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6150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0F03A-583D-4A9B-999F-74DA13C958E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1883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9FBE899-348C-6B20-47B7-73444E75856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356" t="4266" r="1976" b="2381"/>
          <a:stretch/>
        </p:blipFill>
        <p:spPr>
          <a:xfrm>
            <a:off x="155139" y="245853"/>
            <a:ext cx="8988861" cy="23780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81038"/>
            <a:ext cx="7332593" cy="1177579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4061" y="1981200"/>
            <a:ext cx="7886700" cy="4114800"/>
          </a:xfrm>
        </p:spPr>
        <p:txBody>
          <a:bodyPr/>
          <a:lstStyle>
            <a:lvl1pPr>
              <a:spcBef>
                <a:spcPts val="100"/>
              </a:spcBef>
              <a:defRPr sz="1800"/>
            </a:lvl1pPr>
            <a:lvl2pPr>
              <a:spcBef>
                <a:spcPts val="100"/>
              </a:spcBef>
              <a:defRPr sz="1600"/>
            </a:lvl2pPr>
            <a:lvl3pPr>
              <a:spcBef>
                <a:spcPts val="100"/>
              </a:spcBef>
              <a:defRPr/>
            </a:lvl3pPr>
            <a:lvl4pPr>
              <a:spcBef>
                <a:spcPts val="100"/>
              </a:spcBef>
              <a:defRPr/>
            </a:lvl4pPr>
            <a:lvl5pPr>
              <a:spcBef>
                <a:spcPts val="10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  <a:latin typeface="Calibri (Body)"/>
              </a:defRPr>
            </a:lvl1pPr>
          </a:lstStyle>
          <a:p>
            <a:fld id="{72FDC3A4-3ECB-4CC5-8031-F712224A9F4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8" name="Picture 7" descr="A logo of a family&#10;&#10;Description automatically generated">
            <a:extLst>
              <a:ext uri="{FF2B5EF4-FFF2-40B4-BE49-F238E27FC236}">
                <a16:creationId xmlns:a16="http://schemas.microsoft.com/office/drawing/2014/main" id="{02292477-1B62-73CF-DC57-1E9A78E8A20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991" y="150247"/>
            <a:ext cx="759261" cy="918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230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63D5B-07E7-4F0E-BCB2-32B96E85206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6102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2185-4B3A-4B3C-B1A3-48131BA4B7C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536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75048-FC03-4291-928B-BDB9F655CF7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1249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5582-20C7-4B36-B562-5BE424F7108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8814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3C68F-1F6D-40C9-9574-8D30D2C4248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4430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32F6-7821-4653-A61A-EEA69F8A5E0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0396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CA6EF-D364-49C2-8EF9-0228E40A8C9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5849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4BE12F82-D0E6-13F4-A360-31250F968D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l="1356" t="4266" r="1976" b="2381"/>
          <a:stretch/>
        </p:blipFill>
        <p:spPr>
          <a:xfrm>
            <a:off x="155139" y="136524"/>
            <a:ext cx="8988861" cy="237807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609600"/>
            <a:ext cx="7332593" cy="10810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A2963-3AE2-4712-B816-981AE9D70521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13" name="Picture 12" descr="A logo of a family&#10;&#10;Description automatically generated">
            <a:extLst>
              <a:ext uri="{FF2B5EF4-FFF2-40B4-BE49-F238E27FC236}">
                <a16:creationId xmlns:a16="http://schemas.microsoft.com/office/drawing/2014/main" id="{32D00AAB-D1E2-597D-F32E-56DEC0DB5790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991" y="150247"/>
            <a:ext cx="759261" cy="918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361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i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"/>
        </a:spcBef>
        <a:buFont typeface="Wingdings" pitchFamily="2" charset="2"/>
        <a:buChar char="Ø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100"/>
        </a:spcBef>
        <a:buFont typeface="Wingdings" pitchFamily="2" charset="2"/>
        <a:buChar char="Ø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100"/>
        </a:spcBef>
        <a:buFont typeface="Wingdings" pitchFamily="2" charset="2"/>
        <a:buChar char="Ø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100"/>
        </a:spcBef>
        <a:buFont typeface="Wingdings" pitchFamily="2" charset="2"/>
        <a:buChar char="Ø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100"/>
        </a:spcBef>
        <a:buFont typeface="Wingdings" pitchFamily="2" charset="2"/>
        <a:buChar char="Ø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2" name="Rectangle 61">
            <a:extLst>
              <a:ext uri="{FF2B5EF4-FFF2-40B4-BE49-F238E27FC236}">
                <a16:creationId xmlns:a16="http://schemas.microsoft.com/office/drawing/2014/main" id="{8D0D6D3E-D7F9-4591-9CA9-DDF4DB1F73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9144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7DA79FF-DEFD-63B8-B7B8-7129E4606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7" y="1012536"/>
            <a:ext cx="3672698" cy="544312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b="1" i="0" dirty="0">
                <a:solidFill>
                  <a:schemeClr val="tx1"/>
                </a:solidFill>
                <a:latin typeface="+mn-lt"/>
              </a:rPr>
              <a:t>CITY OF STAMFORD</a:t>
            </a:r>
            <a:br>
              <a:rPr lang="en-US" sz="2800" b="1" i="0" dirty="0">
                <a:solidFill>
                  <a:schemeClr val="tx1"/>
                </a:solidFill>
                <a:latin typeface="+mn-lt"/>
              </a:rPr>
            </a:br>
            <a:r>
              <a:rPr lang="en-US" sz="2800" b="1" i="0" dirty="0">
                <a:solidFill>
                  <a:schemeClr val="tx1"/>
                </a:solidFill>
                <a:latin typeface="+mn-lt"/>
                <a:cs typeface="Calibri Light"/>
              </a:rPr>
              <a:t>Terry Conners Ice Rink</a:t>
            </a:r>
            <a:br>
              <a:rPr lang="en-US" sz="2800" b="1" dirty="0">
                <a:solidFill>
                  <a:schemeClr val="tx1"/>
                </a:solidFill>
                <a:latin typeface="+mn-lt"/>
              </a:rPr>
            </a:br>
            <a:br>
              <a:rPr lang="en-US" sz="2800" b="1" dirty="0">
                <a:solidFill>
                  <a:schemeClr val="tx1"/>
                </a:solidFill>
                <a:latin typeface="+mn-lt"/>
              </a:rPr>
            </a:br>
            <a:br>
              <a:rPr lang="en-US" sz="2800" b="1" dirty="0">
                <a:solidFill>
                  <a:schemeClr val="tx1"/>
                </a:solidFill>
                <a:latin typeface="+mn-lt"/>
              </a:rPr>
            </a:br>
            <a:br>
              <a:rPr lang="en-US" sz="2800" b="1" dirty="0">
                <a:solidFill>
                  <a:schemeClr val="tx1"/>
                </a:solidFill>
                <a:latin typeface="+mn-lt"/>
              </a:rPr>
            </a:br>
            <a:r>
              <a:rPr lang="en-US" sz="2800" b="1" i="0" dirty="0">
                <a:solidFill>
                  <a:schemeClr val="tx1"/>
                </a:solidFill>
                <a:latin typeface="+mn-lt"/>
                <a:cs typeface="Calibri Light"/>
              </a:rPr>
              <a:t>Ken Smith</a:t>
            </a:r>
            <a:br>
              <a:rPr lang="en-US" sz="2800" b="1" dirty="0">
                <a:solidFill>
                  <a:schemeClr val="tx1"/>
                </a:solidFill>
                <a:latin typeface="+mn-lt"/>
              </a:rPr>
            </a:br>
            <a:r>
              <a:rPr lang="en-US" sz="2000" b="0" i="0" dirty="0">
                <a:solidFill>
                  <a:schemeClr val="tx1"/>
                </a:solidFill>
                <a:latin typeface="+mn-lt"/>
                <a:cs typeface="Calibri Light"/>
              </a:rPr>
              <a:t>Terry Conners Ice Rink Supervisor</a:t>
            </a:r>
            <a:br>
              <a:rPr lang="en-US" sz="2000" b="0" i="0" dirty="0">
                <a:solidFill>
                  <a:schemeClr val="tx1"/>
                </a:solidFill>
                <a:latin typeface="+mn-lt"/>
              </a:rPr>
            </a:br>
            <a:r>
              <a:rPr lang="en-US" sz="2000" b="0" i="0" dirty="0">
                <a:solidFill>
                  <a:schemeClr val="tx1"/>
                </a:solidFill>
                <a:latin typeface="+mn-lt"/>
                <a:cs typeface="Calibri Light"/>
              </a:rPr>
              <a:t>3/12/2024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92502" y="-3"/>
            <a:ext cx="3051498" cy="6858000"/>
          </a:xfrm>
          <a:prstGeom prst="rect">
            <a:avLst/>
          </a:prstGeom>
          <a:gradFill>
            <a:gsLst>
              <a:gs pos="26000">
                <a:srgbClr val="000000"/>
              </a:gs>
              <a:gs pos="100000">
                <a:schemeClr val="accent1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92502" y="-3"/>
            <a:ext cx="2708597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6000"/>
                </a:schemeClr>
              </a:gs>
              <a:gs pos="100000">
                <a:srgbClr val="000000">
                  <a:alpha val="52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691305" y="401193"/>
            <a:ext cx="3853890" cy="3051499"/>
          </a:xfrm>
          <a:prstGeom prst="rect">
            <a:avLst/>
          </a:prstGeom>
          <a:gradFill>
            <a:gsLst>
              <a:gs pos="0">
                <a:srgbClr val="000000">
                  <a:alpha val="34000"/>
                </a:srgbClr>
              </a:gs>
              <a:gs pos="96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56EB4054-2D55-7531-5B48-CED790BF2A8D}"/>
              </a:ext>
            </a:extLst>
          </p:cNvPr>
          <p:cNvSpPr txBox="1">
            <a:spLocks/>
          </p:cNvSpPr>
          <p:nvPr/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/>
                </a:solidFill>
                <a:latin typeface="Calibri (Body)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2FDC3A4-3ECB-4CC5-8031-F712224A9F4A}" type="slidenum">
              <a:rPr lang="en-US" altLang="en-US" smtClean="0">
                <a:solidFill>
                  <a:schemeClr val="bg1"/>
                </a:solidFill>
              </a:rPr>
              <a:pPr/>
              <a:t>1</a:t>
            </a:fld>
            <a:endParaRPr lang="en-US" altLang="en-US">
              <a:solidFill>
                <a:schemeClr val="bg1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602574B-27EA-9978-23AE-192D251286BD}"/>
              </a:ext>
            </a:extLst>
          </p:cNvPr>
          <p:cNvGrpSpPr/>
          <p:nvPr/>
        </p:nvGrpSpPr>
        <p:grpSpPr>
          <a:xfrm>
            <a:off x="4307809" y="1012536"/>
            <a:ext cx="3569381" cy="4756162"/>
            <a:chOff x="4426596" y="1211890"/>
            <a:chExt cx="3569381" cy="4756162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9A9139F4-AC05-D33A-4E54-D42B9F78479A}"/>
                </a:ext>
              </a:extLst>
            </p:cNvPr>
            <p:cNvSpPr/>
            <p:nvPr/>
          </p:nvSpPr>
          <p:spPr>
            <a:xfrm>
              <a:off x="4439330" y="1211890"/>
              <a:ext cx="3556647" cy="47561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 descr="A logo of a family&#10;&#10;Description automatically generated">
              <a:extLst>
                <a:ext uri="{FF2B5EF4-FFF2-40B4-BE49-F238E27FC236}">
                  <a16:creationId xmlns:a16="http://schemas.microsoft.com/office/drawing/2014/main" id="{7DFDD54C-8F54-1928-06AC-0A38113C789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26596" y="1509413"/>
              <a:ext cx="3438579" cy="416111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59633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0A8C2-E158-324F-EDEC-6326FABE9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i="1" dirty="0">
                <a:solidFill>
                  <a:srgbClr val="FFFFFF"/>
                </a:solidFill>
              </a:rPr>
              <a:t>Department Introduction &amp; Brief History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45DCD-5758-593B-FC0E-22E19812F3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It is the mission of the Terry Conners Ice Rink to provide a superior and affordable community public skating facility for residents and area non-residents alike.  In addition TCR strives to offer varied skating activity for all users in hockey,  figure skating , synchronized skating, open skating, group lessons and camps.   We also strive to always maintain a clean and safe skating environment.</a:t>
            </a:r>
          </a:p>
          <a:p>
            <a:endParaRPr lang="en-US" sz="2400" dirty="0"/>
          </a:p>
          <a:p>
            <a:r>
              <a:rPr lang="en-US" sz="2400" dirty="0"/>
              <a:t>It is TCR’s goal to cover all expenses with any surplus to go towards capital expenditures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0C8108-C424-A7FA-1283-EDC35C45D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DC3A4-3ECB-4CC5-8031-F712224A9F4A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6351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32C87-EACF-0697-ADBE-037307839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Department Org Chart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BC14D1-32D4-E911-B932-2BA0D59E1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DC3A4-3ECB-4CC5-8031-F712224A9F4A}" type="slidenum">
              <a:rPr lang="en-US" altLang="en-US" smtClean="0"/>
              <a:pPr/>
              <a:t>3</a:t>
            </a:fld>
            <a:endParaRPr lang="en-US" altLang="en-US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6ED24DB6-A4B1-4B52-FD06-3CDDC73D0FC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0279714"/>
              </p:ext>
            </p:extLst>
          </p:nvPr>
        </p:nvGraphicFramePr>
        <p:xfrm>
          <a:off x="944496" y="2312206"/>
          <a:ext cx="7332593" cy="44092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r:id="rId2" imgW="7543704" imgH="5829044" progId="Acrobat.Document.DC">
                  <p:embed/>
                </p:oleObj>
              </mc:Choice>
              <mc:Fallback>
                <p:oleObj name="Acrobat Document" r:id="rId2" imgW="7543704" imgH="5829044" progId="Acrobat.Document.DC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6ED24DB6-A4B1-4B52-FD06-3CDDC73D0FC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944496" y="2312206"/>
                        <a:ext cx="7332593" cy="44092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0216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AC9E4-A018-BF5F-67D7-196661246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i="1" dirty="0">
                <a:solidFill>
                  <a:srgbClr val="FFFFFF"/>
                </a:solidFill>
              </a:rPr>
              <a:t>Major Changes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CC826-651D-1126-2A86-0F61E781A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4061" y="1981200"/>
            <a:ext cx="7886700" cy="4740276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endParaRPr lang="en-US" sz="1600" dirty="0"/>
          </a:p>
          <a:p>
            <a:pPr lvl="1"/>
            <a:r>
              <a:rPr lang="en-US" sz="1600" dirty="0"/>
              <a:t>Through a state grant a new roof has been installed at the rink that will last 30 years</a:t>
            </a:r>
          </a:p>
          <a:p>
            <a:pPr lvl="1"/>
            <a:r>
              <a:rPr lang="en-US" sz="1600" dirty="0"/>
              <a:t>An engineering company has been selected to draw up plans for our next capital project that we hope to have completed by September 1</a:t>
            </a:r>
            <a:r>
              <a:rPr lang="en-US" sz="1600" baseline="30000" dirty="0"/>
              <a:t>st</a:t>
            </a:r>
            <a:r>
              <a:rPr lang="en-US" sz="1600" dirty="0"/>
              <a:t> of this year. A new cooling tower to replace our aging current one. The same state grant will assist in this replacement.</a:t>
            </a:r>
          </a:p>
          <a:p>
            <a:pPr lvl="1"/>
            <a:r>
              <a:rPr lang="en-US" sz="1600" dirty="0"/>
              <a:t>All full-time employees will now work 40-hour work weeks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AA153C-2967-13C3-28C3-6115AC8CA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DC3A4-3ECB-4CC5-8031-F712224A9F4A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9317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0B860-5B1D-ABDF-45BF-BA5C1D63E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1" dirty="0">
                <a:solidFill>
                  <a:srgbClr val="FFFFFF"/>
                </a:solidFill>
              </a:rPr>
              <a:t>Accomplishments &amp; Challenges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20AA56-2B97-0C3F-5180-6E660225FC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457200" lvl="1" indent="0">
              <a:buNone/>
            </a:pPr>
            <a:r>
              <a:rPr lang="en-US" altLang="en-US" sz="1700" b="1" i="1" dirty="0"/>
              <a:t>What are the most significant accomplishments made &amp; challenges faced by the department in the last FY 2022-2023</a:t>
            </a:r>
            <a:endParaRPr lang="en-US" altLang="en-US" sz="1700" dirty="0"/>
          </a:p>
          <a:p>
            <a:pPr lvl="2"/>
            <a:r>
              <a:rPr lang="en-US" altLang="en-US" sz="1700" dirty="0"/>
              <a:t>We are looking to exceed our revenue intake to cover ALL expenses associated with operating an ice rink</a:t>
            </a:r>
          </a:p>
          <a:p>
            <a:pPr lvl="2"/>
            <a:r>
              <a:rPr lang="en-US" altLang="en-US" sz="1700" dirty="0"/>
              <a:t>We strive to maintain a clean safe skating environment</a:t>
            </a:r>
          </a:p>
          <a:p>
            <a:pPr lvl="2"/>
            <a:r>
              <a:rPr lang="en-US" altLang="en-US" sz="1700" dirty="0"/>
              <a:t>We are on track to slightly exceed expenses despite increases to salary , natural gas and electric costs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077697-8DD4-9311-FB95-4671A60C0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DC3A4-3ECB-4CC5-8031-F712224A9F4A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8143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E5B48-C030-AB02-2E4B-3195B636C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i="1" dirty="0">
                <a:solidFill>
                  <a:srgbClr val="FFFFFF"/>
                </a:solidFill>
              </a:rPr>
              <a:t>FY 2024-2025 Goals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A11469-15D7-E935-7540-61A72916B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DC3A4-3ECB-4CC5-8031-F712224A9F4A}" type="slidenum">
              <a:rPr lang="en-US" altLang="en-US" smtClean="0"/>
              <a:pPr/>
              <a:t>6</a:t>
            </a:fld>
            <a:endParaRPr lang="en-US" alt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D2F708B-0FBC-77A5-DE35-C8D8D8242142}"/>
              </a:ext>
            </a:extLst>
          </p:cNvPr>
          <p:cNvGrpSpPr/>
          <p:nvPr/>
        </p:nvGrpSpPr>
        <p:grpSpPr>
          <a:xfrm>
            <a:off x="933450" y="3640489"/>
            <a:ext cx="7886700" cy="2857847"/>
            <a:chOff x="0" y="2853341"/>
            <a:chExt cx="7886700" cy="1872101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EE4E1BC8-3534-478D-5BF9-EADD3A95E25C}"/>
                </a:ext>
              </a:extLst>
            </p:cNvPr>
            <p:cNvSpPr/>
            <p:nvPr/>
          </p:nvSpPr>
          <p:spPr>
            <a:xfrm>
              <a:off x="0" y="2853341"/>
              <a:ext cx="7886700" cy="1872101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3654EAF8-E2D1-10EA-B7DB-85A82D7894F2}"/>
                </a:ext>
              </a:extLst>
            </p:cNvPr>
            <p:cNvSpPr txBox="1"/>
            <p:nvPr/>
          </p:nvSpPr>
          <p:spPr>
            <a:xfrm>
              <a:off x="0" y="2853341"/>
              <a:ext cx="7886700" cy="6377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3576" tIns="163576" rIns="163576" bIns="163576" numCol="1" spcCol="1270" anchor="ctr" anchorCtr="0">
              <a:noAutofit/>
            </a:bodyPr>
            <a:lstStyle/>
            <a:p>
              <a:pPr marL="0" lvl="0" indent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300" b="1" i="1" kern="1200" dirty="0"/>
                <a:t>What is the Department’s/Program’s budget? (highlight changes) </a:t>
              </a:r>
              <a:endParaRPr lang="en-US" sz="2300" kern="1200" dirty="0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4C4B9CC-3C80-E256-FECB-872B3A87B45C}"/>
              </a:ext>
            </a:extLst>
          </p:cNvPr>
          <p:cNvGrpSpPr/>
          <p:nvPr/>
        </p:nvGrpSpPr>
        <p:grpSpPr>
          <a:xfrm>
            <a:off x="934412" y="4613982"/>
            <a:ext cx="1576954" cy="1884354"/>
            <a:chOff x="962" y="3826834"/>
            <a:chExt cx="1576954" cy="861166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54E05D66-8831-F19B-9380-2AE1E4863C13}"/>
                </a:ext>
              </a:extLst>
            </p:cNvPr>
            <p:cNvSpPr/>
            <p:nvPr/>
          </p:nvSpPr>
          <p:spPr>
            <a:xfrm>
              <a:off x="962" y="3826834"/>
              <a:ext cx="1576954" cy="861166"/>
            </a:xfrm>
            <a:prstGeom prst="rect">
              <a:avLst/>
            </a:prstGeom>
          </p:spPr>
          <p:style>
            <a:lnRef idx="2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788DA8A0-CDB3-BC9C-2FA6-0971FA702FAD}"/>
                </a:ext>
              </a:extLst>
            </p:cNvPr>
            <p:cNvSpPr txBox="1"/>
            <p:nvPr/>
          </p:nvSpPr>
          <p:spPr>
            <a:xfrm>
              <a:off x="962" y="3826834"/>
              <a:ext cx="1576954" cy="86116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008" tIns="11430" rIns="64008" bIns="11430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kern="1200" dirty="0"/>
                <a:t>TCR is on track to bring in 1.3M in revenue and should have a small surplus despite increased salary &amp; gas/electric costs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772F8DB-DD95-062B-D5DB-CD5A42C355A0}"/>
              </a:ext>
            </a:extLst>
          </p:cNvPr>
          <p:cNvGrpSpPr/>
          <p:nvPr/>
        </p:nvGrpSpPr>
        <p:grpSpPr>
          <a:xfrm>
            <a:off x="2511367" y="4613981"/>
            <a:ext cx="1575028" cy="1884353"/>
            <a:chOff x="1577917" y="3826833"/>
            <a:chExt cx="1576954" cy="861167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36CF67B8-6510-00E7-A28D-7324F41F0A61}"/>
                </a:ext>
              </a:extLst>
            </p:cNvPr>
            <p:cNvSpPr/>
            <p:nvPr/>
          </p:nvSpPr>
          <p:spPr>
            <a:xfrm>
              <a:off x="1577917" y="3826834"/>
              <a:ext cx="1576954" cy="861166"/>
            </a:xfrm>
            <a:prstGeom prst="rect">
              <a:avLst/>
            </a:prstGeom>
          </p:spPr>
          <p:style>
            <a:lnRef idx="2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tint val="40000"/>
                <a:alpha val="90000"/>
                <a:hueOff val="-1684941"/>
                <a:satOff val="-5708"/>
                <a:lumOff val="-732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-1684941"/>
                <a:satOff val="-5708"/>
                <a:lumOff val="-732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9B1ABFA-C238-105D-8DC5-2DF4B6D6E6A1}"/>
                </a:ext>
              </a:extLst>
            </p:cNvPr>
            <p:cNvSpPr txBox="1"/>
            <p:nvPr/>
          </p:nvSpPr>
          <p:spPr>
            <a:xfrm>
              <a:off x="1577917" y="3826833"/>
              <a:ext cx="1575028" cy="8611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008" tIns="11430" rIns="64008" bIns="11430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200" kern="1200" dirty="0"/>
                <a:t>We hope to add a food vendor back into the mix at the rink to offer a variety of food and beverage in addition to our vending machines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D0BE65B-7F27-F39A-682C-78AADCF04EB7}"/>
              </a:ext>
            </a:extLst>
          </p:cNvPr>
          <p:cNvGrpSpPr/>
          <p:nvPr/>
        </p:nvGrpSpPr>
        <p:grpSpPr>
          <a:xfrm>
            <a:off x="4084472" y="4613978"/>
            <a:ext cx="1580805" cy="1884353"/>
            <a:chOff x="3024869" y="3826834"/>
            <a:chExt cx="1706957" cy="3783409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13B6D5DB-A448-8E72-C3A1-574BBFD6C4F1}"/>
                </a:ext>
              </a:extLst>
            </p:cNvPr>
            <p:cNvSpPr/>
            <p:nvPr/>
          </p:nvSpPr>
          <p:spPr>
            <a:xfrm>
              <a:off x="3027987" y="3826834"/>
              <a:ext cx="1703839" cy="3783409"/>
            </a:xfrm>
            <a:prstGeom prst="rect">
              <a:avLst/>
            </a:prstGeom>
          </p:spPr>
          <p:style>
            <a:lnRef idx="2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tint val="40000"/>
                <a:alpha val="90000"/>
                <a:hueOff val="-3369881"/>
                <a:satOff val="-11416"/>
                <a:lumOff val="-1464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-3369881"/>
                <a:satOff val="-11416"/>
                <a:lumOff val="-1464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1B8C7199-338C-6FBE-87A4-9F58E5DB3C9A}"/>
                </a:ext>
              </a:extLst>
            </p:cNvPr>
            <p:cNvSpPr txBox="1"/>
            <p:nvPr/>
          </p:nvSpPr>
          <p:spPr>
            <a:xfrm>
              <a:off x="3024869" y="4054368"/>
              <a:ext cx="1705915" cy="355587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008" tIns="11430" rIns="64008" bIns="11430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100" kern="1200" dirty="0"/>
                <a:t>Rising expenses are our most prevalent obstacle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63AEC1E-51E3-9D8F-EC09-4E012FDBFA52}"/>
              </a:ext>
            </a:extLst>
          </p:cNvPr>
          <p:cNvGrpSpPr/>
          <p:nvPr/>
        </p:nvGrpSpPr>
        <p:grpSpPr>
          <a:xfrm>
            <a:off x="5665277" y="4613981"/>
            <a:ext cx="1576954" cy="1884349"/>
            <a:chOff x="4731827" y="3826834"/>
            <a:chExt cx="1576954" cy="861166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0799345C-8B7D-BF4A-B755-2AB6D1A08083}"/>
                </a:ext>
              </a:extLst>
            </p:cNvPr>
            <p:cNvSpPr/>
            <p:nvPr/>
          </p:nvSpPr>
          <p:spPr>
            <a:xfrm>
              <a:off x="4731827" y="3826834"/>
              <a:ext cx="1576954" cy="861166"/>
            </a:xfrm>
            <a:prstGeom prst="rect">
              <a:avLst/>
            </a:prstGeom>
          </p:spPr>
          <p:style>
            <a:lnRef idx="2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tint val="40000"/>
                <a:alpha val="90000"/>
                <a:hueOff val="-5054821"/>
                <a:satOff val="-17124"/>
                <a:lumOff val="-2196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-5054821"/>
                <a:satOff val="-17124"/>
                <a:lumOff val="-2196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F69ECC75-6E6F-3213-7F7C-468B41EA49FB}"/>
                </a:ext>
              </a:extLst>
            </p:cNvPr>
            <p:cNvSpPr txBox="1"/>
            <p:nvPr/>
          </p:nvSpPr>
          <p:spPr>
            <a:xfrm>
              <a:off x="4731827" y="3826834"/>
              <a:ext cx="1576954" cy="86116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008" tIns="11430" rIns="64008" bIns="11430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200" kern="1200" dirty="0"/>
                <a:t>How will you measure your success? By exceeding our expenses with positive revenue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B701D31A-2CE8-009A-5EC6-EA3406B97CAC}"/>
              </a:ext>
            </a:extLst>
          </p:cNvPr>
          <p:cNvGrpSpPr/>
          <p:nvPr/>
        </p:nvGrpSpPr>
        <p:grpSpPr>
          <a:xfrm>
            <a:off x="7242232" y="4613982"/>
            <a:ext cx="1576954" cy="1884348"/>
            <a:chOff x="6308782" y="3826834"/>
            <a:chExt cx="1576954" cy="861166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BFB49F53-4DC1-FF0A-16DF-D695642D4D81}"/>
                </a:ext>
              </a:extLst>
            </p:cNvPr>
            <p:cNvSpPr/>
            <p:nvPr/>
          </p:nvSpPr>
          <p:spPr>
            <a:xfrm>
              <a:off x="6308782" y="3826834"/>
              <a:ext cx="1576954" cy="861166"/>
            </a:xfrm>
            <a:prstGeom prst="rect">
              <a:avLst/>
            </a:prstGeom>
          </p:spPr>
          <p:style>
            <a:lnRef idx="2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tint val="40000"/>
                <a:alpha val="90000"/>
                <a:hueOff val="-6739762"/>
                <a:satOff val="-22832"/>
                <a:lumOff val="-2928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-6739762"/>
                <a:satOff val="-22832"/>
                <a:lumOff val="-2928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EFC18691-243B-14A7-AB1E-0E8C02069B70}"/>
                </a:ext>
              </a:extLst>
            </p:cNvPr>
            <p:cNvSpPr txBox="1"/>
            <p:nvPr/>
          </p:nvSpPr>
          <p:spPr>
            <a:xfrm>
              <a:off x="6308782" y="3826834"/>
              <a:ext cx="1576954" cy="86116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008" tIns="11430" rIns="64008" bIns="11430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900" kern="1200" dirty="0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1F706925-A2F2-C85C-E53A-C868A8988602}"/>
              </a:ext>
            </a:extLst>
          </p:cNvPr>
          <p:cNvGrpSpPr/>
          <p:nvPr/>
        </p:nvGrpSpPr>
        <p:grpSpPr>
          <a:xfrm>
            <a:off x="933450" y="2023732"/>
            <a:ext cx="7886700" cy="1616756"/>
            <a:chOff x="0" y="0"/>
            <a:chExt cx="7886700" cy="2879291"/>
          </a:xfrm>
        </p:grpSpPr>
        <p:sp>
          <p:nvSpPr>
            <p:cNvPr id="26" name="Callout: Up Arrow 25">
              <a:extLst>
                <a:ext uri="{FF2B5EF4-FFF2-40B4-BE49-F238E27FC236}">
                  <a16:creationId xmlns:a16="http://schemas.microsoft.com/office/drawing/2014/main" id="{E40ED5E7-CCBF-46C2-9A3F-C3A184F2B8F1}"/>
                </a:ext>
              </a:extLst>
            </p:cNvPr>
            <p:cNvSpPr/>
            <p:nvPr/>
          </p:nvSpPr>
          <p:spPr>
            <a:xfrm rot="10800000">
              <a:off x="0" y="0"/>
              <a:ext cx="7886700" cy="2879291"/>
            </a:xfrm>
            <a:prstGeom prst="upArrowCallou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6758543"/>
                <a:satOff val="-17419"/>
                <a:lumOff val="-11765"/>
                <a:alphaOff val="0"/>
              </a:schemeClr>
            </a:fillRef>
            <a:effectRef idx="0">
              <a:schemeClr val="accent5">
                <a:hueOff val="-6758543"/>
                <a:satOff val="-17419"/>
                <a:lumOff val="-11765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7" name="Callout: Up Arrow 16">
              <a:extLst>
                <a:ext uri="{FF2B5EF4-FFF2-40B4-BE49-F238E27FC236}">
                  <a16:creationId xmlns:a16="http://schemas.microsoft.com/office/drawing/2014/main" id="{0F139896-2CDA-CFE3-50FB-C075E60CF293}"/>
                </a:ext>
              </a:extLst>
            </p:cNvPr>
            <p:cNvSpPr txBox="1"/>
            <p:nvPr/>
          </p:nvSpPr>
          <p:spPr>
            <a:xfrm rot="21600000">
              <a:off x="0" y="0"/>
              <a:ext cx="7886700" cy="18708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3576" tIns="163576" rIns="163576" bIns="163576" numCol="1" spcCol="1270" anchor="ctr" anchorCtr="0">
              <a:noAutofit/>
            </a:bodyPr>
            <a:lstStyle/>
            <a:p>
              <a:pPr marL="0" lvl="0" indent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300" b="1" i="1" kern="1200" dirty="0"/>
                <a:t>What are your department goals and plans for 2024-2025</a:t>
              </a:r>
              <a:endParaRPr lang="en-US" sz="23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65560414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False"/>
  <p:tag name="BRANCHTO" val="0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1dcf48b-16d9-448b-895f-5499619b161f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E555614D76B9C4286204A7000F8CC80" ma:contentTypeVersion="13" ma:contentTypeDescription="Create a new document." ma:contentTypeScope="" ma:versionID="c8531f71e61dcc45e2e9ea0173de1c34">
  <xsd:schema xmlns:xsd="http://www.w3.org/2001/XMLSchema" xmlns:xs="http://www.w3.org/2001/XMLSchema" xmlns:p="http://schemas.microsoft.com/office/2006/metadata/properties" xmlns:ns3="01dcf48b-16d9-448b-895f-5499619b161f" xmlns:ns4="f748ba4b-3622-44dd-a8e6-f76a2f1c939c" targetNamespace="http://schemas.microsoft.com/office/2006/metadata/properties" ma:root="true" ma:fieldsID="b416723ea90e07fb9c70469b86d48252" ns3:_="" ns4:_="">
    <xsd:import namespace="01dcf48b-16d9-448b-895f-5499619b161f"/>
    <xsd:import namespace="f748ba4b-3622-44dd-a8e6-f76a2f1c939c"/>
    <xsd:element name="properties">
      <xsd:complexType>
        <xsd:sequence>
          <xsd:element name="documentManagement">
            <xsd:complexType>
              <xsd:all>
                <xsd:element ref="ns3:_activity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ObjectDetectorVersions" minOccurs="0"/>
                <xsd:element ref="ns3:MediaServiceSearchPropertie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dcf48b-16d9-448b-895f-5499619b161f" elementFormDefault="qualified">
    <xsd:import namespace="http://schemas.microsoft.com/office/2006/documentManagement/types"/>
    <xsd:import namespace="http://schemas.microsoft.com/office/infopath/2007/PartnerControls"/>
    <xsd:element name="_activity" ma:index="8" nillable="true" ma:displayName="_activity" ma:hidden="true" ma:internalName="_activity">
      <xsd:simpleType>
        <xsd:restriction base="dms:Note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48ba4b-3622-44dd-a8e6-f76a2f1c9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76C54A6-4D98-42DD-BF20-BB7D84B3E21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E673048-B20B-4017-91F3-B74DB2C53232}">
  <ds:schemaRefs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terms/"/>
    <ds:schemaRef ds:uri="01dcf48b-16d9-448b-895f-5499619b161f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f748ba4b-3622-44dd-a8e6-f76a2f1c939c"/>
  </ds:schemaRefs>
</ds:datastoreItem>
</file>

<file path=customXml/itemProps3.xml><?xml version="1.0" encoding="utf-8"?>
<ds:datastoreItem xmlns:ds="http://schemas.openxmlformats.org/officeDocument/2006/customXml" ds:itemID="{08FE4CB4-D3A8-4392-836B-9F591E168E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dcf48b-16d9-448b-895f-5499619b161f"/>
    <ds:schemaRef ds:uri="f748ba4b-3622-44dd-a8e6-f76a2f1c9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10</TotalTime>
  <Words>362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Arial Black</vt:lpstr>
      <vt:lpstr>Calibri</vt:lpstr>
      <vt:lpstr>Calibri (Body)</vt:lpstr>
      <vt:lpstr>Calibri Light</vt:lpstr>
      <vt:lpstr>Wingdings</vt:lpstr>
      <vt:lpstr>Office Theme</vt:lpstr>
      <vt:lpstr>Acrobat Document</vt:lpstr>
      <vt:lpstr>CITY OF STAMFORD Terry Conners Ice Rink    Ken Smith Terry Conners Ice Rink Supervisor 3/12/2024</vt:lpstr>
      <vt:lpstr>Department Introduction &amp; Brief History</vt:lpstr>
      <vt:lpstr>Department Org Chart</vt:lpstr>
      <vt:lpstr>Major Changes</vt:lpstr>
      <vt:lpstr>Accomplishments &amp; Challenges </vt:lpstr>
      <vt:lpstr>FY 2024-2025 Goals</vt:lpstr>
    </vt:vector>
  </TitlesOfParts>
  <Company>City of Stamford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 2014-15 Highlights    FY 2015-16 Outlook</dc:title>
  <dc:creator>Dr. Elda Sinani</dc:creator>
  <cp:lastModifiedBy>Murray, Kevin</cp:lastModifiedBy>
  <cp:revision>10</cp:revision>
  <cp:lastPrinted>2018-02-23T19:05:57Z</cp:lastPrinted>
  <dcterms:created xsi:type="dcterms:W3CDTF">2015-07-08T22:36:06Z</dcterms:created>
  <dcterms:modified xsi:type="dcterms:W3CDTF">2024-03-07T19:53:00Z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TC060891601033</vt:lpwstr>
  </property>
  <property fmtid="{D5CDD505-2E9C-101B-9397-08002B2CF9AE}" pid="3" name="ContentTypeId">
    <vt:lpwstr>0x010100CE555614D76B9C4286204A7000F8CC80</vt:lpwstr>
  </property>
</Properties>
</file>