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Lst>
  <p:notesMasterIdLst>
    <p:notesMasterId r:id="rId16"/>
  </p:notesMasterIdLst>
  <p:handoutMasterIdLst>
    <p:handoutMasterId r:id="rId17"/>
  </p:handoutMasterIdLst>
  <p:sldIdLst>
    <p:sldId id="279" r:id="rId5"/>
    <p:sldId id="286" r:id="rId6"/>
    <p:sldId id="284" r:id="rId7"/>
    <p:sldId id="291" r:id="rId8"/>
    <p:sldId id="288" r:id="rId9"/>
    <p:sldId id="289" r:id="rId10"/>
    <p:sldId id="290" r:id="rId11"/>
    <p:sldId id="292" r:id="rId12"/>
    <p:sldId id="293" r:id="rId13"/>
    <p:sldId id="294" r:id="rId14"/>
    <p:sldId id="295" r:id="rId15"/>
  </p:sldIdLst>
  <p:sldSz cx="9144000" cy="6858000" type="screen4x3"/>
  <p:notesSz cx="7023100" cy="93091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5260F1-3D66-401A-B8B4-7D7BA31E6E38}" v="10" dt="2024-03-07T19:55:47.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7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mond, Samuel" userId="c10e03fa-2c2b-471c-8b9b-a4ab143581b6" providerId="ADAL" clId="{485260F1-3D66-401A-B8B4-7D7BA31E6E38}"/>
    <pc:docChg chg="undo custSel addSld modSld sldOrd">
      <pc:chgData name="Diamond, Samuel" userId="c10e03fa-2c2b-471c-8b9b-a4ab143581b6" providerId="ADAL" clId="{485260F1-3D66-401A-B8B4-7D7BA31E6E38}" dt="2024-03-07T19:57:16.069" v="268" actId="1076"/>
      <pc:docMkLst>
        <pc:docMk/>
      </pc:docMkLst>
      <pc:sldChg chg="modSp mod">
        <pc:chgData name="Diamond, Samuel" userId="c10e03fa-2c2b-471c-8b9b-a4ab143581b6" providerId="ADAL" clId="{485260F1-3D66-401A-B8B4-7D7BA31E6E38}" dt="2024-03-07T19:48:37.249" v="82" actId="20577"/>
        <pc:sldMkLst>
          <pc:docMk/>
          <pc:sldMk cId="4259633748" sldId="279"/>
        </pc:sldMkLst>
        <pc:spChg chg="mod">
          <ac:chgData name="Diamond, Samuel" userId="c10e03fa-2c2b-471c-8b9b-a4ab143581b6" providerId="ADAL" clId="{485260F1-3D66-401A-B8B4-7D7BA31E6E38}" dt="2024-03-07T19:48:37.249" v="82" actId="20577"/>
          <ac:spMkLst>
            <pc:docMk/>
            <pc:sldMk cId="4259633748" sldId="279"/>
            <ac:spMk id="2" creationId="{57DA79FF-DEFD-63B8-B7B8-7129E4606F22}"/>
          </ac:spMkLst>
        </pc:spChg>
      </pc:sldChg>
      <pc:sldChg chg="addSp delSp modSp mod">
        <pc:chgData name="Diamond, Samuel" userId="c10e03fa-2c2b-471c-8b9b-a4ab143581b6" providerId="ADAL" clId="{485260F1-3D66-401A-B8B4-7D7BA31E6E38}" dt="2024-03-07T19:49:02.112" v="88" actId="1076"/>
        <pc:sldMkLst>
          <pc:docMk/>
          <pc:sldMk cId="2610216669" sldId="284"/>
        </pc:sldMkLst>
        <pc:spChg chg="mod">
          <ac:chgData name="Diamond, Samuel" userId="c10e03fa-2c2b-471c-8b9b-a4ab143581b6" providerId="ADAL" clId="{485260F1-3D66-401A-B8B4-7D7BA31E6E38}" dt="2024-03-07T19:49:02.112" v="88" actId="1076"/>
          <ac:spMkLst>
            <pc:docMk/>
            <pc:sldMk cId="2610216669" sldId="284"/>
            <ac:spMk id="10" creationId="{88E9450B-B152-6F53-D648-3AB241BF3241}"/>
          </ac:spMkLst>
        </pc:spChg>
        <pc:spChg chg="mod">
          <ac:chgData name="Diamond, Samuel" userId="c10e03fa-2c2b-471c-8b9b-a4ab143581b6" providerId="ADAL" clId="{485260F1-3D66-401A-B8B4-7D7BA31E6E38}" dt="2024-03-07T19:49:02.112" v="88" actId="1076"/>
          <ac:spMkLst>
            <pc:docMk/>
            <pc:sldMk cId="2610216669" sldId="284"/>
            <ac:spMk id="11" creationId="{9A4B0EFE-7157-36DE-BA83-D17C91EDF260}"/>
          </ac:spMkLst>
        </pc:spChg>
        <pc:grpChg chg="add mod">
          <ac:chgData name="Diamond, Samuel" userId="c10e03fa-2c2b-471c-8b9b-a4ab143581b6" providerId="ADAL" clId="{485260F1-3D66-401A-B8B4-7D7BA31E6E38}" dt="2024-03-07T19:49:02.112" v="88" actId="1076"/>
          <ac:grpSpMkLst>
            <pc:docMk/>
            <pc:sldMk cId="2610216669" sldId="284"/>
            <ac:grpSpMk id="8" creationId="{ECE65DFB-9267-8E51-D251-651F091626A4}"/>
          </ac:grpSpMkLst>
        </pc:grpChg>
        <pc:graphicFrameChg chg="del">
          <ac:chgData name="Diamond, Samuel" userId="c10e03fa-2c2b-471c-8b9b-a4ab143581b6" providerId="ADAL" clId="{485260F1-3D66-401A-B8B4-7D7BA31E6E38}" dt="2024-03-07T19:48:55.943" v="85" actId="478"/>
          <ac:graphicFrameMkLst>
            <pc:docMk/>
            <pc:sldMk cId="2610216669" sldId="284"/>
            <ac:graphicFrameMk id="7" creationId="{6ED24DB6-A4B1-4B52-FD06-3CDDC73D0FC4}"/>
          </ac:graphicFrameMkLst>
        </pc:graphicFrameChg>
        <pc:picChg chg="mod">
          <ac:chgData name="Diamond, Samuel" userId="c10e03fa-2c2b-471c-8b9b-a4ab143581b6" providerId="ADAL" clId="{485260F1-3D66-401A-B8B4-7D7BA31E6E38}" dt="2024-03-07T19:49:02.112" v="88" actId="1076"/>
          <ac:picMkLst>
            <pc:docMk/>
            <pc:sldMk cId="2610216669" sldId="284"/>
            <ac:picMk id="9" creationId="{60647823-384F-67F6-C6C7-2B91FF67F507}"/>
          </ac:picMkLst>
        </pc:picChg>
      </pc:sldChg>
      <pc:sldChg chg="modSp mod">
        <pc:chgData name="Diamond, Samuel" userId="c10e03fa-2c2b-471c-8b9b-a4ab143581b6" providerId="ADAL" clId="{485260F1-3D66-401A-B8B4-7D7BA31E6E38}" dt="2024-03-07T19:48:48.400" v="84" actId="27636"/>
        <pc:sldMkLst>
          <pc:docMk/>
          <pc:sldMk cId="3026351531" sldId="286"/>
        </pc:sldMkLst>
        <pc:spChg chg="mod">
          <ac:chgData name="Diamond, Samuel" userId="c10e03fa-2c2b-471c-8b9b-a4ab143581b6" providerId="ADAL" clId="{485260F1-3D66-401A-B8B4-7D7BA31E6E38}" dt="2024-03-07T19:48:48.400" v="84" actId="27636"/>
          <ac:spMkLst>
            <pc:docMk/>
            <pc:sldMk cId="3026351531" sldId="286"/>
            <ac:spMk id="3" creationId="{B1645DCD-5758-593B-FC0E-22E19812F3E1}"/>
          </ac:spMkLst>
        </pc:spChg>
      </pc:sldChg>
      <pc:sldChg chg="addSp delSp modSp mod">
        <pc:chgData name="Diamond, Samuel" userId="c10e03fa-2c2b-471c-8b9b-a4ab143581b6" providerId="ADAL" clId="{485260F1-3D66-401A-B8B4-7D7BA31E6E38}" dt="2024-03-07T19:52:28.514" v="171" actId="5793"/>
        <pc:sldMkLst>
          <pc:docMk/>
          <pc:sldMk cId="4149317890" sldId="288"/>
        </pc:sldMkLst>
        <pc:spChg chg="del mod">
          <ac:chgData name="Diamond, Samuel" userId="c10e03fa-2c2b-471c-8b9b-a4ab143581b6" providerId="ADAL" clId="{485260F1-3D66-401A-B8B4-7D7BA31E6E38}" dt="2024-03-07T19:52:23.084" v="168" actId="478"/>
          <ac:spMkLst>
            <pc:docMk/>
            <pc:sldMk cId="4149317890" sldId="288"/>
            <ac:spMk id="3" creationId="{0E5CC826-651D-1126-2A86-0F61E781A2E5}"/>
          </ac:spMkLst>
        </pc:spChg>
        <pc:spChg chg="add mod">
          <ac:chgData name="Diamond, Samuel" userId="c10e03fa-2c2b-471c-8b9b-a4ab143581b6" providerId="ADAL" clId="{485260F1-3D66-401A-B8B4-7D7BA31E6E38}" dt="2024-03-07T19:52:28.514" v="171" actId="5793"/>
          <ac:spMkLst>
            <pc:docMk/>
            <pc:sldMk cId="4149317890" sldId="288"/>
            <ac:spMk id="5" creationId="{6F9FC23C-51A8-F4FD-C4D0-9EE458445F5B}"/>
          </ac:spMkLst>
        </pc:spChg>
      </pc:sldChg>
      <pc:sldChg chg="modSp mod">
        <pc:chgData name="Diamond, Samuel" userId="c10e03fa-2c2b-471c-8b9b-a4ab143581b6" providerId="ADAL" clId="{485260F1-3D66-401A-B8B4-7D7BA31E6E38}" dt="2024-03-07T19:52:47.425" v="174" actId="20577"/>
        <pc:sldMkLst>
          <pc:docMk/>
          <pc:sldMk cId="3928143858" sldId="289"/>
        </pc:sldMkLst>
        <pc:spChg chg="mod">
          <ac:chgData name="Diamond, Samuel" userId="c10e03fa-2c2b-471c-8b9b-a4ab143581b6" providerId="ADAL" clId="{485260F1-3D66-401A-B8B4-7D7BA31E6E38}" dt="2024-03-07T19:52:47.425" v="174" actId="20577"/>
          <ac:spMkLst>
            <pc:docMk/>
            <pc:sldMk cId="3928143858" sldId="289"/>
            <ac:spMk id="3" creationId="{9A20AA56-2B97-0C3F-5180-6E660225FCD9}"/>
          </ac:spMkLst>
        </pc:spChg>
      </pc:sldChg>
      <pc:sldChg chg="addSp delSp modSp mod">
        <pc:chgData name="Diamond, Samuel" userId="c10e03fa-2c2b-471c-8b9b-a4ab143581b6" providerId="ADAL" clId="{485260F1-3D66-401A-B8B4-7D7BA31E6E38}" dt="2024-03-07T19:53:47.916" v="193" actId="122"/>
        <pc:sldMkLst>
          <pc:docMk/>
          <pc:sldMk cId="3655604141" sldId="290"/>
        </pc:sldMkLst>
        <pc:spChg chg="mod">
          <ac:chgData name="Diamond, Samuel" userId="c10e03fa-2c2b-471c-8b9b-a4ab143581b6" providerId="ADAL" clId="{485260F1-3D66-401A-B8B4-7D7BA31E6E38}" dt="2024-03-07T19:53:26.415" v="187" actId="403"/>
          <ac:spMkLst>
            <pc:docMk/>
            <pc:sldMk cId="3655604141" sldId="290"/>
            <ac:spMk id="29" creationId="{EFC18691-243B-14A7-AB1E-0E8C02069B70}"/>
          </ac:spMkLst>
        </pc:spChg>
        <pc:spChg chg="mod">
          <ac:chgData name="Diamond, Samuel" userId="c10e03fa-2c2b-471c-8b9b-a4ab143581b6" providerId="ADAL" clId="{485260F1-3D66-401A-B8B4-7D7BA31E6E38}" dt="2024-03-07T19:53:29.753" v="188" actId="122"/>
          <ac:spMkLst>
            <pc:docMk/>
            <pc:sldMk cId="3655604141" sldId="290"/>
            <ac:spMk id="31" creationId="{F69ECC75-6E6F-3213-7F7C-468B41EA49FB}"/>
          </ac:spMkLst>
        </pc:spChg>
        <pc:spChg chg="mod">
          <ac:chgData name="Diamond, Samuel" userId="c10e03fa-2c2b-471c-8b9b-a4ab143581b6" providerId="ADAL" clId="{485260F1-3D66-401A-B8B4-7D7BA31E6E38}" dt="2024-03-07T19:53:35.594" v="190" actId="403"/>
          <ac:spMkLst>
            <pc:docMk/>
            <pc:sldMk cId="3655604141" sldId="290"/>
            <ac:spMk id="33" creationId="{1B8C7199-338C-6FBE-87A4-9F58E5DB3C9A}"/>
          </ac:spMkLst>
        </pc:spChg>
        <pc:spChg chg="mod">
          <ac:chgData name="Diamond, Samuel" userId="c10e03fa-2c2b-471c-8b9b-a4ab143581b6" providerId="ADAL" clId="{485260F1-3D66-401A-B8B4-7D7BA31E6E38}" dt="2024-03-07T19:53:43.383" v="191" actId="122"/>
          <ac:spMkLst>
            <pc:docMk/>
            <pc:sldMk cId="3655604141" sldId="290"/>
            <ac:spMk id="35" creationId="{E9B1ABFA-C238-105D-8DC5-2DF4B6D6E6A1}"/>
          </ac:spMkLst>
        </pc:spChg>
        <pc:spChg chg="mod">
          <ac:chgData name="Diamond, Samuel" userId="c10e03fa-2c2b-471c-8b9b-a4ab143581b6" providerId="ADAL" clId="{485260F1-3D66-401A-B8B4-7D7BA31E6E38}" dt="2024-03-07T19:53:47.916" v="193" actId="122"/>
          <ac:spMkLst>
            <pc:docMk/>
            <pc:sldMk cId="3655604141" sldId="290"/>
            <ac:spMk id="37" creationId="{788DA8A0-CDB3-BC9C-2FA6-0971FA702FAD}"/>
          </ac:spMkLst>
        </pc:spChg>
        <pc:spChg chg="add del">
          <ac:chgData name="Diamond, Samuel" userId="c10e03fa-2c2b-471c-8b9b-a4ab143581b6" providerId="ADAL" clId="{485260F1-3D66-401A-B8B4-7D7BA31E6E38}" dt="2024-03-07T19:53:15.942" v="180" actId="22"/>
          <ac:spMkLst>
            <pc:docMk/>
            <pc:sldMk cId="3655604141" sldId="290"/>
            <ac:spMk id="41" creationId="{0CFD00D9-7CC7-109A-CD61-E4AA707C2AE7}"/>
          </ac:spMkLst>
        </pc:spChg>
      </pc:sldChg>
      <pc:sldChg chg="modSp add mod ord">
        <pc:chgData name="Diamond, Samuel" userId="c10e03fa-2c2b-471c-8b9b-a4ab143581b6" providerId="ADAL" clId="{485260F1-3D66-401A-B8B4-7D7BA31E6E38}" dt="2024-03-07T19:49:37.209" v="111" actId="5793"/>
        <pc:sldMkLst>
          <pc:docMk/>
          <pc:sldMk cId="3130685103" sldId="291"/>
        </pc:sldMkLst>
        <pc:spChg chg="mod">
          <ac:chgData name="Diamond, Samuel" userId="c10e03fa-2c2b-471c-8b9b-a4ab143581b6" providerId="ADAL" clId="{485260F1-3D66-401A-B8B4-7D7BA31E6E38}" dt="2024-03-07T19:49:17.574" v="105" actId="20577"/>
          <ac:spMkLst>
            <pc:docMk/>
            <pc:sldMk cId="3130685103" sldId="291"/>
            <ac:spMk id="2" creationId="{167E64BB-2E79-E414-6390-4978D0018560}"/>
          </ac:spMkLst>
        </pc:spChg>
        <pc:spChg chg="mod">
          <ac:chgData name="Diamond, Samuel" userId="c10e03fa-2c2b-471c-8b9b-a4ab143581b6" providerId="ADAL" clId="{485260F1-3D66-401A-B8B4-7D7BA31E6E38}" dt="2024-03-07T19:49:37.209" v="111" actId="5793"/>
          <ac:spMkLst>
            <pc:docMk/>
            <pc:sldMk cId="3130685103" sldId="291"/>
            <ac:spMk id="3" creationId="{0AE6814C-B998-8CFA-51E7-394956329026}"/>
          </ac:spMkLst>
        </pc:spChg>
      </pc:sldChg>
      <pc:sldChg chg="modSp add mod ord">
        <pc:chgData name="Diamond, Samuel" userId="c10e03fa-2c2b-471c-8b9b-a4ab143581b6" providerId="ADAL" clId="{485260F1-3D66-401A-B8B4-7D7BA31E6E38}" dt="2024-03-07T19:54:28.361" v="212" actId="12"/>
        <pc:sldMkLst>
          <pc:docMk/>
          <pc:sldMk cId="1762570820" sldId="292"/>
        </pc:sldMkLst>
        <pc:spChg chg="mod">
          <ac:chgData name="Diamond, Samuel" userId="c10e03fa-2c2b-471c-8b9b-a4ab143581b6" providerId="ADAL" clId="{485260F1-3D66-401A-B8B4-7D7BA31E6E38}" dt="2024-03-07T19:54:02.504" v="199" actId="20577"/>
          <ac:spMkLst>
            <pc:docMk/>
            <pc:sldMk cId="1762570820" sldId="292"/>
            <ac:spMk id="2" creationId="{2C5DE4E9-E938-2B93-2122-1A5CA0D68610}"/>
          </ac:spMkLst>
        </pc:spChg>
        <pc:spChg chg="mod">
          <ac:chgData name="Diamond, Samuel" userId="c10e03fa-2c2b-471c-8b9b-a4ab143581b6" providerId="ADAL" clId="{485260F1-3D66-401A-B8B4-7D7BA31E6E38}" dt="2024-03-07T19:54:28.361" v="212" actId="12"/>
          <ac:spMkLst>
            <pc:docMk/>
            <pc:sldMk cId="1762570820" sldId="292"/>
            <ac:spMk id="3" creationId="{71AAD94F-F9CF-9B53-1B80-025EAFF3CCFA}"/>
          </ac:spMkLst>
        </pc:spChg>
      </pc:sldChg>
      <pc:sldChg chg="modSp add mod">
        <pc:chgData name="Diamond, Samuel" userId="c10e03fa-2c2b-471c-8b9b-a4ab143581b6" providerId="ADAL" clId="{485260F1-3D66-401A-B8B4-7D7BA31E6E38}" dt="2024-03-07T19:55:29.917" v="240" actId="12"/>
        <pc:sldMkLst>
          <pc:docMk/>
          <pc:sldMk cId="351483833" sldId="293"/>
        </pc:sldMkLst>
        <pc:spChg chg="mod">
          <ac:chgData name="Diamond, Samuel" userId="c10e03fa-2c2b-471c-8b9b-a4ab143581b6" providerId="ADAL" clId="{485260F1-3D66-401A-B8B4-7D7BA31E6E38}" dt="2024-03-07T19:54:38.726" v="215" actId="20577"/>
          <ac:spMkLst>
            <pc:docMk/>
            <pc:sldMk cId="351483833" sldId="293"/>
            <ac:spMk id="2" creationId="{071F2E30-06CD-AC2F-C7F0-0731DA6D03A1}"/>
          </ac:spMkLst>
        </pc:spChg>
        <pc:spChg chg="mod">
          <ac:chgData name="Diamond, Samuel" userId="c10e03fa-2c2b-471c-8b9b-a4ab143581b6" providerId="ADAL" clId="{485260F1-3D66-401A-B8B4-7D7BA31E6E38}" dt="2024-03-07T19:55:29.917" v="240" actId="12"/>
          <ac:spMkLst>
            <pc:docMk/>
            <pc:sldMk cId="351483833" sldId="293"/>
            <ac:spMk id="3" creationId="{59310320-0D3E-A2DC-3363-08ADAAA4AF58}"/>
          </ac:spMkLst>
        </pc:spChg>
      </pc:sldChg>
      <pc:sldChg chg="modSp add mod">
        <pc:chgData name="Diamond, Samuel" userId="c10e03fa-2c2b-471c-8b9b-a4ab143581b6" providerId="ADAL" clId="{485260F1-3D66-401A-B8B4-7D7BA31E6E38}" dt="2024-03-07T19:55:25.196" v="237" actId="12"/>
        <pc:sldMkLst>
          <pc:docMk/>
          <pc:sldMk cId="2544836950" sldId="294"/>
        </pc:sldMkLst>
        <pc:spChg chg="mod">
          <ac:chgData name="Diamond, Samuel" userId="c10e03fa-2c2b-471c-8b9b-a4ab143581b6" providerId="ADAL" clId="{485260F1-3D66-401A-B8B4-7D7BA31E6E38}" dt="2024-03-07T19:55:14.417" v="230" actId="27636"/>
          <ac:spMkLst>
            <pc:docMk/>
            <pc:sldMk cId="2544836950" sldId="294"/>
            <ac:spMk id="2" creationId="{63013965-E59A-4DDF-A3DA-7F2A2E8A4F21}"/>
          </ac:spMkLst>
        </pc:spChg>
        <pc:spChg chg="mod">
          <ac:chgData name="Diamond, Samuel" userId="c10e03fa-2c2b-471c-8b9b-a4ab143581b6" providerId="ADAL" clId="{485260F1-3D66-401A-B8B4-7D7BA31E6E38}" dt="2024-03-07T19:55:25.196" v="237" actId="12"/>
          <ac:spMkLst>
            <pc:docMk/>
            <pc:sldMk cId="2544836950" sldId="294"/>
            <ac:spMk id="3" creationId="{181E126D-873C-6C4C-1A4F-57BF9074AE4B}"/>
          </ac:spMkLst>
        </pc:spChg>
      </pc:sldChg>
      <pc:sldChg chg="addSp delSp modSp add mod">
        <pc:chgData name="Diamond, Samuel" userId="c10e03fa-2c2b-471c-8b9b-a4ab143581b6" providerId="ADAL" clId="{485260F1-3D66-401A-B8B4-7D7BA31E6E38}" dt="2024-03-07T19:57:16.069" v="268" actId="1076"/>
        <pc:sldMkLst>
          <pc:docMk/>
          <pc:sldMk cId="3401670021" sldId="295"/>
        </pc:sldMkLst>
        <pc:spChg chg="mod">
          <ac:chgData name="Diamond, Samuel" userId="c10e03fa-2c2b-471c-8b9b-a4ab143581b6" providerId="ADAL" clId="{485260F1-3D66-401A-B8B4-7D7BA31E6E38}" dt="2024-03-07T19:55:41.102" v="245" actId="27636"/>
          <ac:spMkLst>
            <pc:docMk/>
            <pc:sldMk cId="3401670021" sldId="295"/>
            <ac:spMk id="2" creationId="{E3142175-5F6B-2E70-2A6E-33CF8C2D3823}"/>
          </ac:spMkLst>
        </pc:spChg>
        <pc:spChg chg="del">
          <ac:chgData name="Diamond, Samuel" userId="c10e03fa-2c2b-471c-8b9b-a4ab143581b6" providerId="ADAL" clId="{485260F1-3D66-401A-B8B4-7D7BA31E6E38}" dt="2024-03-07T19:55:42.847" v="246" actId="478"/>
          <ac:spMkLst>
            <pc:docMk/>
            <pc:sldMk cId="3401670021" sldId="295"/>
            <ac:spMk id="3" creationId="{6E2FE867-F2D3-DC24-62DB-B9752701B75A}"/>
          </ac:spMkLst>
        </pc:spChg>
        <pc:spChg chg="add del mod">
          <ac:chgData name="Diamond, Samuel" userId="c10e03fa-2c2b-471c-8b9b-a4ab143581b6" providerId="ADAL" clId="{485260F1-3D66-401A-B8B4-7D7BA31E6E38}" dt="2024-03-07T19:55:44.310" v="247" actId="478"/>
          <ac:spMkLst>
            <pc:docMk/>
            <pc:sldMk cId="3401670021" sldId="295"/>
            <ac:spMk id="6" creationId="{D1F42419-497A-E7C3-DB00-7B4BC6B2EEE6}"/>
          </ac:spMkLst>
        </pc:spChg>
        <pc:graphicFrameChg chg="add mod modGraphic">
          <ac:chgData name="Diamond, Samuel" userId="c10e03fa-2c2b-471c-8b9b-a4ab143581b6" providerId="ADAL" clId="{485260F1-3D66-401A-B8B4-7D7BA31E6E38}" dt="2024-03-07T19:57:16.069" v="268" actId="1076"/>
          <ac:graphicFrameMkLst>
            <pc:docMk/>
            <pc:sldMk cId="3401670021" sldId="295"/>
            <ac:graphicFrameMk id="7" creationId="{23BB42FF-6878-37FB-73D5-23428CA269C9}"/>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defTabSz="931593" eaLnBrk="1" hangingPunct="1">
              <a:defRPr kumimoji="1" sz="1200"/>
            </a:lvl1pPr>
          </a:lstStyle>
          <a:p>
            <a:endParaRPr lang="en-US" altLang="en-US"/>
          </a:p>
        </p:txBody>
      </p:sp>
      <p:sp>
        <p:nvSpPr>
          <p:cNvPr id="39939" name="Rectangle 3"/>
          <p:cNvSpPr>
            <a:spLocks noGrp="1" noChangeArrowheads="1"/>
          </p:cNvSpPr>
          <p:nvPr>
            <p:ph type="dt" sz="quarter" idx="1"/>
          </p:nvPr>
        </p:nvSpPr>
        <p:spPr bwMode="auto">
          <a:xfrm>
            <a:off x="3977830"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algn="r" defTabSz="931593" eaLnBrk="1" hangingPunct="1">
              <a:defRPr kumimoji="1" sz="1200"/>
            </a:lvl1pPr>
          </a:lstStyle>
          <a:p>
            <a:endParaRPr lang="en-US" altLang="en-US"/>
          </a:p>
        </p:txBody>
      </p:sp>
      <p:sp>
        <p:nvSpPr>
          <p:cNvPr id="39940" name="Rectangle 4"/>
          <p:cNvSpPr>
            <a:spLocks noGrp="1" noChangeArrowheads="1"/>
          </p:cNvSpPr>
          <p:nvPr>
            <p:ph type="ftr" sz="quarter" idx="2"/>
          </p:nvPr>
        </p:nvSpPr>
        <p:spPr bwMode="auto">
          <a:xfrm>
            <a:off x="4"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eaLnBrk="1" hangingPunct="1">
              <a:defRPr kumimoji="1" sz="1200"/>
            </a:lvl1pPr>
          </a:lstStyle>
          <a:p>
            <a:endParaRPr lang="en-US" altLang="en-US"/>
          </a:p>
        </p:txBody>
      </p:sp>
      <p:sp>
        <p:nvSpPr>
          <p:cNvPr id="39941" name="Rectangle 5"/>
          <p:cNvSpPr>
            <a:spLocks noGrp="1" noChangeArrowheads="1"/>
          </p:cNvSpPr>
          <p:nvPr>
            <p:ph type="sldNum" sz="quarter" idx="3"/>
          </p:nvPr>
        </p:nvSpPr>
        <p:spPr bwMode="auto">
          <a:xfrm>
            <a:off x="3977830"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algn="r" defTabSz="931593" eaLnBrk="1" hangingPunct="1">
              <a:defRPr kumimoji="1" sz="1200">
                <a:latin typeface="Arial Black" pitchFamily="34" charset="0"/>
              </a:defRPr>
            </a:lvl1pPr>
          </a:lstStyle>
          <a:p>
            <a:fld id="{342263C6-7E49-494E-A759-35C0EFEA3139}" type="slidenum">
              <a:rPr lang="en-US" altLang="en-US"/>
              <a:pPr/>
              <a:t>‹#›</a:t>
            </a:fld>
            <a:endParaRPr lang="en-US" altLang="en-US"/>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ctr" anchorCtr="0" compatLnSpc="1">
            <a:prstTxWarp prst="textNoShape">
              <a:avLst/>
            </a:prstTxWarp>
          </a:bodyPr>
          <a:lstStyle>
            <a:lvl1pPr defTabSz="931593">
              <a:defRPr sz="1200"/>
            </a:lvl1pPr>
          </a:lstStyle>
          <a:p>
            <a:endParaRPr lang="en-US" altLang="en-US"/>
          </a:p>
        </p:txBody>
      </p:sp>
      <p:sp>
        <p:nvSpPr>
          <p:cNvPr id="1027" name="Rectangle 3"/>
          <p:cNvSpPr>
            <a:spLocks noGrp="1" noChangeArrowheads="1"/>
          </p:cNvSpPr>
          <p:nvPr>
            <p:ph type="dt" idx="1"/>
          </p:nvPr>
        </p:nvSpPr>
        <p:spPr bwMode="auto">
          <a:xfrm>
            <a:off x="3979436" y="0"/>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ctr" anchorCtr="0" compatLnSpc="1">
            <a:prstTxWarp prst="textNoShape">
              <a:avLst/>
            </a:prstTxWarp>
          </a:bodyPr>
          <a:lstStyle>
            <a:lvl1pPr algn="r" defTabSz="931593">
              <a:defRPr sz="1200"/>
            </a:lvl1pPr>
          </a:lstStyle>
          <a:p>
            <a:endParaRPr lang="en-US" altLang="en-US"/>
          </a:p>
        </p:txBody>
      </p:sp>
      <p:sp>
        <p:nvSpPr>
          <p:cNvPr id="1028"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5771" y="4422147"/>
            <a:ext cx="5151560" cy="4188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4" y="8844287"/>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a:defRPr sz="1200"/>
            </a:lvl1pPr>
          </a:lstStyle>
          <a:p>
            <a:endParaRPr lang="en-US" altLang="en-US"/>
          </a:p>
        </p:txBody>
      </p:sp>
      <p:sp>
        <p:nvSpPr>
          <p:cNvPr id="1031" name="Rectangle 7"/>
          <p:cNvSpPr>
            <a:spLocks noGrp="1" noChangeArrowheads="1"/>
          </p:cNvSpPr>
          <p:nvPr>
            <p:ph type="sldNum" sz="quarter" idx="5"/>
          </p:nvPr>
        </p:nvSpPr>
        <p:spPr bwMode="auto">
          <a:xfrm>
            <a:off x="3979436" y="8844287"/>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b" anchorCtr="0" compatLnSpc="1">
            <a:prstTxWarp prst="textNoShape">
              <a:avLst/>
            </a:prstTxWarp>
          </a:bodyPr>
          <a:lstStyle>
            <a:lvl1pPr algn="r" defTabSz="931593">
              <a:defRPr sz="1200">
                <a:latin typeface="Arial Black" pitchFamily="34" charset="0"/>
              </a:defRPr>
            </a:lvl1pPr>
          </a:lstStyle>
          <a:p>
            <a:fld id="{26FEBCC3-C707-49FC-8BCC-9CF45520271A}" type="slidenum">
              <a:rPr lang="en-US" altLang="en-US"/>
              <a:pPr/>
              <a:t>‹#›</a:t>
            </a:fld>
            <a:endParaRPr lang="en-US" altLang="en-US"/>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9FBE899-348C-6B20-47B7-73444E758564}"/>
              </a:ext>
            </a:extLst>
          </p:cNvPr>
          <p:cNvPicPr>
            <a:picLocks noChangeAspect="1"/>
          </p:cNvPicPr>
          <p:nvPr userDrawn="1"/>
        </p:nvPicPr>
        <p:blipFill rotWithShape="1">
          <a:blip r:embed="rId2"/>
          <a:srcRect l="1356" t="4266" r="1976" b="2381"/>
          <a:stretch/>
        </p:blipFill>
        <p:spPr>
          <a:xfrm>
            <a:off x="155139" y="245853"/>
            <a:ext cx="8988861" cy="2378075"/>
          </a:xfrm>
          <a:prstGeom prst="rect">
            <a:avLst/>
          </a:prstGeom>
        </p:spPr>
      </p:pic>
      <p:sp>
        <p:nvSpPr>
          <p:cNvPr id="2" name="Title 1"/>
          <p:cNvSpPr>
            <a:spLocks noGrp="1"/>
          </p:cNvSpPr>
          <p:nvPr>
            <p:ph type="title"/>
          </p:nvPr>
        </p:nvSpPr>
        <p:spPr>
          <a:xfrm>
            <a:off x="628650" y="681038"/>
            <a:ext cx="7332593" cy="1177579"/>
          </a:xfrm>
        </p:spPr>
        <p:txBody>
          <a:bodyPr/>
          <a:lstStyle>
            <a:lvl1pPr algn="l">
              <a:defRPr/>
            </a:lvl1pPr>
          </a:lstStyle>
          <a:p>
            <a:r>
              <a:rPr lang="en-US"/>
              <a:t>Click to edit Master title style</a:t>
            </a:r>
          </a:p>
        </p:txBody>
      </p:sp>
      <p:sp>
        <p:nvSpPr>
          <p:cNvPr id="3" name="Content Placeholder 2"/>
          <p:cNvSpPr>
            <a:spLocks noGrp="1"/>
          </p:cNvSpPr>
          <p:nvPr>
            <p:ph idx="1"/>
          </p:nvPr>
        </p:nvSpPr>
        <p:spPr>
          <a:xfrm>
            <a:off x="1064061" y="1981200"/>
            <a:ext cx="7886700" cy="4114800"/>
          </a:xfrm>
        </p:spPr>
        <p:txBody>
          <a:bodyPr/>
          <a:lstStyle>
            <a:lvl1pPr>
              <a:spcBef>
                <a:spcPts val="100"/>
              </a:spcBef>
              <a:defRPr sz="1800"/>
            </a:lvl1pPr>
            <a:lvl2pPr>
              <a:spcBef>
                <a:spcPts val="100"/>
              </a:spcBef>
              <a:defRPr sz="1600"/>
            </a:lvl2pPr>
            <a:lvl3pPr>
              <a:spcBef>
                <a:spcPts val="100"/>
              </a:spcBef>
              <a:defRPr/>
            </a:lvl3pPr>
            <a:lvl4pPr>
              <a:spcBef>
                <a:spcPts val="100"/>
              </a:spcBef>
              <a:defRPr/>
            </a:lvl4pPr>
            <a:lvl5pPr>
              <a:spcBef>
                <a:spcPts val="1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1200">
                <a:solidFill>
                  <a:schemeClr val="tx1"/>
                </a:solidFill>
                <a:latin typeface="Calibri (Body)"/>
              </a:defRPr>
            </a:lvl1pPr>
          </a:lstStyle>
          <a:p>
            <a:fld id="{72FDC3A4-3ECB-4CC5-8031-F712224A9F4A}" type="slidenum">
              <a:rPr lang="en-US" altLang="en-US" smtClean="0"/>
              <a:pPr/>
              <a:t>‹#›</a:t>
            </a:fld>
            <a:endParaRPr lang="en-US" altLang="en-US"/>
          </a:p>
        </p:txBody>
      </p:sp>
      <p:pic>
        <p:nvPicPr>
          <p:cNvPr id="8" name="Picture 7" descr="A logo of a family&#10;&#10;Description automatically generated">
            <a:extLst>
              <a:ext uri="{FF2B5EF4-FFF2-40B4-BE49-F238E27FC236}">
                <a16:creationId xmlns:a16="http://schemas.microsoft.com/office/drawing/2014/main" id="{02292477-1B62-73CF-DC57-1E9A78E8A2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991" y="150247"/>
            <a:ext cx="759261" cy="918706"/>
          </a:xfrm>
          <a:prstGeom prst="rect">
            <a:avLst/>
          </a:prstGeom>
        </p:spPr>
      </p:pic>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BE12F82-D0E6-13F4-A360-31250F968D84}"/>
              </a:ext>
            </a:extLst>
          </p:cNvPr>
          <p:cNvPicPr>
            <a:picLocks noChangeAspect="1"/>
          </p:cNvPicPr>
          <p:nvPr userDrawn="1"/>
        </p:nvPicPr>
        <p:blipFill rotWithShape="1">
          <a:blip r:embed="rId13"/>
          <a:srcRect l="1356" t="4266" r="1976" b="2381"/>
          <a:stretch/>
        </p:blipFill>
        <p:spPr>
          <a:xfrm>
            <a:off x="155139" y="136524"/>
            <a:ext cx="8988861" cy="2378074"/>
          </a:xfrm>
          <a:prstGeom prst="rect">
            <a:avLst/>
          </a:prstGeom>
        </p:spPr>
      </p:pic>
      <p:sp>
        <p:nvSpPr>
          <p:cNvPr id="2" name="Title Placeholder 1"/>
          <p:cNvSpPr>
            <a:spLocks noGrp="1"/>
          </p:cNvSpPr>
          <p:nvPr>
            <p:ph type="title"/>
          </p:nvPr>
        </p:nvSpPr>
        <p:spPr>
          <a:xfrm>
            <a:off x="628650" y="609600"/>
            <a:ext cx="7332593" cy="108108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9060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a:p>
        </p:txBody>
      </p:sp>
      <p:pic>
        <p:nvPicPr>
          <p:cNvPr id="13" name="Picture 12" descr="A logo of a family&#10;&#10;Description automatically generated">
            <a:extLst>
              <a:ext uri="{FF2B5EF4-FFF2-40B4-BE49-F238E27FC236}">
                <a16:creationId xmlns:a16="http://schemas.microsoft.com/office/drawing/2014/main" id="{32D00AAB-D1E2-597D-F32E-56DEC0DB579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72991" y="150247"/>
            <a:ext cx="759261" cy="918706"/>
          </a:xfrm>
          <a:prstGeom prst="rect">
            <a:avLst/>
          </a:prstGeom>
        </p:spPr>
      </p:pic>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100000"/>
        </a:lnSpc>
        <a:spcBef>
          <a:spcPct val="0"/>
        </a:spcBef>
        <a:buNone/>
        <a:defRPr sz="4400" b="1" i="1" kern="120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100"/>
        </a:spcBef>
        <a:buFont typeface="Wingdings" pitchFamily="2" charset="2"/>
        <a:buChar char="Ø"/>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100"/>
        </a:spcBef>
        <a:buFont typeface="Wingdings" pitchFamily="2" charset="2"/>
        <a:buChar char="Ø"/>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100"/>
        </a:spcBef>
        <a:buFont typeface="Wingdings" pitchFamily="2" charset="2"/>
        <a:buChar char="Ø"/>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100"/>
        </a:spcBef>
        <a:buFont typeface="Wingdings" pitchFamily="2" charset="2"/>
        <a:buChar char="Ø"/>
        <a:defRPr sz="1200" kern="1200">
          <a:solidFill>
            <a:schemeClr val="tx1"/>
          </a:solidFill>
          <a:latin typeface="+mn-lt"/>
          <a:ea typeface="+mn-ea"/>
          <a:cs typeface="+mn-cs"/>
        </a:defRPr>
      </a:lvl4pPr>
      <a:lvl5pPr marL="2057400" indent="-228600" algn="l" defTabSz="914400" rtl="0" eaLnBrk="1" latinLnBrk="0" hangingPunct="1">
        <a:lnSpc>
          <a:spcPct val="100000"/>
        </a:lnSpc>
        <a:spcBef>
          <a:spcPts val="100"/>
        </a:spcBef>
        <a:buFont typeface="Wingdings" pitchFamily="2" charset="2"/>
        <a:buChar char="Ø"/>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182880" y="1012536"/>
            <a:ext cx="4014075" cy="5443128"/>
          </a:xfrm>
        </p:spPr>
        <p:txBody>
          <a:bodyPr vert="horz" lIns="91440" tIns="45720" rIns="91440" bIns="45720" rtlCol="0" anchor="t">
            <a:normAutofit/>
          </a:bodyPr>
          <a:lstStyle/>
          <a:p>
            <a:r>
              <a:rPr lang="en-US" sz="2800" b="1" i="0" dirty="0">
                <a:solidFill>
                  <a:schemeClr val="tx1"/>
                </a:solidFill>
                <a:latin typeface="+mn-lt"/>
              </a:rPr>
              <a:t>CITY OF STAMFORD</a:t>
            </a:r>
            <a:br>
              <a:rPr lang="en-US" sz="2800" b="1" i="0" dirty="0">
                <a:solidFill>
                  <a:schemeClr val="tx1"/>
                </a:solidFill>
                <a:latin typeface="+mn-lt"/>
              </a:rPr>
            </a:br>
            <a:r>
              <a:rPr lang="en-US" sz="2800" b="1" i="0" dirty="0">
                <a:solidFill>
                  <a:schemeClr val="tx1"/>
                </a:solidFill>
                <a:latin typeface="+mn-lt"/>
                <a:cs typeface="Calibri Light"/>
              </a:rPr>
              <a:t>E. Gaynor Brennan Golf Course</a:t>
            </a:r>
            <a:br>
              <a:rPr lang="en-US" sz="2800" b="1" dirty="0">
                <a:solidFill>
                  <a:schemeClr val="tx1"/>
                </a:solidFill>
                <a:latin typeface="+mn-lt"/>
              </a:rPr>
            </a:br>
            <a:br>
              <a:rPr lang="en-US" sz="2800" b="1" dirty="0">
                <a:solidFill>
                  <a:schemeClr val="tx1"/>
                </a:solidFill>
                <a:latin typeface="+mn-lt"/>
              </a:rPr>
            </a:br>
            <a:br>
              <a:rPr lang="en-US" sz="2800" b="1" dirty="0">
                <a:solidFill>
                  <a:schemeClr val="tx1"/>
                </a:solidFill>
                <a:latin typeface="+mn-lt"/>
              </a:rPr>
            </a:br>
            <a:br>
              <a:rPr lang="en-US" sz="2800" b="1" dirty="0">
                <a:solidFill>
                  <a:schemeClr val="tx1"/>
                </a:solidFill>
                <a:latin typeface="+mn-lt"/>
              </a:rPr>
            </a:br>
            <a:r>
              <a:rPr lang="en-US" sz="2800" b="1" i="0" dirty="0">
                <a:solidFill>
                  <a:schemeClr val="tx1"/>
                </a:solidFill>
                <a:latin typeface="+mn-lt"/>
                <a:cs typeface="Calibri Light"/>
              </a:rPr>
              <a:t>Hidalgo Nagashima, CGCS</a:t>
            </a:r>
            <a:br>
              <a:rPr lang="en-US" sz="2800" b="1" dirty="0">
                <a:solidFill>
                  <a:schemeClr val="tx1"/>
                </a:solidFill>
                <a:latin typeface="+mn-lt"/>
              </a:rPr>
            </a:br>
            <a:r>
              <a:rPr lang="en-US" sz="2000" b="0" i="0" dirty="0">
                <a:solidFill>
                  <a:schemeClr val="tx1"/>
                </a:solidFill>
                <a:latin typeface="+mn-lt"/>
                <a:cs typeface="Calibri Light"/>
              </a:rPr>
              <a:t>Superintendent of Greens</a:t>
            </a:r>
            <a:br>
              <a:rPr lang="en-US" sz="2000" b="0" i="0" dirty="0">
                <a:solidFill>
                  <a:schemeClr val="tx1"/>
                </a:solidFill>
                <a:latin typeface="+mn-lt"/>
              </a:rPr>
            </a:br>
            <a:r>
              <a:rPr lang="en-US" sz="2000" b="0" i="0" dirty="0">
                <a:solidFill>
                  <a:schemeClr val="tx1"/>
                </a:solidFill>
                <a:latin typeface="+mn-lt"/>
                <a:cs typeface="Calibri Light"/>
              </a:rPr>
              <a:t>3/12/2024</a:t>
            </a:r>
            <a:endParaRPr lang="en-US" sz="2800" dirty="0">
              <a:solidFill>
                <a:schemeClr val="tx1"/>
              </a:solidFill>
              <a:latin typeface="+mn-lt"/>
            </a:endParaRPr>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3">
            <a:extLst>
              <a:ext uri="{FF2B5EF4-FFF2-40B4-BE49-F238E27FC236}">
                <a16:creationId xmlns:a16="http://schemas.microsoft.com/office/drawing/2014/main" id="{56EB4054-2D55-7531-5B48-CED790BF2A8D}"/>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Calibri (Body)"/>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2FDC3A4-3ECB-4CC5-8031-F712224A9F4A}" type="slidenum">
              <a:rPr lang="en-US" altLang="en-US" smtClean="0">
                <a:solidFill>
                  <a:schemeClr val="bg1"/>
                </a:solidFill>
              </a:rPr>
              <a:pPr/>
              <a:t>1</a:t>
            </a:fld>
            <a:endParaRPr lang="en-US" altLang="en-US">
              <a:solidFill>
                <a:schemeClr val="bg1"/>
              </a:solidFill>
            </a:endParaRPr>
          </a:p>
        </p:txBody>
      </p:sp>
      <p:grpSp>
        <p:nvGrpSpPr>
          <p:cNvPr id="12" name="Group 11">
            <a:extLst>
              <a:ext uri="{FF2B5EF4-FFF2-40B4-BE49-F238E27FC236}">
                <a16:creationId xmlns:a16="http://schemas.microsoft.com/office/drawing/2014/main" id="{1602574B-27EA-9978-23AE-192D251286BD}"/>
              </a:ext>
            </a:extLst>
          </p:cNvPr>
          <p:cNvGrpSpPr/>
          <p:nvPr/>
        </p:nvGrpSpPr>
        <p:grpSpPr>
          <a:xfrm>
            <a:off x="4307809" y="1012536"/>
            <a:ext cx="3569381" cy="4756162"/>
            <a:chOff x="4426596" y="1211890"/>
            <a:chExt cx="3569381" cy="4756162"/>
          </a:xfrm>
        </p:grpSpPr>
        <p:sp>
          <p:nvSpPr>
            <p:cNvPr id="8" name="Oval 7">
              <a:extLst>
                <a:ext uri="{FF2B5EF4-FFF2-40B4-BE49-F238E27FC236}">
                  <a16:creationId xmlns:a16="http://schemas.microsoft.com/office/drawing/2014/main" id="{9A9139F4-AC05-D33A-4E54-D42B9F78479A}"/>
                </a:ext>
              </a:extLst>
            </p:cNvPr>
            <p:cNvSpPr/>
            <p:nvPr/>
          </p:nvSpPr>
          <p:spPr>
            <a:xfrm>
              <a:off x="4439330" y="1211890"/>
              <a:ext cx="3556647" cy="475616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logo of a family&#10;&#10;Description automatically generated">
              <a:extLst>
                <a:ext uri="{FF2B5EF4-FFF2-40B4-BE49-F238E27FC236}">
                  <a16:creationId xmlns:a16="http://schemas.microsoft.com/office/drawing/2014/main" id="{7DFDD54C-8F54-1928-06AC-0A38113C78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596" y="1509413"/>
              <a:ext cx="3438579" cy="4161116"/>
            </a:xfrm>
            <a:prstGeom prst="rect">
              <a:avLst/>
            </a:prstGeom>
          </p:spPr>
        </p:pic>
      </p:grpSp>
    </p:spTree>
    <p:extLst>
      <p:ext uri="{BB962C8B-B14F-4D97-AF65-F5344CB8AC3E}">
        <p14:creationId xmlns:p14="http://schemas.microsoft.com/office/powerpoint/2010/main" val="425963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CA59B-41C8-3E48-9304-07C1F1256C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013965-E59A-4DDF-A3DA-7F2A2E8A4F21}"/>
              </a:ext>
            </a:extLst>
          </p:cNvPr>
          <p:cNvSpPr>
            <a:spLocks noGrp="1"/>
          </p:cNvSpPr>
          <p:nvPr>
            <p:ph type="title"/>
          </p:nvPr>
        </p:nvSpPr>
        <p:spPr/>
        <p:txBody>
          <a:bodyPr>
            <a:normAutofit/>
          </a:bodyPr>
          <a:lstStyle/>
          <a:p>
            <a:r>
              <a:rPr lang="en-US" sz="4400" dirty="0">
                <a:solidFill>
                  <a:srgbClr val="FFFFFF"/>
                </a:solidFill>
              </a:rPr>
              <a:t>Measurement of Success</a:t>
            </a:r>
            <a:endParaRPr lang="en-US" dirty="0"/>
          </a:p>
        </p:txBody>
      </p:sp>
      <p:sp>
        <p:nvSpPr>
          <p:cNvPr id="3" name="Content Placeholder 2">
            <a:extLst>
              <a:ext uri="{FF2B5EF4-FFF2-40B4-BE49-F238E27FC236}">
                <a16:creationId xmlns:a16="http://schemas.microsoft.com/office/drawing/2014/main" id="{181E126D-873C-6C4C-1A4F-57BF9074AE4B}"/>
              </a:ext>
            </a:extLst>
          </p:cNvPr>
          <p:cNvSpPr>
            <a:spLocks noGrp="1"/>
          </p:cNvSpPr>
          <p:nvPr>
            <p:ph idx="1"/>
          </p:nvPr>
        </p:nvSpPr>
        <p:spPr/>
        <p:txBody>
          <a:bodyPr vert="horz" lIns="91440" tIns="45720" rIns="91440" bIns="45720" rtlCol="0" anchor="t">
            <a:normAutofit/>
          </a:bodyPr>
          <a:lstStyle/>
          <a:p>
            <a:pPr lvl="1"/>
            <a:r>
              <a:rPr lang="en-US" altLang="en-US" sz="1700" dirty="0"/>
              <a:t>Golf Rounds</a:t>
            </a:r>
          </a:p>
          <a:p>
            <a:pPr lvl="1"/>
            <a:r>
              <a:rPr lang="en-US" altLang="en-US" sz="1700" dirty="0"/>
              <a:t>Customer comments</a:t>
            </a:r>
          </a:p>
          <a:p>
            <a:pPr lvl="1"/>
            <a:r>
              <a:rPr lang="en-US" altLang="en-US" sz="1700" dirty="0"/>
              <a:t>Social media</a:t>
            </a:r>
          </a:p>
          <a:p>
            <a:pPr lvl="1"/>
            <a:r>
              <a:rPr lang="en-US" altLang="en-US" sz="1700" dirty="0"/>
              <a:t>Retainage of customers</a:t>
            </a:r>
          </a:p>
        </p:txBody>
      </p:sp>
      <p:sp>
        <p:nvSpPr>
          <p:cNvPr id="4" name="Slide Number Placeholder 3">
            <a:extLst>
              <a:ext uri="{FF2B5EF4-FFF2-40B4-BE49-F238E27FC236}">
                <a16:creationId xmlns:a16="http://schemas.microsoft.com/office/drawing/2014/main" id="{1C2E3A93-4518-FE42-7A1B-9D319D53BDA5}"/>
              </a:ext>
            </a:extLst>
          </p:cNvPr>
          <p:cNvSpPr>
            <a:spLocks noGrp="1"/>
          </p:cNvSpPr>
          <p:nvPr>
            <p:ph type="sldNum" sz="quarter" idx="12"/>
          </p:nvPr>
        </p:nvSpPr>
        <p:spPr/>
        <p:txBody>
          <a:bodyPr/>
          <a:lstStyle/>
          <a:p>
            <a:fld id="{72FDC3A4-3ECB-4CC5-8031-F712224A9F4A}" type="slidenum">
              <a:rPr lang="en-US" altLang="en-US" smtClean="0"/>
              <a:pPr/>
              <a:t>10</a:t>
            </a:fld>
            <a:endParaRPr lang="en-US" altLang="en-US"/>
          </a:p>
        </p:txBody>
      </p:sp>
    </p:spTree>
    <p:extLst>
      <p:ext uri="{BB962C8B-B14F-4D97-AF65-F5344CB8AC3E}">
        <p14:creationId xmlns:p14="http://schemas.microsoft.com/office/powerpoint/2010/main" val="254483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8862F-D0E7-7C5D-B791-2BCA596A76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142175-5F6B-2E70-2A6E-33CF8C2D3823}"/>
              </a:ext>
            </a:extLst>
          </p:cNvPr>
          <p:cNvSpPr>
            <a:spLocks noGrp="1"/>
          </p:cNvSpPr>
          <p:nvPr>
            <p:ph type="title"/>
          </p:nvPr>
        </p:nvSpPr>
        <p:spPr/>
        <p:txBody>
          <a:bodyPr>
            <a:normAutofit/>
          </a:bodyPr>
          <a:lstStyle/>
          <a:p>
            <a:r>
              <a:rPr lang="en-US" sz="4400" dirty="0">
                <a:solidFill>
                  <a:srgbClr val="FFFFFF"/>
                </a:solidFill>
              </a:rPr>
              <a:t>Budget Highlights</a:t>
            </a:r>
            <a:endParaRPr lang="en-US" dirty="0"/>
          </a:p>
        </p:txBody>
      </p:sp>
      <p:sp>
        <p:nvSpPr>
          <p:cNvPr id="4" name="Slide Number Placeholder 3">
            <a:extLst>
              <a:ext uri="{FF2B5EF4-FFF2-40B4-BE49-F238E27FC236}">
                <a16:creationId xmlns:a16="http://schemas.microsoft.com/office/drawing/2014/main" id="{CAD58A09-8EC0-5245-9424-5DA9A4840726}"/>
              </a:ext>
            </a:extLst>
          </p:cNvPr>
          <p:cNvSpPr>
            <a:spLocks noGrp="1"/>
          </p:cNvSpPr>
          <p:nvPr>
            <p:ph type="sldNum" sz="quarter" idx="12"/>
          </p:nvPr>
        </p:nvSpPr>
        <p:spPr/>
        <p:txBody>
          <a:bodyPr/>
          <a:lstStyle/>
          <a:p>
            <a:fld id="{72FDC3A4-3ECB-4CC5-8031-F712224A9F4A}" type="slidenum">
              <a:rPr lang="en-US" altLang="en-US" smtClean="0"/>
              <a:pPr/>
              <a:t>11</a:t>
            </a:fld>
            <a:endParaRPr lang="en-US" altLang="en-US"/>
          </a:p>
        </p:txBody>
      </p:sp>
      <p:graphicFrame>
        <p:nvGraphicFramePr>
          <p:cNvPr id="7" name="Table 6">
            <a:extLst>
              <a:ext uri="{FF2B5EF4-FFF2-40B4-BE49-F238E27FC236}">
                <a16:creationId xmlns:a16="http://schemas.microsoft.com/office/drawing/2014/main" id="{23BB42FF-6878-37FB-73D5-23428CA269C9}"/>
              </a:ext>
            </a:extLst>
          </p:cNvPr>
          <p:cNvGraphicFramePr>
            <a:graphicFrameLocks noGrp="1"/>
          </p:cNvGraphicFramePr>
          <p:nvPr>
            <p:extLst>
              <p:ext uri="{D42A27DB-BD31-4B8C-83A1-F6EECF244321}">
                <p14:modId xmlns:p14="http://schemas.microsoft.com/office/powerpoint/2010/main" val="1317559206"/>
              </p:ext>
            </p:extLst>
          </p:nvPr>
        </p:nvGraphicFramePr>
        <p:xfrm>
          <a:off x="487680" y="2268267"/>
          <a:ext cx="8386572" cy="3908695"/>
        </p:xfrm>
        <a:graphic>
          <a:graphicData uri="http://schemas.openxmlformats.org/drawingml/2006/table">
            <a:tbl>
              <a:tblPr>
                <a:tableStyleId>{5C22544A-7EE6-4342-B048-85BDC9FD1C3A}</a:tableStyleId>
              </a:tblPr>
              <a:tblGrid>
                <a:gridCol w="777240">
                  <a:extLst>
                    <a:ext uri="{9D8B030D-6E8A-4147-A177-3AD203B41FA5}">
                      <a16:colId xmlns:a16="http://schemas.microsoft.com/office/drawing/2014/main" val="20000"/>
                    </a:ext>
                  </a:extLst>
                </a:gridCol>
                <a:gridCol w="630489">
                  <a:extLst>
                    <a:ext uri="{9D8B030D-6E8A-4147-A177-3AD203B41FA5}">
                      <a16:colId xmlns:a16="http://schemas.microsoft.com/office/drawing/2014/main" val="20001"/>
                    </a:ext>
                  </a:extLst>
                </a:gridCol>
                <a:gridCol w="507837">
                  <a:extLst>
                    <a:ext uri="{9D8B030D-6E8A-4147-A177-3AD203B41FA5}">
                      <a16:colId xmlns:a16="http://schemas.microsoft.com/office/drawing/2014/main" val="20002"/>
                    </a:ext>
                  </a:extLst>
                </a:gridCol>
                <a:gridCol w="916196">
                  <a:extLst>
                    <a:ext uri="{9D8B030D-6E8A-4147-A177-3AD203B41FA5}">
                      <a16:colId xmlns:a16="http://schemas.microsoft.com/office/drawing/2014/main" val="3997644551"/>
                    </a:ext>
                  </a:extLst>
                </a:gridCol>
                <a:gridCol w="793544">
                  <a:extLst>
                    <a:ext uri="{9D8B030D-6E8A-4147-A177-3AD203B41FA5}">
                      <a16:colId xmlns:a16="http://schemas.microsoft.com/office/drawing/2014/main" val="998800992"/>
                    </a:ext>
                  </a:extLst>
                </a:gridCol>
                <a:gridCol w="793544">
                  <a:extLst>
                    <a:ext uri="{9D8B030D-6E8A-4147-A177-3AD203B41FA5}">
                      <a16:colId xmlns:a16="http://schemas.microsoft.com/office/drawing/2014/main" val="540794348"/>
                    </a:ext>
                  </a:extLst>
                </a:gridCol>
                <a:gridCol w="793544">
                  <a:extLst>
                    <a:ext uri="{9D8B030D-6E8A-4147-A177-3AD203B41FA5}">
                      <a16:colId xmlns:a16="http://schemas.microsoft.com/office/drawing/2014/main" val="3270769054"/>
                    </a:ext>
                  </a:extLst>
                </a:gridCol>
                <a:gridCol w="315005">
                  <a:extLst>
                    <a:ext uri="{9D8B030D-6E8A-4147-A177-3AD203B41FA5}">
                      <a16:colId xmlns:a16="http://schemas.microsoft.com/office/drawing/2014/main" val="211861883"/>
                    </a:ext>
                  </a:extLst>
                </a:gridCol>
                <a:gridCol w="1004982">
                  <a:extLst>
                    <a:ext uri="{9D8B030D-6E8A-4147-A177-3AD203B41FA5}">
                      <a16:colId xmlns:a16="http://schemas.microsoft.com/office/drawing/2014/main" val="209969"/>
                    </a:ext>
                  </a:extLst>
                </a:gridCol>
                <a:gridCol w="753736">
                  <a:extLst>
                    <a:ext uri="{9D8B030D-6E8A-4147-A177-3AD203B41FA5}">
                      <a16:colId xmlns:a16="http://schemas.microsoft.com/office/drawing/2014/main" val="4084585994"/>
                    </a:ext>
                  </a:extLst>
                </a:gridCol>
                <a:gridCol w="1100455">
                  <a:extLst>
                    <a:ext uri="{9D8B030D-6E8A-4147-A177-3AD203B41FA5}">
                      <a16:colId xmlns:a16="http://schemas.microsoft.com/office/drawing/2014/main" val="2504530118"/>
                    </a:ext>
                  </a:extLst>
                </a:gridCol>
              </a:tblGrid>
              <a:tr h="269364">
                <a:tc gridSpan="11">
                  <a:txBody>
                    <a:bodyPr/>
                    <a:lstStyle/>
                    <a:p>
                      <a:pPr algn="ctr" fontAlgn="b"/>
                      <a:r>
                        <a:rPr lang="en-US" sz="1400" b="1" i="0" u="none" strike="noStrike" dirty="0">
                          <a:solidFill>
                            <a:srgbClr val="000000"/>
                          </a:solidFill>
                          <a:effectLst/>
                          <a:latin typeface="Aptos Narrow" panose="020B0004020202020204" pitchFamily="34" charset="0"/>
                        </a:rPr>
                        <a:t>Fiscal Year Comparisons</a:t>
                      </a:r>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pPr algn="l" fontAlgn="b"/>
                      <a:endParaRPr lang="en-US" sz="1100" b="0" i="0" u="none" strike="noStrike">
                        <a:solidFill>
                          <a:srgbClr val="000000"/>
                        </a:solidFill>
                        <a:effectLst/>
                        <a:latin typeface="Aptos Narrow" panose="020B0004020202020204" pitchFamily="34" charset="0"/>
                      </a:endParaRPr>
                    </a:p>
                  </a:txBody>
                  <a:tcPr marL="9525" marR="9525" marT="9525" marB="0" anchor="b"/>
                </a:tc>
                <a:tc hMerge="1">
                  <a:txBody>
                    <a:bodyPr/>
                    <a:lstStyle/>
                    <a:p>
                      <a:pPr algn="l" fontAlgn="b"/>
                      <a:endParaRPr lang="en-US" sz="1100" b="0" i="0" u="none" strike="noStrike">
                        <a:solidFill>
                          <a:srgbClr val="000000"/>
                        </a:solidFill>
                        <a:effectLst/>
                        <a:latin typeface="Aptos Narrow" panose="020B0004020202020204" pitchFamily="34" charset="0"/>
                      </a:endParaRPr>
                    </a:p>
                  </a:txBody>
                  <a:tcPr marL="9525" marR="9525" marT="9525" marB="0" anchor="b"/>
                </a:tc>
                <a:tc hMerge="1">
                  <a:txBody>
                    <a:bodyPr/>
                    <a:lstStyle/>
                    <a:p>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0000"/>
                  </a:ext>
                </a:extLst>
              </a:tr>
              <a:tr h="492055">
                <a:tc>
                  <a:txBody>
                    <a:bodyPr/>
                    <a:lstStyle/>
                    <a:p>
                      <a:pPr algn="l" fontAlgn="b"/>
                      <a:endParaRPr lang="en-US" sz="1100" b="0" i="0" u="none" strike="noStrike">
                        <a:solidFill>
                          <a:srgbClr val="000000"/>
                        </a:solidFill>
                        <a:effectLst/>
                        <a:latin typeface="Aptos Narrow" panose="020B0004020202020204" pitchFamily="34" charset="0"/>
                      </a:endParaRPr>
                    </a:p>
                  </a:txBody>
                  <a:tcPr marL="9525" marR="9525" marT="9525" marB="0" anchor="b"/>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1" i="0" u="none" strike="noStrike" dirty="0">
                        <a:solidFill>
                          <a:srgbClr val="000000"/>
                        </a:solidFill>
                        <a:effectLst/>
                        <a:latin typeface="Aptos Narrow" panose="020B0004020202020204" pitchFamily="34" charset="0"/>
                      </a:endParaRPr>
                    </a:p>
                    <a:p>
                      <a:pPr algn="ctr" fontAlgn="b"/>
                      <a:r>
                        <a:rPr lang="en-US" sz="1400" b="1" i="0" u="none" strike="noStrike" dirty="0">
                          <a:solidFill>
                            <a:srgbClr val="000000"/>
                          </a:solidFill>
                          <a:effectLst/>
                          <a:latin typeface="Aptos Narrow" panose="020B0004020202020204" pitchFamily="34" charset="0"/>
                        </a:rPr>
                        <a:t>Through the end of February</a:t>
                      </a:r>
                    </a:p>
                  </a:txBody>
                  <a:tcPr marL="9525" marR="9525" marT="9525" marB="0" anchor="b"/>
                </a:tc>
                <a:tc hMerge="1">
                  <a:txBody>
                    <a:bodyPr/>
                    <a:lstStyle/>
                    <a:p>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100" b="0" i="0" u="none" strike="noStrike">
                        <a:solidFill>
                          <a:srgbClr val="000000"/>
                        </a:solidFill>
                        <a:effectLst/>
                        <a:latin typeface="Aptos Narrow" panose="020B0004020202020204" pitchFamily="34" charset="0"/>
                      </a:endParaRPr>
                    </a:p>
                  </a:txBody>
                  <a:tcPr marL="9525" marR="9525" marT="9525" marB="0" anchor="b"/>
                </a:tc>
                <a:tc gridSpan="3">
                  <a:txBody>
                    <a:bodyPr/>
                    <a:lstStyle/>
                    <a:p>
                      <a:pPr algn="ctr" fontAlgn="b"/>
                      <a:r>
                        <a:rPr lang="en-US" sz="1400" b="1" i="0" u="none" strike="noStrike" dirty="0">
                          <a:solidFill>
                            <a:schemeClr val="tx1"/>
                          </a:solidFill>
                          <a:effectLst/>
                          <a:latin typeface="Aptos Narrow" panose="020B0004020202020204" pitchFamily="34" charset="0"/>
                        </a:rPr>
                        <a:t>Full</a:t>
                      </a:r>
                      <a:r>
                        <a:rPr lang="en-US" sz="1100" b="1" i="0" u="none" strike="noStrike" dirty="0">
                          <a:solidFill>
                            <a:schemeClr val="tx1"/>
                          </a:solidFill>
                          <a:effectLst/>
                          <a:latin typeface="Aptos Narrow" panose="020B0004020202020204" pitchFamily="34" charset="0"/>
                        </a:rPr>
                        <a:t> </a:t>
                      </a:r>
                      <a:r>
                        <a:rPr lang="en-US" sz="1400" b="1" i="0" u="none" strike="noStrike" dirty="0">
                          <a:solidFill>
                            <a:schemeClr val="tx1"/>
                          </a:solidFill>
                          <a:effectLst/>
                          <a:latin typeface="Aptos Narrow" panose="020B0004020202020204" pitchFamily="34" charset="0"/>
                        </a:rPr>
                        <a:t>Year</a:t>
                      </a:r>
                    </a:p>
                  </a:txBody>
                  <a:tcPr marL="9525" marR="9525" marT="9525" marB="0" anchor="b"/>
                </a:tc>
                <a:tc hMerge="1">
                  <a:txBody>
                    <a:bodyPr/>
                    <a:lstStyle/>
                    <a:p>
                      <a:endParaRPr/>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0002"/>
                  </a:ext>
                </a:extLst>
              </a:tr>
              <a:tr h="392630">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Aptos Narrow" panose="020B0004020202020204" pitchFamily="34" charset="0"/>
                        </a:rPr>
                        <a:t>FY 2022-23</a:t>
                      </a:r>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gridSpan="2">
                  <a:txBody>
                    <a:bodyPr/>
                    <a:lstStyle/>
                    <a:p>
                      <a:pPr algn="l" fontAlgn="b"/>
                      <a:r>
                        <a:rPr lang="en-US" sz="1400" b="1" i="0" u="none" strike="noStrike" dirty="0">
                          <a:solidFill>
                            <a:srgbClr val="000000"/>
                          </a:solidFill>
                          <a:effectLst/>
                          <a:latin typeface="Aptos Narrow" panose="020B0004020202020204" pitchFamily="34" charset="0"/>
                        </a:rPr>
                        <a:t>FY 2023-2024</a:t>
                      </a:r>
                    </a:p>
                  </a:txBody>
                  <a:tcPr marL="9525" marR="9525" marT="9525" marB="0" anchor="b"/>
                </a:tc>
                <a:tc hMerge="1">
                  <a:txBody>
                    <a:bodyPr/>
                    <a:lstStyle/>
                    <a:p>
                      <a:endParaRPr lang="en-US"/>
                    </a:p>
                  </a:txBody>
                  <a:tcPr/>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Aptos Narrow" panose="020B0004020202020204" pitchFamily="34" charset="0"/>
                        </a:rPr>
                        <a:t>FY 2021-22</a:t>
                      </a:r>
                    </a:p>
                  </a:txBody>
                  <a:tcPr marL="9525" marR="9525" marT="9525" marB="0" anchor="b"/>
                </a:tc>
                <a:tc>
                  <a:txBody>
                    <a:bodyPr/>
                    <a:lstStyle/>
                    <a:p>
                      <a:pPr algn="l" fontAlgn="b"/>
                      <a:endParaRPr lang="en-US" sz="1400" b="1"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Aptos Narrow" panose="020B0004020202020204" pitchFamily="34" charset="0"/>
                        </a:rPr>
                        <a:t>FY 2022-23</a:t>
                      </a:r>
                    </a:p>
                  </a:txBody>
                  <a:tcPr marL="9525" marR="9525" marT="9525" marB="0" anchor="b"/>
                </a:tc>
                <a:extLst>
                  <a:ext uri="{0D108BD9-81ED-4DB2-BD59-A6C34878D82A}">
                    <a16:rowId xmlns:a16="http://schemas.microsoft.com/office/drawing/2014/main" val="10004"/>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Rounds Played</a:t>
                      </a:r>
                    </a:p>
                  </a:txBody>
                  <a:tcPr marL="9525" marR="9525" marT="9525" marB="0" anchor="b"/>
                </a:tc>
                <a:tc hMerge="1">
                  <a:txBody>
                    <a:bodyPr/>
                    <a:lstStyle/>
                    <a:p>
                      <a:endParaRPr lang="en-US"/>
                    </a:p>
                  </a:txBody>
                  <a:tcPr/>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23,922</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22,333</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38,262</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41,285</a:t>
                      </a:r>
                    </a:p>
                  </a:txBody>
                  <a:tcPr marL="9525" marR="9525" marT="9525" marB="0" anchor="b"/>
                </a:tc>
                <a:extLst>
                  <a:ext uri="{0D108BD9-81ED-4DB2-BD59-A6C34878D82A}">
                    <a16:rowId xmlns:a16="http://schemas.microsoft.com/office/drawing/2014/main" val="10005"/>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Player Revenue</a:t>
                      </a:r>
                    </a:p>
                  </a:txBody>
                  <a:tcPr marL="9525" marR="9525" marT="9525" marB="0" anchor="b"/>
                </a:tc>
                <a:tc hMerge="1">
                  <a:txBody>
                    <a:bodyPr/>
                    <a:lstStyle/>
                    <a:p>
                      <a:endParaRPr lang="en-US"/>
                    </a:p>
                  </a:txBody>
                  <a:tcPr/>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$736,533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$702,078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$1,160,948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$1,262,134 </a:t>
                      </a:r>
                    </a:p>
                  </a:txBody>
                  <a:tcPr marL="9525" marR="9525" marT="9525" marB="0" anchor="b"/>
                </a:tc>
                <a:extLst>
                  <a:ext uri="{0D108BD9-81ED-4DB2-BD59-A6C34878D82A}">
                    <a16:rowId xmlns:a16="http://schemas.microsoft.com/office/drawing/2014/main" val="10006"/>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Carts Rented</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19,232</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17,696</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29,884</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32,552</a:t>
                      </a:r>
                    </a:p>
                  </a:txBody>
                  <a:tcPr marL="9525" marR="9525" marT="9525" marB="0" anchor="b"/>
                </a:tc>
                <a:extLst>
                  <a:ext uri="{0D108BD9-81ED-4DB2-BD59-A6C34878D82A}">
                    <a16:rowId xmlns:a16="http://schemas.microsoft.com/office/drawing/2014/main" val="10007"/>
                  </a:ext>
                </a:extLst>
              </a:tr>
              <a:tr h="492055">
                <a:tc gridSpan="2">
                  <a:txBody>
                    <a:bodyPr/>
                    <a:lstStyle/>
                    <a:p>
                      <a:pPr algn="l" fontAlgn="b"/>
                      <a:r>
                        <a:rPr lang="en-US" sz="1400" b="0" i="0" u="none" strike="noStrike">
                          <a:solidFill>
                            <a:srgbClr val="000000"/>
                          </a:solidFill>
                          <a:effectLst/>
                          <a:latin typeface="Aptos Narrow" panose="020B0004020202020204" pitchFamily="34" charset="0"/>
                        </a:rPr>
                        <a:t>Cart Revenue</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$298,660</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$291,047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$462,713.00</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$503,714 </a:t>
                      </a:r>
                    </a:p>
                  </a:txBody>
                  <a:tcPr marL="9525" marR="9525" marT="9525" marB="0" anchor="b"/>
                </a:tc>
                <a:extLst>
                  <a:ext uri="{0D108BD9-81ED-4DB2-BD59-A6C34878D82A}">
                    <a16:rowId xmlns:a16="http://schemas.microsoft.com/office/drawing/2014/main" val="10008"/>
                  </a:ext>
                </a:extLst>
              </a:tr>
              <a:tr h="251399">
                <a:tc gridSpan="3">
                  <a:txBody>
                    <a:bodyPr/>
                    <a:lstStyle/>
                    <a:p>
                      <a:pPr algn="l" fontAlgn="b"/>
                      <a:r>
                        <a:rPr lang="en-US" sz="1400" b="0" i="0" u="none" strike="noStrike">
                          <a:solidFill>
                            <a:srgbClr val="000000"/>
                          </a:solidFill>
                          <a:effectLst/>
                          <a:latin typeface="Aptos Narrow" panose="020B0004020202020204" pitchFamily="34" charset="0"/>
                        </a:rPr>
                        <a:t>Resident Permits Sold</a:t>
                      </a:r>
                    </a:p>
                  </a:txBody>
                  <a:tcPr marL="9525" marR="9525" marT="9525" marB="0" anchor="b"/>
                </a:tc>
                <a:tc hMerge="1">
                  <a:txBody>
                    <a:bodyPr/>
                    <a:lstStyle/>
                    <a:p>
                      <a:endParaRPr lang="en-US"/>
                    </a:p>
                  </a:txBody>
                  <a:tcPr/>
                </a:tc>
                <a:tc hMerge="1">
                  <a:txBody>
                    <a:bodyPr/>
                    <a:lstStyle/>
                    <a:p>
                      <a:endParaRPr lang="en-US"/>
                    </a:p>
                  </a:txBody>
                  <a:tcPr/>
                </a:tc>
                <a:tc>
                  <a:txBody>
                    <a:bodyPr/>
                    <a:lstStyle/>
                    <a:p>
                      <a:pPr algn="ctr" fontAlgn="b"/>
                      <a:r>
                        <a:rPr lang="en-US" sz="1400" b="0" i="0" u="none" strike="noStrike" dirty="0">
                          <a:solidFill>
                            <a:srgbClr val="000000"/>
                          </a:solidFill>
                          <a:effectLst/>
                          <a:latin typeface="Aptos Narrow" panose="020B0004020202020204" pitchFamily="34" charset="0"/>
                        </a:rPr>
                        <a:t>308</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269</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1,458</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1505</a:t>
                      </a:r>
                    </a:p>
                  </a:txBody>
                  <a:tcPr marL="9525" marR="9525" marT="9525" marB="0" anchor="b"/>
                </a:tc>
                <a:extLst>
                  <a:ext uri="{0D108BD9-81ED-4DB2-BD59-A6C34878D82A}">
                    <a16:rowId xmlns:a16="http://schemas.microsoft.com/office/drawing/2014/main" val="10009"/>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Permit Revenue</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$24,660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$19,995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$110,555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$114,145 </a:t>
                      </a:r>
                    </a:p>
                  </a:txBody>
                  <a:tcPr marL="9525" marR="9525" marT="9525" marB="0" anchor="b"/>
                </a:tc>
                <a:extLst>
                  <a:ext uri="{0D108BD9-81ED-4DB2-BD59-A6C34878D82A}">
                    <a16:rowId xmlns:a16="http://schemas.microsoft.com/office/drawing/2014/main" val="10010"/>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PAR Pass Sold</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34</a:t>
                      </a:r>
                    </a:p>
                  </a:txBody>
                  <a:tcPr marL="9525" marR="9525" marT="9525" marB="0" anchor="b"/>
                </a:tc>
                <a:tc>
                  <a:txBody>
                    <a:bodyPr/>
                    <a:lstStyle/>
                    <a:p>
                      <a:pPr algn="ctr"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15</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93</a:t>
                      </a:r>
                    </a:p>
                  </a:txBody>
                  <a:tcPr marL="9525" marR="9525" marT="9525" marB="0" anchor="b"/>
                </a:tc>
                <a:tc>
                  <a:txBody>
                    <a:bodyPr/>
                    <a:lstStyle/>
                    <a:p>
                      <a:pPr algn="ctr"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95</a:t>
                      </a:r>
                    </a:p>
                  </a:txBody>
                  <a:tcPr marL="9525" marR="9525" marT="9525" marB="0" anchor="b"/>
                </a:tc>
                <a:extLst>
                  <a:ext uri="{0D108BD9-81ED-4DB2-BD59-A6C34878D82A}">
                    <a16:rowId xmlns:a16="http://schemas.microsoft.com/office/drawing/2014/main" val="10011"/>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Par Pass Revenue</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$6,300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2725</a:t>
                      </a:r>
                    </a:p>
                  </a:txBody>
                  <a:tcPr marL="9525" marR="9525" marT="9525" marB="0" anchor="b"/>
                </a:tc>
                <a:tc>
                  <a:txBody>
                    <a:bodyPr/>
                    <a:lstStyle/>
                    <a:p>
                      <a:pPr algn="ctr"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$17,875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$18,275</a:t>
                      </a:r>
                    </a:p>
                  </a:txBody>
                  <a:tcPr marL="9525" marR="9525" marT="9525" marB="0" anchor="b"/>
                </a:tc>
                <a:extLst>
                  <a:ext uri="{0D108BD9-81ED-4DB2-BD59-A6C34878D82A}">
                    <a16:rowId xmlns:a16="http://schemas.microsoft.com/office/drawing/2014/main" val="10012"/>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Sr Pass Sold </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45</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40</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a:solidFill>
                            <a:srgbClr val="000000"/>
                          </a:solidFill>
                          <a:effectLst/>
                          <a:latin typeface="Aptos Narrow" panose="020B0004020202020204" pitchFamily="34" charset="0"/>
                        </a:rPr>
                        <a:t>147</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138</a:t>
                      </a:r>
                    </a:p>
                  </a:txBody>
                  <a:tcPr marL="9525" marR="9525" marT="9525" marB="0" anchor="b"/>
                </a:tc>
                <a:extLst>
                  <a:ext uri="{0D108BD9-81ED-4DB2-BD59-A6C34878D82A}">
                    <a16:rowId xmlns:a16="http://schemas.microsoft.com/office/drawing/2014/main" val="10013"/>
                  </a:ext>
                </a:extLst>
              </a:tr>
              <a:tr h="251399">
                <a:tc gridSpan="2">
                  <a:txBody>
                    <a:bodyPr/>
                    <a:lstStyle/>
                    <a:p>
                      <a:pPr algn="l" fontAlgn="b"/>
                      <a:r>
                        <a:rPr lang="en-US" sz="1400" b="0" i="0" u="none" strike="noStrike">
                          <a:solidFill>
                            <a:srgbClr val="000000"/>
                          </a:solidFill>
                          <a:effectLst/>
                          <a:latin typeface="Aptos Narrow" panose="020B0004020202020204" pitchFamily="34" charset="0"/>
                        </a:rPr>
                        <a:t>Sr Pass Revenue</a:t>
                      </a:r>
                    </a:p>
                  </a:txBody>
                  <a:tcPr marL="9525" marR="9525" marT="9525" marB="0" anchor="b"/>
                </a:tc>
                <a:tc hMerge="1">
                  <a:txBody>
                    <a:bodyPr/>
                    <a:lstStyle/>
                    <a:p>
                      <a:endParaRPr lang="en-US"/>
                    </a:p>
                  </a:txBody>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$3,600 </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$3,200</a:t>
                      </a: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endParaRPr lang="en-US" sz="1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$11,760 </a:t>
                      </a:r>
                    </a:p>
                  </a:txBody>
                  <a:tcPr marL="9525" marR="9525" marT="9525" marB="0" anchor="b"/>
                </a:tc>
                <a:tc>
                  <a:txBody>
                    <a:bodyPr/>
                    <a:lstStyle/>
                    <a:p>
                      <a:pPr algn="ctr" fontAlgn="b"/>
                      <a:endParaRPr lang="en-US" sz="1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ptos Narrow" panose="020B0004020202020204" pitchFamily="34" charset="0"/>
                        </a:rPr>
                        <a:t>$11,040</a:t>
                      </a: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40167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A8C2-E158-324F-EDEC-6326FABE941F}"/>
              </a:ext>
            </a:extLst>
          </p:cNvPr>
          <p:cNvSpPr>
            <a:spLocks noGrp="1"/>
          </p:cNvSpPr>
          <p:nvPr>
            <p:ph type="title"/>
          </p:nvPr>
        </p:nvSpPr>
        <p:spPr/>
        <p:txBody>
          <a:bodyPr>
            <a:normAutofit fontScale="90000"/>
          </a:bodyPr>
          <a:lstStyle/>
          <a:p>
            <a:r>
              <a:rPr lang="en-US" sz="4400" b="1" i="1" dirty="0">
                <a:solidFill>
                  <a:srgbClr val="FFFFFF"/>
                </a:solidFill>
              </a:rPr>
              <a:t>Department Introduction &amp; Brief History</a:t>
            </a:r>
            <a:endParaRPr lang="en-US" dirty="0"/>
          </a:p>
        </p:txBody>
      </p:sp>
      <p:sp>
        <p:nvSpPr>
          <p:cNvPr id="3" name="Content Placeholder 2">
            <a:extLst>
              <a:ext uri="{FF2B5EF4-FFF2-40B4-BE49-F238E27FC236}">
                <a16:creationId xmlns:a16="http://schemas.microsoft.com/office/drawing/2014/main" id="{B1645DCD-5758-593B-FC0E-22E19812F3E1}"/>
              </a:ext>
            </a:extLst>
          </p:cNvPr>
          <p:cNvSpPr>
            <a:spLocks noGrp="1"/>
          </p:cNvSpPr>
          <p:nvPr>
            <p:ph idx="1"/>
          </p:nvPr>
        </p:nvSpPr>
        <p:spPr/>
        <p:txBody>
          <a:bodyPr>
            <a:normAutofit fontScale="77500" lnSpcReduction="20000"/>
          </a:bodyPr>
          <a:lstStyle/>
          <a:p>
            <a:r>
              <a:rPr lang="en-US" sz="3600" dirty="0"/>
              <a:t>The Mission of E. Gaynor Brennan Municipal Golf Course is to provide the residents of Stamford and neighboring areas a preeminent public golf course.      E. Gaynor Brennan is an 18 Hole Golf Course with a practice chipping/putting green, a full-service restaurant and clubhouse containing a golf simulator, lockers and golf shop.  Amidst a competitive market for public golf the aim is for continually improving course conditions while being both fiscally responsible and environmentally mindful.</a:t>
            </a:r>
          </a:p>
        </p:txBody>
      </p:sp>
      <p:sp>
        <p:nvSpPr>
          <p:cNvPr id="4" name="Slide Number Placeholder 3">
            <a:extLst>
              <a:ext uri="{FF2B5EF4-FFF2-40B4-BE49-F238E27FC236}">
                <a16:creationId xmlns:a16="http://schemas.microsoft.com/office/drawing/2014/main" id="{3A0C8108-C424-A7FA-1283-EDC35C45DA3F}"/>
              </a:ext>
            </a:extLst>
          </p:cNvPr>
          <p:cNvSpPr>
            <a:spLocks noGrp="1"/>
          </p:cNvSpPr>
          <p:nvPr>
            <p:ph type="sldNum" sz="quarter" idx="12"/>
          </p:nvPr>
        </p:nvSpPr>
        <p:spPr/>
        <p:txBody>
          <a:bodyPr/>
          <a:lstStyle/>
          <a:p>
            <a:fld id="{72FDC3A4-3ECB-4CC5-8031-F712224A9F4A}" type="slidenum">
              <a:rPr lang="en-US" altLang="en-US" smtClean="0"/>
              <a:pPr/>
              <a:t>2</a:t>
            </a:fld>
            <a:endParaRPr lang="en-US" altLang="en-US"/>
          </a:p>
        </p:txBody>
      </p:sp>
    </p:spTree>
    <p:extLst>
      <p:ext uri="{BB962C8B-B14F-4D97-AF65-F5344CB8AC3E}">
        <p14:creationId xmlns:p14="http://schemas.microsoft.com/office/powerpoint/2010/main" val="302635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2C87-EACF-0697-ADBE-0373078395EA}"/>
              </a:ext>
            </a:extLst>
          </p:cNvPr>
          <p:cNvSpPr>
            <a:spLocks noGrp="1"/>
          </p:cNvSpPr>
          <p:nvPr>
            <p:ph type="title"/>
          </p:nvPr>
        </p:nvSpPr>
        <p:spPr/>
        <p:txBody>
          <a:bodyPr/>
          <a:lstStyle/>
          <a:p>
            <a:r>
              <a:rPr lang="en-US"/>
              <a:t>Department Org Chart</a:t>
            </a:r>
          </a:p>
        </p:txBody>
      </p:sp>
      <p:sp>
        <p:nvSpPr>
          <p:cNvPr id="4" name="Slide Number Placeholder 3">
            <a:extLst>
              <a:ext uri="{FF2B5EF4-FFF2-40B4-BE49-F238E27FC236}">
                <a16:creationId xmlns:a16="http://schemas.microsoft.com/office/drawing/2014/main" id="{13BC14D1-32D4-E911-B932-2BA0D59E1F9A}"/>
              </a:ext>
            </a:extLst>
          </p:cNvPr>
          <p:cNvSpPr>
            <a:spLocks noGrp="1"/>
          </p:cNvSpPr>
          <p:nvPr>
            <p:ph type="sldNum" sz="quarter" idx="12"/>
          </p:nvPr>
        </p:nvSpPr>
        <p:spPr/>
        <p:txBody>
          <a:bodyPr/>
          <a:lstStyle/>
          <a:p>
            <a:fld id="{72FDC3A4-3ECB-4CC5-8031-F712224A9F4A}" type="slidenum">
              <a:rPr lang="en-US" altLang="en-US" smtClean="0"/>
              <a:pPr/>
              <a:t>3</a:t>
            </a:fld>
            <a:endParaRPr lang="en-US" altLang="en-US"/>
          </a:p>
        </p:txBody>
      </p:sp>
      <p:grpSp>
        <p:nvGrpSpPr>
          <p:cNvPr id="8" name="docshapegroup1">
            <a:extLst>
              <a:ext uri="{FF2B5EF4-FFF2-40B4-BE49-F238E27FC236}">
                <a16:creationId xmlns:a16="http://schemas.microsoft.com/office/drawing/2014/main" id="{ECE65DFB-9267-8E51-D251-651F091626A4}"/>
              </a:ext>
            </a:extLst>
          </p:cNvPr>
          <p:cNvGrpSpPr>
            <a:grpSpLocks/>
          </p:cNvGrpSpPr>
          <p:nvPr/>
        </p:nvGrpSpPr>
        <p:grpSpPr bwMode="auto">
          <a:xfrm>
            <a:off x="1430882" y="2406143"/>
            <a:ext cx="6530361" cy="3950208"/>
            <a:chOff x="0" y="0"/>
            <a:chExt cx="7634" cy="5730"/>
          </a:xfrm>
        </p:grpSpPr>
        <p:pic>
          <p:nvPicPr>
            <p:cNvPr id="9" name="docshape2">
              <a:extLst>
                <a:ext uri="{FF2B5EF4-FFF2-40B4-BE49-F238E27FC236}">
                  <a16:creationId xmlns:a16="http://schemas.microsoft.com/office/drawing/2014/main" id="{60647823-384F-67F6-C6C7-2B91FF67F5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34" cy="5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ocshape3">
              <a:extLst>
                <a:ext uri="{FF2B5EF4-FFF2-40B4-BE49-F238E27FC236}">
                  <a16:creationId xmlns:a16="http://schemas.microsoft.com/office/drawing/2014/main" id="{88E9450B-B152-6F53-D648-3AB241BF3241}"/>
                </a:ext>
              </a:extLst>
            </p:cNvPr>
            <p:cNvSpPr>
              <a:spLocks noChangeArrowheads="1"/>
            </p:cNvSpPr>
            <p:nvPr/>
          </p:nvSpPr>
          <p:spPr bwMode="auto">
            <a:xfrm>
              <a:off x="2335" y="2199"/>
              <a:ext cx="2930" cy="3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docshape4">
              <a:extLst>
                <a:ext uri="{FF2B5EF4-FFF2-40B4-BE49-F238E27FC236}">
                  <a16:creationId xmlns:a16="http://schemas.microsoft.com/office/drawing/2014/main" id="{9A4B0EFE-7157-36DE-BA83-D17C91EDF260}"/>
                </a:ext>
              </a:extLst>
            </p:cNvPr>
            <p:cNvSpPr txBox="1">
              <a:spLocks noChangeArrowheads="1"/>
            </p:cNvSpPr>
            <p:nvPr/>
          </p:nvSpPr>
          <p:spPr bwMode="auto">
            <a:xfrm>
              <a:off x="2611" y="2260"/>
              <a:ext cx="237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72000"/>
                </a:lnSpc>
                <a:spcBef>
                  <a:spcPct val="0"/>
                </a:spcBef>
                <a:spcAft>
                  <a:spcPts val="1000"/>
                </a:spcAft>
                <a:buClrTx/>
                <a:buSzTx/>
                <a:buFontTx/>
                <a:buNone/>
                <a:tabLst/>
              </a:pPr>
              <a:r>
                <a:rPr kumimoji="0" lang="en-US" altLang="en-US" sz="1300" b="1" i="0" u="none" strike="noStrike" cap="none" normalizeH="0" baseline="0" dirty="0">
                  <a:ln>
                    <a:noFill/>
                  </a:ln>
                  <a:solidFill>
                    <a:schemeClr val="tx1"/>
                  </a:solidFill>
                  <a:effectLst/>
                  <a:latin typeface="Calibri" pitchFamily="34" charset="0"/>
                  <a:cs typeface="Arial" pitchFamily="34" charset="0"/>
                </a:rPr>
                <a:t>Director of Parks and Recreation</a:t>
              </a:r>
              <a:endParaRPr kumimoji="0" lang="en-US" altLang="en-US" sz="1300" b="1" i="0" u="none" strike="noStrike" cap="none" normalizeH="0" baseline="0" dirty="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61021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B6B04-4C66-94E8-84C2-B9FB220291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7E64BB-2E79-E414-6390-4978D0018560}"/>
              </a:ext>
            </a:extLst>
          </p:cNvPr>
          <p:cNvSpPr>
            <a:spLocks noGrp="1"/>
          </p:cNvSpPr>
          <p:nvPr>
            <p:ph type="title"/>
          </p:nvPr>
        </p:nvSpPr>
        <p:spPr/>
        <p:txBody>
          <a:bodyPr>
            <a:normAutofit/>
          </a:bodyPr>
          <a:lstStyle/>
          <a:p>
            <a:r>
              <a:rPr lang="en-US" sz="4400" b="1" i="1" dirty="0">
                <a:solidFill>
                  <a:srgbClr val="FFFFFF"/>
                </a:solidFill>
              </a:rPr>
              <a:t>Current Staff</a:t>
            </a:r>
            <a:endParaRPr lang="en-US" dirty="0"/>
          </a:p>
        </p:txBody>
      </p:sp>
      <p:sp>
        <p:nvSpPr>
          <p:cNvPr id="3" name="Content Placeholder 2">
            <a:extLst>
              <a:ext uri="{FF2B5EF4-FFF2-40B4-BE49-F238E27FC236}">
                <a16:creationId xmlns:a16="http://schemas.microsoft.com/office/drawing/2014/main" id="{0AE6814C-B998-8CFA-51E7-394956329026}"/>
              </a:ext>
            </a:extLst>
          </p:cNvPr>
          <p:cNvSpPr>
            <a:spLocks noGrp="1"/>
          </p:cNvSpPr>
          <p:nvPr>
            <p:ph idx="1"/>
          </p:nvPr>
        </p:nvSpPr>
        <p:spPr/>
        <p:txBody>
          <a:bodyPr>
            <a:normAutofit fontScale="92500" lnSpcReduction="10000"/>
          </a:bodyPr>
          <a:lstStyle/>
          <a:p>
            <a:pPr marL="0" indent="0" defTabSz="914400">
              <a:lnSpc>
                <a:spcPct val="90000"/>
              </a:lnSpc>
              <a:spcBef>
                <a:spcPts val="100"/>
              </a:spcBef>
              <a:buClr>
                <a:srgbClr val="62C7CD"/>
              </a:buClr>
              <a:buSzPct val="100000"/>
              <a:buNone/>
            </a:pPr>
            <a:r>
              <a:rPr lang="en-US" sz="2200" dirty="0"/>
              <a:t>Superintendent of Greens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Responsible for all facets of golf course maintenance including</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planning, budgeting, and implementing maintenance programs</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t>Assistant Superintendent of Greens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Responsible for in the field supervision, monitoring of turf conditions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and equipment, supervision of full time and seasonal staff</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t>Administrative Assistant/Data Analyst</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Tracks and maintains monthly/yearly rounds of play and cart rentals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Processes Requisitions and payments for vendors, on boards </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Seasonal employees and assists with payroll</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t>3 Full Time Laborers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Performs tasks as directed for all outdoor work</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t>4 Seasonal Laborers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Performs tasks as directed for all outdoor work</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t>6 Seasonal Rangers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t>On course enforcement for play rules</a:t>
            </a:r>
          </a:p>
        </p:txBody>
      </p:sp>
      <p:sp>
        <p:nvSpPr>
          <p:cNvPr id="4" name="Slide Number Placeholder 3">
            <a:extLst>
              <a:ext uri="{FF2B5EF4-FFF2-40B4-BE49-F238E27FC236}">
                <a16:creationId xmlns:a16="http://schemas.microsoft.com/office/drawing/2014/main" id="{B029A082-C17B-B3E5-4195-01461A19A508}"/>
              </a:ext>
            </a:extLst>
          </p:cNvPr>
          <p:cNvSpPr>
            <a:spLocks noGrp="1"/>
          </p:cNvSpPr>
          <p:nvPr>
            <p:ph type="sldNum" sz="quarter" idx="12"/>
          </p:nvPr>
        </p:nvSpPr>
        <p:spPr/>
        <p:txBody>
          <a:bodyPr/>
          <a:lstStyle/>
          <a:p>
            <a:fld id="{72FDC3A4-3ECB-4CC5-8031-F712224A9F4A}" type="slidenum">
              <a:rPr lang="en-US" altLang="en-US" smtClean="0"/>
              <a:pPr/>
              <a:t>4</a:t>
            </a:fld>
            <a:endParaRPr lang="en-US" altLang="en-US"/>
          </a:p>
        </p:txBody>
      </p:sp>
    </p:spTree>
    <p:extLst>
      <p:ext uri="{BB962C8B-B14F-4D97-AF65-F5344CB8AC3E}">
        <p14:creationId xmlns:p14="http://schemas.microsoft.com/office/powerpoint/2010/main" val="313068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C9E4-A018-BF5F-67D7-1966612469A2}"/>
              </a:ext>
            </a:extLst>
          </p:cNvPr>
          <p:cNvSpPr>
            <a:spLocks noGrp="1"/>
          </p:cNvSpPr>
          <p:nvPr>
            <p:ph type="title"/>
          </p:nvPr>
        </p:nvSpPr>
        <p:spPr/>
        <p:txBody>
          <a:bodyPr/>
          <a:lstStyle/>
          <a:p>
            <a:r>
              <a:rPr lang="en-US" sz="4400" b="1" i="1" dirty="0">
                <a:solidFill>
                  <a:srgbClr val="FFFFFF"/>
                </a:solidFill>
              </a:rPr>
              <a:t>Major Changes</a:t>
            </a:r>
            <a:endParaRPr lang="en-US" dirty="0"/>
          </a:p>
        </p:txBody>
      </p:sp>
      <p:sp>
        <p:nvSpPr>
          <p:cNvPr id="4" name="Slide Number Placeholder 3">
            <a:extLst>
              <a:ext uri="{FF2B5EF4-FFF2-40B4-BE49-F238E27FC236}">
                <a16:creationId xmlns:a16="http://schemas.microsoft.com/office/drawing/2014/main" id="{FAAA153C-2967-13C3-28C3-6115AC8CA085}"/>
              </a:ext>
            </a:extLst>
          </p:cNvPr>
          <p:cNvSpPr>
            <a:spLocks noGrp="1"/>
          </p:cNvSpPr>
          <p:nvPr>
            <p:ph type="sldNum" sz="quarter" idx="12"/>
          </p:nvPr>
        </p:nvSpPr>
        <p:spPr/>
        <p:txBody>
          <a:bodyPr/>
          <a:lstStyle/>
          <a:p>
            <a:fld id="{72FDC3A4-3ECB-4CC5-8031-F712224A9F4A}" type="slidenum">
              <a:rPr lang="en-US" altLang="en-US" smtClean="0"/>
              <a:pPr/>
              <a:t>5</a:t>
            </a:fld>
            <a:endParaRPr lang="en-US" altLang="en-US"/>
          </a:p>
        </p:txBody>
      </p:sp>
      <p:sp>
        <p:nvSpPr>
          <p:cNvPr id="5" name="Content Placeholder 2">
            <a:extLst>
              <a:ext uri="{FF2B5EF4-FFF2-40B4-BE49-F238E27FC236}">
                <a16:creationId xmlns:a16="http://schemas.microsoft.com/office/drawing/2014/main" id="{6F9FC23C-51A8-F4FD-C4D0-9EE458445F5B}"/>
              </a:ext>
            </a:extLst>
          </p:cNvPr>
          <p:cNvSpPr txBox="1">
            <a:spLocks/>
          </p:cNvSpPr>
          <p:nvPr/>
        </p:nvSpPr>
        <p:spPr>
          <a:xfrm>
            <a:off x="1064061" y="1981200"/>
            <a:ext cx="7886700" cy="411480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00000"/>
              </a:lnSpc>
              <a:spcBef>
                <a:spcPts val="100"/>
              </a:spcBef>
              <a:buFont typeface="Wingdings" pitchFamily="2" charset="2"/>
              <a:buChar char="Ø"/>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100"/>
              </a:spcBef>
              <a:buFont typeface="Wingdings" pitchFamily="2" charset="2"/>
              <a:buChar char="Ø"/>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100"/>
              </a:spcBef>
              <a:buFont typeface="Wingdings" pitchFamily="2" charset="2"/>
              <a:buChar char="Ø"/>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100"/>
              </a:spcBef>
              <a:buFont typeface="Wingdings" pitchFamily="2" charset="2"/>
              <a:buChar char="Ø"/>
              <a:defRPr sz="1200" kern="1200">
                <a:solidFill>
                  <a:schemeClr val="tx1"/>
                </a:solidFill>
                <a:latin typeface="+mn-lt"/>
                <a:ea typeface="+mn-ea"/>
                <a:cs typeface="+mn-cs"/>
              </a:defRPr>
            </a:lvl4pPr>
            <a:lvl5pPr marL="2057400" indent="-228600" algn="l" defTabSz="914400" rtl="0" eaLnBrk="1" latinLnBrk="0" hangingPunct="1">
              <a:lnSpc>
                <a:spcPct val="100000"/>
              </a:lnSpc>
              <a:spcBef>
                <a:spcPts val="100"/>
              </a:spcBef>
              <a:buFont typeface="Wingdings" pitchFamily="2" charset="2"/>
              <a:buChar char="Ø"/>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E. Gaynor Brennan Municipal Golf Course will be upgrading our Irrigation System in the upcoming years.  This will improve the course aesthetic appeal, maximize water delivery system, reduce waste, minimize repairs of our current system while saving labor.</a:t>
            </a:r>
          </a:p>
          <a:p>
            <a:r>
              <a:rPr lang="en-US" sz="3600" dirty="0"/>
              <a:t>E. Gaynor Brennan Municipal Golf Course keeps a lean number staff employees to reduce the cost of labor.  We purchase products on an as needed  basis to keep minimum on hand.  We utilize competitive bids and state contract pricing to get the best price for products and services.</a:t>
            </a:r>
          </a:p>
          <a:p>
            <a:r>
              <a:rPr lang="en-US" sz="3600" dirty="0"/>
              <a:t>New Golf Cars for 2024 Season</a:t>
            </a:r>
          </a:p>
          <a:p>
            <a:r>
              <a:rPr lang="en-US" sz="3600" dirty="0"/>
              <a:t>Purchased 4 new Electric Utility Vehicles replacing aging gas units, Aligning with The City’s Vision for a Greener Stamford.</a:t>
            </a:r>
          </a:p>
          <a:p>
            <a:pPr marL="0" indent="0">
              <a:buNone/>
            </a:pPr>
            <a:endParaRPr lang="en-US" sz="3600" dirty="0"/>
          </a:p>
        </p:txBody>
      </p:sp>
    </p:spTree>
    <p:extLst>
      <p:ext uri="{BB962C8B-B14F-4D97-AF65-F5344CB8AC3E}">
        <p14:creationId xmlns:p14="http://schemas.microsoft.com/office/powerpoint/2010/main" val="414931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0B860-5B1D-ABDF-45BF-BA5C1D63E555}"/>
              </a:ext>
            </a:extLst>
          </p:cNvPr>
          <p:cNvSpPr>
            <a:spLocks noGrp="1"/>
          </p:cNvSpPr>
          <p:nvPr>
            <p:ph type="title"/>
          </p:nvPr>
        </p:nvSpPr>
        <p:spPr/>
        <p:txBody>
          <a:bodyPr>
            <a:normAutofit/>
          </a:bodyPr>
          <a:lstStyle/>
          <a:p>
            <a:r>
              <a:rPr lang="en-US" sz="4400" b="1" i="1" dirty="0">
                <a:solidFill>
                  <a:srgbClr val="FFFFFF"/>
                </a:solidFill>
              </a:rPr>
              <a:t>Accomplishments &amp; Challenges </a:t>
            </a:r>
            <a:endParaRPr lang="en-US" dirty="0"/>
          </a:p>
        </p:txBody>
      </p:sp>
      <p:sp>
        <p:nvSpPr>
          <p:cNvPr id="3" name="Content Placeholder 2">
            <a:extLst>
              <a:ext uri="{FF2B5EF4-FFF2-40B4-BE49-F238E27FC236}">
                <a16:creationId xmlns:a16="http://schemas.microsoft.com/office/drawing/2014/main" id="{9A20AA56-2B97-0C3F-5180-6E660225FCD9}"/>
              </a:ext>
            </a:extLst>
          </p:cNvPr>
          <p:cNvSpPr>
            <a:spLocks noGrp="1"/>
          </p:cNvSpPr>
          <p:nvPr>
            <p:ph idx="1"/>
          </p:nvPr>
        </p:nvSpPr>
        <p:spPr/>
        <p:txBody>
          <a:bodyPr vert="horz" lIns="91440" tIns="45720" rIns="91440" bIns="45720" rtlCol="0" anchor="t">
            <a:normAutofit/>
          </a:bodyPr>
          <a:lstStyle/>
          <a:p>
            <a:pPr marL="457200" lvl="1" indent="0">
              <a:buNone/>
            </a:pPr>
            <a:r>
              <a:rPr lang="en-US" altLang="en-US" sz="1700" b="1" i="1" dirty="0"/>
              <a:t>What are the most significant accomplishments made &amp; challenges faced by the department in the last FY 2022-2023</a:t>
            </a:r>
            <a:endParaRPr lang="en-US" altLang="en-US" sz="1700" dirty="0"/>
          </a:p>
          <a:p>
            <a:pPr lvl="2"/>
            <a:r>
              <a:rPr lang="en-US" altLang="en-US" sz="1700" dirty="0"/>
              <a:t>As more recreation options are available, we have maintained our customer base established during the peak of COVID.</a:t>
            </a:r>
          </a:p>
          <a:p>
            <a:pPr lvl="2"/>
            <a:r>
              <a:rPr lang="en-US" altLang="en-US" sz="1700" dirty="0"/>
              <a:t>The golf course has increased the tee time interval to 10 minutes resulting in faster pace of play and increased player satisfaction.</a:t>
            </a:r>
          </a:p>
          <a:p>
            <a:pPr lvl="2"/>
            <a:r>
              <a:rPr lang="en-US" altLang="en-US" sz="1700" dirty="0"/>
              <a:t>Coordinating maintenance crew start times with first tee times to maximize efficiency out on the course.</a:t>
            </a:r>
          </a:p>
        </p:txBody>
      </p:sp>
      <p:sp>
        <p:nvSpPr>
          <p:cNvPr id="4" name="Slide Number Placeholder 3">
            <a:extLst>
              <a:ext uri="{FF2B5EF4-FFF2-40B4-BE49-F238E27FC236}">
                <a16:creationId xmlns:a16="http://schemas.microsoft.com/office/drawing/2014/main" id="{2F077697-8DD4-9311-FB95-4671A60C061A}"/>
              </a:ext>
            </a:extLst>
          </p:cNvPr>
          <p:cNvSpPr>
            <a:spLocks noGrp="1"/>
          </p:cNvSpPr>
          <p:nvPr>
            <p:ph type="sldNum" sz="quarter" idx="12"/>
          </p:nvPr>
        </p:nvSpPr>
        <p:spPr/>
        <p:txBody>
          <a:bodyPr/>
          <a:lstStyle/>
          <a:p>
            <a:fld id="{72FDC3A4-3ECB-4CC5-8031-F712224A9F4A}" type="slidenum">
              <a:rPr lang="en-US" altLang="en-US" smtClean="0"/>
              <a:pPr/>
              <a:t>6</a:t>
            </a:fld>
            <a:endParaRPr lang="en-US" altLang="en-US"/>
          </a:p>
        </p:txBody>
      </p:sp>
    </p:spTree>
    <p:extLst>
      <p:ext uri="{BB962C8B-B14F-4D97-AF65-F5344CB8AC3E}">
        <p14:creationId xmlns:p14="http://schemas.microsoft.com/office/powerpoint/2010/main" val="392814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5B48-C030-AB02-2E4B-3195B636C682}"/>
              </a:ext>
            </a:extLst>
          </p:cNvPr>
          <p:cNvSpPr>
            <a:spLocks noGrp="1"/>
          </p:cNvSpPr>
          <p:nvPr>
            <p:ph type="title"/>
          </p:nvPr>
        </p:nvSpPr>
        <p:spPr/>
        <p:txBody>
          <a:bodyPr>
            <a:normAutofit/>
          </a:bodyPr>
          <a:lstStyle/>
          <a:p>
            <a:r>
              <a:rPr lang="en-US" sz="4400" i="1" dirty="0">
                <a:solidFill>
                  <a:srgbClr val="FFFFFF"/>
                </a:solidFill>
              </a:rPr>
              <a:t>FY 2024-2025 Goals</a:t>
            </a:r>
            <a:endParaRPr lang="en-US" dirty="0"/>
          </a:p>
        </p:txBody>
      </p:sp>
      <p:sp>
        <p:nvSpPr>
          <p:cNvPr id="4" name="Slide Number Placeholder 3">
            <a:extLst>
              <a:ext uri="{FF2B5EF4-FFF2-40B4-BE49-F238E27FC236}">
                <a16:creationId xmlns:a16="http://schemas.microsoft.com/office/drawing/2014/main" id="{1DA11469-15D7-E935-7540-61A72916B1E8}"/>
              </a:ext>
            </a:extLst>
          </p:cNvPr>
          <p:cNvSpPr>
            <a:spLocks noGrp="1"/>
          </p:cNvSpPr>
          <p:nvPr>
            <p:ph type="sldNum" sz="quarter" idx="12"/>
          </p:nvPr>
        </p:nvSpPr>
        <p:spPr/>
        <p:txBody>
          <a:bodyPr/>
          <a:lstStyle/>
          <a:p>
            <a:fld id="{72FDC3A4-3ECB-4CC5-8031-F712224A9F4A}" type="slidenum">
              <a:rPr lang="en-US" altLang="en-US" smtClean="0"/>
              <a:pPr/>
              <a:t>7</a:t>
            </a:fld>
            <a:endParaRPr lang="en-US" altLang="en-US"/>
          </a:p>
        </p:txBody>
      </p:sp>
      <p:grpSp>
        <p:nvGrpSpPr>
          <p:cNvPr id="19" name="Group 18">
            <a:extLst>
              <a:ext uri="{FF2B5EF4-FFF2-40B4-BE49-F238E27FC236}">
                <a16:creationId xmlns:a16="http://schemas.microsoft.com/office/drawing/2014/main" id="{CD2F708B-0FBC-77A5-DE35-C8D8D8242142}"/>
              </a:ext>
            </a:extLst>
          </p:cNvPr>
          <p:cNvGrpSpPr/>
          <p:nvPr/>
        </p:nvGrpSpPr>
        <p:grpSpPr>
          <a:xfrm>
            <a:off x="933450" y="3640489"/>
            <a:ext cx="7886700" cy="2857847"/>
            <a:chOff x="0" y="2853341"/>
            <a:chExt cx="7886700" cy="1872101"/>
          </a:xfrm>
        </p:grpSpPr>
        <p:sp>
          <p:nvSpPr>
            <p:cNvPr id="38" name="Rectangle 37">
              <a:extLst>
                <a:ext uri="{FF2B5EF4-FFF2-40B4-BE49-F238E27FC236}">
                  <a16:creationId xmlns:a16="http://schemas.microsoft.com/office/drawing/2014/main" id="{EE4E1BC8-3534-478D-5BF9-EADD3A95E25C}"/>
                </a:ext>
              </a:extLst>
            </p:cNvPr>
            <p:cNvSpPr/>
            <p:nvPr/>
          </p:nvSpPr>
          <p:spPr>
            <a:xfrm>
              <a:off x="0" y="2853341"/>
              <a:ext cx="7886700" cy="1872101"/>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US"/>
            </a:p>
          </p:txBody>
        </p:sp>
        <p:sp>
          <p:nvSpPr>
            <p:cNvPr id="39" name="TextBox 38">
              <a:extLst>
                <a:ext uri="{FF2B5EF4-FFF2-40B4-BE49-F238E27FC236}">
                  <a16:creationId xmlns:a16="http://schemas.microsoft.com/office/drawing/2014/main" id="{3654EAF8-E2D1-10EA-B7DB-85A82D7894F2}"/>
                </a:ext>
              </a:extLst>
            </p:cNvPr>
            <p:cNvSpPr txBox="1"/>
            <p:nvPr/>
          </p:nvSpPr>
          <p:spPr>
            <a:xfrm>
              <a:off x="0" y="2853341"/>
              <a:ext cx="7886700" cy="637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b="1" i="1" kern="1200" dirty="0"/>
                <a:t>What is the Department’s/Program’s budget? (highlight changes) </a:t>
              </a:r>
              <a:endParaRPr lang="en-US" sz="2300" kern="1200" dirty="0"/>
            </a:p>
          </p:txBody>
        </p:sp>
      </p:grpSp>
      <p:grpSp>
        <p:nvGrpSpPr>
          <p:cNvPr id="20" name="Group 19">
            <a:extLst>
              <a:ext uri="{FF2B5EF4-FFF2-40B4-BE49-F238E27FC236}">
                <a16:creationId xmlns:a16="http://schemas.microsoft.com/office/drawing/2014/main" id="{E4C4B9CC-3C80-E256-FECB-872B3A87B45C}"/>
              </a:ext>
            </a:extLst>
          </p:cNvPr>
          <p:cNvGrpSpPr/>
          <p:nvPr/>
        </p:nvGrpSpPr>
        <p:grpSpPr>
          <a:xfrm>
            <a:off x="934412" y="4613982"/>
            <a:ext cx="1576954" cy="1884354"/>
            <a:chOff x="962" y="3826834"/>
            <a:chExt cx="1576954" cy="861166"/>
          </a:xfrm>
        </p:grpSpPr>
        <p:sp>
          <p:nvSpPr>
            <p:cNvPr id="36" name="Rectangle 35">
              <a:extLst>
                <a:ext uri="{FF2B5EF4-FFF2-40B4-BE49-F238E27FC236}">
                  <a16:creationId xmlns:a16="http://schemas.microsoft.com/office/drawing/2014/main" id="{54E05D66-8831-F19B-9380-2AE1E4863C13}"/>
                </a:ext>
              </a:extLst>
            </p:cNvPr>
            <p:cNvSpPr/>
            <p:nvPr/>
          </p:nvSpPr>
          <p:spPr>
            <a:xfrm>
              <a:off x="962" y="3826834"/>
              <a:ext cx="1576954" cy="861166"/>
            </a:xfrm>
            <a:prstGeom prst="rect">
              <a:avLst/>
            </a:pr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7" name="TextBox 36">
              <a:extLst>
                <a:ext uri="{FF2B5EF4-FFF2-40B4-BE49-F238E27FC236}">
                  <a16:creationId xmlns:a16="http://schemas.microsoft.com/office/drawing/2014/main" id="{788DA8A0-CDB3-BC9C-2FA6-0971FA702FAD}"/>
                </a:ext>
              </a:extLst>
            </p:cNvPr>
            <p:cNvSpPr txBox="1"/>
            <p:nvPr/>
          </p:nvSpPr>
          <p:spPr>
            <a:xfrm>
              <a:off x="962" y="3826834"/>
              <a:ext cx="1576954" cy="8611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11430" rIns="64008" bIns="11430" numCol="1" spcCol="1270" anchor="ctr" anchorCtr="0">
              <a:noAutofit/>
            </a:bodyPr>
            <a:lstStyle/>
            <a:p>
              <a:pPr lvl="0" algn="ctr"/>
              <a:r>
                <a:rPr lang="en-US" sz="1200" dirty="0"/>
                <a:t>List goals and priorities for your department</a:t>
              </a:r>
            </a:p>
          </p:txBody>
        </p:sp>
      </p:grpSp>
      <p:grpSp>
        <p:nvGrpSpPr>
          <p:cNvPr id="21" name="Group 20">
            <a:extLst>
              <a:ext uri="{FF2B5EF4-FFF2-40B4-BE49-F238E27FC236}">
                <a16:creationId xmlns:a16="http://schemas.microsoft.com/office/drawing/2014/main" id="{7772F8DB-DD95-062B-D5DB-CD5A42C355A0}"/>
              </a:ext>
            </a:extLst>
          </p:cNvPr>
          <p:cNvGrpSpPr/>
          <p:nvPr/>
        </p:nvGrpSpPr>
        <p:grpSpPr>
          <a:xfrm>
            <a:off x="2511367" y="4613981"/>
            <a:ext cx="1575028" cy="1884353"/>
            <a:chOff x="1577917" y="3826833"/>
            <a:chExt cx="1576954" cy="861167"/>
          </a:xfrm>
        </p:grpSpPr>
        <p:sp>
          <p:nvSpPr>
            <p:cNvPr id="34" name="Rectangle 33">
              <a:extLst>
                <a:ext uri="{FF2B5EF4-FFF2-40B4-BE49-F238E27FC236}">
                  <a16:creationId xmlns:a16="http://schemas.microsoft.com/office/drawing/2014/main" id="{36CF67B8-6510-00E7-A28D-7324F41F0A61}"/>
                </a:ext>
              </a:extLst>
            </p:cNvPr>
            <p:cNvSpPr/>
            <p:nvPr/>
          </p:nvSpPr>
          <p:spPr>
            <a:xfrm>
              <a:off x="1577917" y="3826834"/>
              <a:ext cx="1576954" cy="861166"/>
            </a:xfrm>
            <a:prstGeom prst="rect">
              <a:avLst/>
            </a:prstGeom>
          </p:spPr>
          <p:style>
            <a:lnRef idx="2">
              <a:schemeClr val="accent5">
                <a:tint val="40000"/>
                <a:alpha val="90000"/>
                <a:hueOff val="0"/>
                <a:satOff val="0"/>
                <a:lumOff val="0"/>
                <a:alphaOff val="0"/>
              </a:schemeClr>
            </a:lnRef>
            <a:fillRef idx="1">
              <a:schemeClr val="accent5">
                <a:tint val="40000"/>
                <a:alpha val="90000"/>
                <a:hueOff val="-1684941"/>
                <a:satOff val="-5708"/>
                <a:lumOff val="-732"/>
                <a:alphaOff val="0"/>
              </a:schemeClr>
            </a:fillRef>
            <a:effectRef idx="0">
              <a:schemeClr val="accent5">
                <a:tint val="40000"/>
                <a:alpha val="90000"/>
                <a:hueOff val="-1684941"/>
                <a:satOff val="-5708"/>
                <a:lumOff val="-732"/>
                <a:alphaOff val="0"/>
              </a:schemeClr>
            </a:effectRef>
            <a:fontRef idx="minor">
              <a:schemeClr val="dk1">
                <a:hueOff val="0"/>
                <a:satOff val="0"/>
                <a:lumOff val="0"/>
                <a:alphaOff val="0"/>
              </a:schemeClr>
            </a:fontRef>
          </p:style>
          <p:txBody>
            <a:bodyPr/>
            <a:lstStyle/>
            <a:p>
              <a:endParaRPr lang="en-US"/>
            </a:p>
          </p:txBody>
        </p:sp>
        <p:sp>
          <p:nvSpPr>
            <p:cNvPr id="35" name="TextBox 34">
              <a:extLst>
                <a:ext uri="{FF2B5EF4-FFF2-40B4-BE49-F238E27FC236}">
                  <a16:creationId xmlns:a16="http://schemas.microsoft.com/office/drawing/2014/main" id="{E9B1ABFA-C238-105D-8DC5-2DF4B6D6E6A1}"/>
                </a:ext>
              </a:extLst>
            </p:cNvPr>
            <p:cNvSpPr txBox="1"/>
            <p:nvPr/>
          </p:nvSpPr>
          <p:spPr>
            <a:xfrm>
              <a:off x="1577917" y="3826833"/>
              <a:ext cx="1575028" cy="8611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11430" rIns="64008" bIns="11430" numCol="1" spcCol="1270" anchor="ctr" anchorCtr="0">
              <a:noAutofit/>
            </a:bodyPr>
            <a:lstStyle/>
            <a:p>
              <a:pPr lvl="0" algn="ctr"/>
              <a:r>
                <a:rPr lang="en-US" sz="1200" dirty="0"/>
                <a:t>Describe in detail the plan to achieve them</a:t>
              </a:r>
            </a:p>
          </p:txBody>
        </p:sp>
      </p:grpSp>
      <p:grpSp>
        <p:nvGrpSpPr>
          <p:cNvPr id="22" name="Group 21">
            <a:extLst>
              <a:ext uri="{FF2B5EF4-FFF2-40B4-BE49-F238E27FC236}">
                <a16:creationId xmlns:a16="http://schemas.microsoft.com/office/drawing/2014/main" id="{2D0BE65B-7F27-F39A-682C-78AADCF04EB7}"/>
              </a:ext>
            </a:extLst>
          </p:cNvPr>
          <p:cNvGrpSpPr/>
          <p:nvPr/>
        </p:nvGrpSpPr>
        <p:grpSpPr>
          <a:xfrm>
            <a:off x="4084472" y="4613978"/>
            <a:ext cx="1580805" cy="1884353"/>
            <a:chOff x="3024869" y="3826834"/>
            <a:chExt cx="1706957" cy="3783409"/>
          </a:xfrm>
        </p:grpSpPr>
        <p:sp>
          <p:nvSpPr>
            <p:cNvPr id="32" name="Rectangle 31">
              <a:extLst>
                <a:ext uri="{FF2B5EF4-FFF2-40B4-BE49-F238E27FC236}">
                  <a16:creationId xmlns:a16="http://schemas.microsoft.com/office/drawing/2014/main" id="{13B6D5DB-A448-8E72-C3A1-574BBFD6C4F1}"/>
                </a:ext>
              </a:extLst>
            </p:cNvPr>
            <p:cNvSpPr/>
            <p:nvPr/>
          </p:nvSpPr>
          <p:spPr>
            <a:xfrm>
              <a:off x="3027987" y="3826834"/>
              <a:ext cx="1703839" cy="3783409"/>
            </a:xfrm>
            <a:prstGeom prst="rect">
              <a:avLst/>
            </a:prstGeom>
          </p:spPr>
          <p:style>
            <a:lnRef idx="2">
              <a:schemeClr val="accent5">
                <a:tint val="40000"/>
                <a:alpha val="90000"/>
                <a:hueOff val="0"/>
                <a:satOff val="0"/>
                <a:lumOff val="0"/>
                <a:alphaOff val="0"/>
              </a:schemeClr>
            </a:lnRef>
            <a:fillRef idx="1">
              <a:schemeClr val="accent5">
                <a:tint val="40000"/>
                <a:alpha val="90000"/>
                <a:hueOff val="-3369881"/>
                <a:satOff val="-11416"/>
                <a:lumOff val="-1464"/>
                <a:alphaOff val="0"/>
              </a:schemeClr>
            </a:fillRef>
            <a:effectRef idx="0">
              <a:schemeClr val="accent5">
                <a:tint val="40000"/>
                <a:alpha val="90000"/>
                <a:hueOff val="-3369881"/>
                <a:satOff val="-11416"/>
                <a:lumOff val="-1464"/>
                <a:alphaOff val="0"/>
              </a:schemeClr>
            </a:effectRef>
            <a:fontRef idx="minor">
              <a:schemeClr val="dk1">
                <a:hueOff val="0"/>
                <a:satOff val="0"/>
                <a:lumOff val="0"/>
                <a:alphaOff val="0"/>
              </a:schemeClr>
            </a:fontRef>
          </p:style>
          <p:txBody>
            <a:bodyPr/>
            <a:lstStyle/>
            <a:p>
              <a:endParaRPr lang="en-US"/>
            </a:p>
          </p:txBody>
        </p:sp>
        <p:sp>
          <p:nvSpPr>
            <p:cNvPr id="33" name="TextBox 32">
              <a:extLst>
                <a:ext uri="{FF2B5EF4-FFF2-40B4-BE49-F238E27FC236}">
                  <a16:creationId xmlns:a16="http://schemas.microsoft.com/office/drawing/2014/main" id="{1B8C7199-338C-6FBE-87A4-9F58E5DB3C9A}"/>
                </a:ext>
              </a:extLst>
            </p:cNvPr>
            <p:cNvSpPr txBox="1"/>
            <p:nvPr/>
          </p:nvSpPr>
          <p:spPr>
            <a:xfrm>
              <a:off x="3024869" y="4054368"/>
              <a:ext cx="1705915" cy="35558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11430" rIns="64008" bIns="11430" numCol="1" spcCol="1270" anchor="ctr" anchorCtr="0">
              <a:noAutofit/>
            </a:bodyPr>
            <a:lstStyle/>
            <a:p>
              <a:pPr lvl="0" algn="ctr"/>
              <a:r>
                <a:rPr lang="en-US" sz="1200" dirty="0"/>
                <a:t>What are the obstacles to attaining your goals?</a:t>
              </a:r>
            </a:p>
          </p:txBody>
        </p:sp>
      </p:grpSp>
      <p:grpSp>
        <p:nvGrpSpPr>
          <p:cNvPr id="23" name="Group 22">
            <a:extLst>
              <a:ext uri="{FF2B5EF4-FFF2-40B4-BE49-F238E27FC236}">
                <a16:creationId xmlns:a16="http://schemas.microsoft.com/office/drawing/2014/main" id="{E63AEC1E-51E3-9D8F-EC09-4E012FDBFA52}"/>
              </a:ext>
            </a:extLst>
          </p:cNvPr>
          <p:cNvGrpSpPr/>
          <p:nvPr/>
        </p:nvGrpSpPr>
        <p:grpSpPr>
          <a:xfrm>
            <a:off x="5665277" y="4613981"/>
            <a:ext cx="1576954" cy="1884349"/>
            <a:chOff x="4731827" y="3826834"/>
            <a:chExt cx="1576954" cy="861166"/>
          </a:xfrm>
        </p:grpSpPr>
        <p:sp>
          <p:nvSpPr>
            <p:cNvPr id="30" name="Rectangle 29">
              <a:extLst>
                <a:ext uri="{FF2B5EF4-FFF2-40B4-BE49-F238E27FC236}">
                  <a16:creationId xmlns:a16="http://schemas.microsoft.com/office/drawing/2014/main" id="{0799345C-8B7D-BF4A-B755-2AB6D1A08083}"/>
                </a:ext>
              </a:extLst>
            </p:cNvPr>
            <p:cNvSpPr/>
            <p:nvPr/>
          </p:nvSpPr>
          <p:spPr>
            <a:xfrm>
              <a:off x="4731827" y="3826834"/>
              <a:ext cx="1576954" cy="861166"/>
            </a:xfrm>
            <a:prstGeom prst="rect">
              <a:avLst/>
            </a:prstGeom>
          </p:spPr>
          <p:style>
            <a:lnRef idx="2">
              <a:schemeClr val="accent5">
                <a:tint val="40000"/>
                <a:alpha val="90000"/>
                <a:hueOff val="0"/>
                <a:satOff val="0"/>
                <a:lumOff val="0"/>
                <a:alphaOff val="0"/>
              </a:schemeClr>
            </a:lnRef>
            <a:fillRef idx="1">
              <a:schemeClr val="accent5">
                <a:tint val="40000"/>
                <a:alpha val="90000"/>
                <a:hueOff val="-5054821"/>
                <a:satOff val="-17124"/>
                <a:lumOff val="-2196"/>
                <a:alphaOff val="0"/>
              </a:schemeClr>
            </a:fillRef>
            <a:effectRef idx="0">
              <a:schemeClr val="accent5">
                <a:tint val="40000"/>
                <a:alpha val="90000"/>
                <a:hueOff val="-5054821"/>
                <a:satOff val="-17124"/>
                <a:lumOff val="-2196"/>
                <a:alphaOff val="0"/>
              </a:schemeClr>
            </a:effectRef>
            <a:fontRef idx="minor">
              <a:schemeClr val="dk1">
                <a:hueOff val="0"/>
                <a:satOff val="0"/>
                <a:lumOff val="0"/>
                <a:alphaOff val="0"/>
              </a:schemeClr>
            </a:fontRef>
          </p:style>
          <p:txBody>
            <a:bodyPr/>
            <a:lstStyle/>
            <a:p>
              <a:endParaRPr lang="en-US"/>
            </a:p>
          </p:txBody>
        </p:sp>
        <p:sp>
          <p:nvSpPr>
            <p:cNvPr id="31" name="TextBox 30">
              <a:extLst>
                <a:ext uri="{FF2B5EF4-FFF2-40B4-BE49-F238E27FC236}">
                  <a16:creationId xmlns:a16="http://schemas.microsoft.com/office/drawing/2014/main" id="{F69ECC75-6E6F-3213-7F7C-468B41EA49FB}"/>
                </a:ext>
              </a:extLst>
            </p:cNvPr>
            <p:cNvSpPr txBox="1"/>
            <p:nvPr/>
          </p:nvSpPr>
          <p:spPr>
            <a:xfrm>
              <a:off x="4731827" y="3826834"/>
              <a:ext cx="1576954" cy="8611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11430" rIns="64008" bIns="11430" numCol="1" spcCol="1270" anchor="ctr" anchorCtr="0">
              <a:noAutofit/>
            </a:bodyPr>
            <a:lstStyle/>
            <a:p>
              <a:pPr lvl="0" algn="ctr"/>
              <a:r>
                <a:rPr lang="en-US" sz="1200" dirty="0"/>
                <a:t>How will you measure your success?</a:t>
              </a:r>
            </a:p>
          </p:txBody>
        </p:sp>
      </p:grpSp>
      <p:grpSp>
        <p:nvGrpSpPr>
          <p:cNvPr id="24" name="Group 23">
            <a:extLst>
              <a:ext uri="{FF2B5EF4-FFF2-40B4-BE49-F238E27FC236}">
                <a16:creationId xmlns:a16="http://schemas.microsoft.com/office/drawing/2014/main" id="{B701D31A-2CE8-009A-5EC6-EA3406B97CAC}"/>
              </a:ext>
            </a:extLst>
          </p:cNvPr>
          <p:cNvGrpSpPr/>
          <p:nvPr/>
        </p:nvGrpSpPr>
        <p:grpSpPr>
          <a:xfrm>
            <a:off x="7242232" y="4613982"/>
            <a:ext cx="1576954" cy="1884348"/>
            <a:chOff x="6308782" y="3826834"/>
            <a:chExt cx="1576954" cy="861166"/>
          </a:xfrm>
        </p:grpSpPr>
        <p:sp>
          <p:nvSpPr>
            <p:cNvPr id="28" name="Rectangle 27">
              <a:extLst>
                <a:ext uri="{FF2B5EF4-FFF2-40B4-BE49-F238E27FC236}">
                  <a16:creationId xmlns:a16="http://schemas.microsoft.com/office/drawing/2014/main" id="{BFB49F53-4DC1-FF0A-16DF-D695642D4D81}"/>
                </a:ext>
              </a:extLst>
            </p:cNvPr>
            <p:cNvSpPr/>
            <p:nvPr/>
          </p:nvSpPr>
          <p:spPr>
            <a:xfrm>
              <a:off x="6308782" y="3826834"/>
              <a:ext cx="1576954" cy="861166"/>
            </a:xfrm>
            <a:prstGeom prst="rect">
              <a:avLst/>
            </a:prstGeom>
          </p:spPr>
          <p:style>
            <a:lnRef idx="2">
              <a:schemeClr val="accent5">
                <a:tint val="40000"/>
                <a:alpha val="90000"/>
                <a:hueOff val="0"/>
                <a:satOff val="0"/>
                <a:lumOff val="0"/>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txBody>
            <a:bodyPr/>
            <a:lstStyle/>
            <a:p>
              <a:endParaRPr lang="en-US"/>
            </a:p>
          </p:txBody>
        </p:sp>
        <p:sp>
          <p:nvSpPr>
            <p:cNvPr id="29" name="TextBox 28">
              <a:extLst>
                <a:ext uri="{FF2B5EF4-FFF2-40B4-BE49-F238E27FC236}">
                  <a16:creationId xmlns:a16="http://schemas.microsoft.com/office/drawing/2014/main" id="{EFC18691-243B-14A7-AB1E-0E8C02069B70}"/>
                </a:ext>
              </a:extLst>
            </p:cNvPr>
            <p:cNvSpPr txBox="1"/>
            <p:nvPr/>
          </p:nvSpPr>
          <p:spPr>
            <a:xfrm>
              <a:off x="6308782" y="3826834"/>
              <a:ext cx="1576954" cy="8611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11430" rIns="64008" bIns="11430" numCol="1" spcCol="1270" anchor="ctr" anchorCtr="0">
              <a:noAutofit/>
            </a:bodyPr>
            <a:lstStyle/>
            <a:p>
              <a:pPr algn="ctr" defTabSz="400050">
                <a:lnSpc>
                  <a:spcPct val="90000"/>
                </a:lnSpc>
                <a:spcBef>
                  <a:spcPct val="0"/>
                </a:spcBef>
                <a:spcAft>
                  <a:spcPct val="35000"/>
                </a:spcAft>
              </a:pPr>
              <a:r>
                <a:rPr lang="en-US" sz="1400" dirty="0"/>
                <a:t>Budget highlights</a:t>
              </a:r>
            </a:p>
          </p:txBody>
        </p:sp>
      </p:grpSp>
      <p:grpSp>
        <p:nvGrpSpPr>
          <p:cNvPr id="25" name="Group 24">
            <a:extLst>
              <a:ext uri="{FF2B5EF4-FFF2-40B4-BE49-F238E27FC236}">
                <a16:creationId xmlns:a16="http://schemas.microsoft.com/office/drawing/2014/main" id="{1F706925-A2F2-C85C-E53A-C868A8988602}"/>
              </a:ext>
            </a:extLst>
          </p:cNvPr>
          <p:cNvGrpSpPr/>
          <p:nvPr/>
        </p:nvGrpSpPr>
        <p:grpSpPr>
          <a:xfrm>
            <a:off x="933450" y="2023732"/>
            <a:ext cx="7886700" cy="1616756"/>
            <a:chOff x="0" y="0"/>
            <a:chExt cx="7886700" cy="2879291"/>
          </a:xfrm>
        </p:grpSpPr>
        <p:sp>
          <p:nvSpPr>
            <p:cNvPr id="26" name="Callout: Up Arrow 25">
              <a:extLst>
                <a:ext uri="{FF2B5EF4-FFF2-40B4-BE49-F238E27FC236}">
                  <a16:creationId xmlns:a16="http://schemas.microsoft.com/office/drawing/2014/main" id="{E40ED5E7-CCBF-46C2-9A3F-C3A184F2B8F1}"/>
                </a:ext>
              </a:extLst>
            </p:cNvPr>
            <p:cNvSpPr/>
            <p:nvPr/>
          </p:nvSpPr>
          <p:spPr>
            <a:xfrm rot="10800000">
              <a:off x="0" y="0"/>
              <a:ext cx="7886700" cy="2879291"/>
            </a:xfrm>
            <a:prstGeom prst="upArrowCallou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a:lstStyle/>
            <a:p>
              <a:endParaRPr lang="en-US"/>
            </a:p>
          </p:txBody>
        </p:sp>
        <p:sp>
          <p:nvSpPr>
            <p:cNvPr id="27" name="Callout: Up Arrow 16">
              <a:extLst>
                <a:ext uri="{FF2B5EF4-FFF2-40B4-BE49-F238E27FC236}">
                  <a16:creationId xmlns:a16="http://schemas.microsoft.com/office/drawing/2014/main" id="{0F139896-2CDA-CFE3-50FB-C075E60CF293}"/>
                </a:ext>
              </a:extLst>
            </p:cNvPr>
            <p:cNvSpPr txBox="1"/>
            <p:nvPr/>
          </p:nvSpPr>
          <p:spPr>
            <a:xfrm rot="21600000">
              <a:off x="0" y="0"/>
              <a:ext cx="7886700" cy="1870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b="1" i="1" kern="1200" dirty="0"/>
                <a:t>What are your department goals and plans for 2024-2025</a:t>
              </a:r>
              <a:endParaRPr lang="en-US" sz="2300" kern="1200" dirty="0"/>
            </a:p>
          </p:txBody>
        </p:sp>
      </p:grpSp>
    </p:spTree>
    <p:extLst>
      <p:ext uri="{BB962C8B-B14F-4D97-AF65-F5344CB8AC3E}">
        <p14:creationId xmlns:p14="http://schemas.microsoft.com/office/powerpoint/2010/main" val="365560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727B26-959D-26F5-5538-D36C4A124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5DE4E9-E938-2B93-2122-1A5CA0D68610}"/>
              </a:ext>
            </a:extLst>
          </p:cNvPr>
          <p:cNvSpPr>
            <a:spLocks noGrp="1"/>
          </p:cNvSpPr>
          <p:nvPr>
            <p:ph type="title"/>
          </p:nvPr>
        </p:nvSpPr>
        <p:spPr/>
        <p:txBody>
          <a:bodyPr>
            <a:normAutofit fontScale="90000"/>
          </a:bodyPr>
          <a:lstStyle/>
          <a:p>
            <a:r>
              <a:rPr lang="en-US" sz="4400" dirty="0">
                <a:solidFill>
                  <a:srgbClr val="FFFFFF"/>
                </a:solidFill>
              </a:rPr>
              <a:t>Achievement Plan of Goals &amp; Priorities</a:t>
            </a:r>
            <a:endParaRPr lang="en-US" dirty="0"/>
          </a:p>
        </p:txBody>
      </p:sp>
      <p:sp>
        <p:nvSpPr>
          <p:cNvPr id="3" name="Content Placeholder 2">
            <a:extLst>
              <a:ext uri="{FF2B5EF4-FFF2-40B4-BE49-F238E27FC236}">
                <a16:creationId xmlns:a16="http://schemas.microsoft.com/office/drawing/2014/main" id="{71AAD94F-F9CF-9B53-1B80-025EAFF3CCFA}"/>
              </a:ext>
            </a:extLst>
          </p:cNvPr>
          <p:cNvSpPr>
            <a:spLocks noGrp="1"/>
          </p:cNvSpPr>
          <p:nvPr>
            <p:ph idx="1"/>
          </p:nvPr>
        </p:nvSpPr>
        <p:spPr/>
        <p:txBody>
          <a:bodyPr vert="horz" lIns="91440" tIns="45720" rIns="91440" bIns="45720" rtlCol="0" anchor="t">
            <a:normAutofit lnSpcReduction="10000"/>
          </a:bodyPr>
          <a:lstStyle/>
          <a:p>
            <a:pPr marL="457200" lvl="1" indent="0">
              <a:buNone/>
            </a:pPr>
            <a:endParaRPr lang="en-US" altLang="en-US" sz="1700" dirty="0"/>
          </a:p>
          <a:p>
            <a:pPr lvl="1"/>
            <a:r>
              <a:rPr lang="en-US" altLang="en-US" sz="1700" dirty="0"/>
              <a:t>Meet targeted  rounds(Raised to 39,000 from 38,000)</a:t>
            </a:r>
          </a:p>
          <a:p>
            <a:pPr lvl="1"/>
            <a:r>
              <a:rPr lang="en-US" altLang="en-US" sz="1700" dirty="0"/>
              <a:t>Provide excellent customer service</a:t>
            </a:r>
          </a:p>
          <a:p>
            <a:pPr lvl="1"/>
            <a:r>
              <a:rPr lang="en-US" altLang="en-US" sz="1700" dirty="0"/>
              <a:t>Provide consistent golf course conditions</a:t>
            </a:r>
          </a:p>
          <a:p>
            <a:pPr lvl="1"/>
            <a:r>
              <a:rPr lang="en-US" altLang="en-US" sz="1700" dirty="0"/>
              <a:t>Stay within budget</a:t>
            </a:r>
          </a:p>
          <a:p>
            <a:pPr lvl="1"/>
            <a:r>
              <a:rPr lang="en-US" altLang="en-US" sz="1700" dirty="0"/>
              <a:t>No Increase in User Fees for FY24/25</a:t>
            </a:r>
          </a:p>
          <a:p>
            <a:pPr marL="457200" lvl="1" indent="0">
              <a:buNone/>
            </a:pPr>
            <a:endParaRPr lang="en-US" altLang="en-US" sz="1700" dirty="0"/>
          </a:p>
          <a:p>
            <a:pPr marL="457200" lvl="1" indent="0">
              <a:buNone/>
            </a:pPr>
            <a:r>
              <a:rPr lang="en-US" altLang="en-US" sz="1700" dirty="0"/>
              <a:t>By creating an appropriate fee structure that meets revenue goals and to give the golf community the best value for the cost.</a:t>
            </a:r>
          </a:p>
          <a:p>
            <a:pPr marL="457200" lvl="1" indent="0">
              <a:buNone/>
            </a:pPr>
            <a:endParaRPr lang="en-US" altLang="en-US" sz="1700" dirty="0"/>
          </a:p>
          <a:p>
            <a:pPr marL="457200" lvl="1" indent="0">
              <a:buNone/>
            </a:pPr>
            <a:r>
              <a:rPr lang="en-US" altLang="en-US" sz="1700" dirty="0"/>
              <a:t>By being fiscally responsible:</a:t>
            </a:r>
          </a:p>
          <a:p>
            <a:pPr lvl="1"/>
            <a:r>
              <a:rPr lang="en-US" altLang="en-US" sz="1700" dirty="0"/>
              <a:t>Sound purchasing practices</a:t>
            </a:r>
          </a:p>
          <a:p>
            <a:pPr lvl="1"/>
            <a:r>
              <a:rPr lang="en-US" altLang="en-US" sz="1700" dirty="0"/>
              <a:t>Labor efficiency</a:t>
            </a:r>
          </a:p>
          <a:p>
            <a:pPr lvl="1"/>
            <a:r>
              <a:rPr lang="en-US" altLang="en-US" sz="1700" dirty="0"/>
              <a:t>Attracting and hiring the best candidates</a:t>
            </a:r>
          </a:p>
          <a:p>
            <a:pPr marL="457200" lvl="1" indent="0">
              <a:buNone/>
            </a:pPr>
            <a:endParaRPr lang="en-US" altLang="en-US" sz="1700" dirty="0"/>
          </a:p>
          <a:p>
            <a:pPr marL="457200" lvl="1" indent="0">
              <a:buNone/>
            </a:pPr>
            <a:r>
              <a:rPr lang="en-US" altLang="en-US" sz="1700" dirty="0"/>
              <a:t>	</a:t>
            </a:r>
          </a:p>
        </p:txBody>
      </p:sp>
      <p:sp>
        <p:nvSpPr>
          <p:cNvPr id="4" name="Slide Number Placeholder 3">
            <a:extLst>
              <a:ext uri="{FF2B5EF4-FFF2-40B4-BE49-F238E27FC236}">
                <a16:creationId xmlns:a16="http://schemas.microsoft.com/office/drawing/2014/main" id="{962C8F3C-B81D-7EB6-B7B8-5F3BB9BB30E4}"/>
              </a:ext>
            </a:extLst>
          </p:cNvPr>
          <p:cNvSpPr>
            <a:spLocks noGrp="1"/>
          </p:cNvSpPr>
          <p:nvPr>
            <p:ph type="sldNum" sz="quarter" idx="12"/>
          </p:nvPr>
        </p:nvSpPr>
        <p:spPr/>
        <p:txBody>
          <a:bodyPr/>
          <a:lstStyle/>
          <a:p>
            <a:fld id="{72FDC3A4-3ECB-4CC5-8031-F712224A9F4A}" type="slidenum">
              <a:rPr lang="en-US" altLang="en-US" smtClean="0"/>
              <a:pPr/>
              <a:t>8</a:t>
            </a:fld>
            <a:endParaRPr lang="en-US" altLang="en-US"/>
          </a:p>
        </p:txBody>
      </p:sp>
    </p:spTree>
    <p:extLst>
      <p:ext uri="{BB962C8B-B14F-4D97-AF65-F5344CB8AC3E}">
        <p14:creationId xmlns:p14="http://schemas.microsoft.com/office/powerpoint/2010/main" val="176257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A77C5-720C-CF80-BE60-F44F12BEC7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1F2E30-06CD-AC2F-C7F0-0731DA6D03A1}"/>
              </a:ext>
            </a:extLst>
          </p:cNvPr>
          <p:cNvSpPr>
            <a:spLocks noGrp="1"/>
          </p:cNvSpPr>
          <p:nvPr>
            <p:ph type="title"/>
          </p:nvPr>
        </p:nvSpPr>
        <p:spPr/>
        <p:txBody>
          <a:bodyPr>
            <a:normAutofit fontScale="90000"/>
          </a:bodyPr>
          <a:lstStyle/>
          <a:p>
            <a:r>
              <a:rPr lang="en-US" sz="4400" dirty="0">
                <a:solidFill>
                  <a:srgbClr val="FFFFFF"/>
                </a:solidFill>
              </a:rPr>
              <a:t>Obstacle Resolution to Obtain Department Goals</a:t>
            </a:r>
            <a:endParaRPr lang="en-US" dirty="0"/>
          </a:p>
        </p:txBody>
      </p:sp>
      <p:sp>
        <p:nvSpPr>
          <p:cNvPr id="3" name="Content Placeholder 2">
            <a:extLst>
              <a:ext uri="{FF2B5EF4-FFF2-40B4-BE49-F238E27FC236}">
                <a16:creationId xmlns:a16="http://schemas.microsoft.com/office/drawing/2014/main" id="{59310320-0D3E-A2DC-3363-08ADAAA4AF58}"/>
              </a:ext>
            </a:extLst>
          </p:cNvPr>
          <p:cNvSpPr>
            <a:spLocks noGrp="1"/>
          </p:cNvSpPr>
          <p:nvPr>
            <p:ph idx="1"/>
          </p:nvPr>
        </p:nvSpPr>
        <p:spPr/>
        <p:txBody>
          <a:bodyPr vert="horz" lIns="91440" tIns="45720" rIns="91440" bIns="45720" rtlCol="0" anchor="t">
            <a:normAutofit/>
          </a:bodyPr>
          <a:lstStyle/>
          <a:p>
            <a:pPr lvl="1"/>
            <a:r>
              <a:rPr lang="en-US" altLang="en-US" sz="1700" dirty="0"/>
              <a:t>Weather</a:t>
            </a:r>
          </a:p>
          <a:p>
            <a:pPr lvl="1"/>
            <a:r>
              <a:rPr lang="en-US" altLang="en-US" sz="1700" dirty="0"/>
              <a:t>Competition</a:t>
            </a:r>
          </a:p>
          <a:p>
            <a:pPr lvl="1"/>
            <a:r>
              <a:rPr lang="en-US" altLang="en-US" sz="1700" dirty="0"/>
              <a:t>Supply chain cost</a:t>
            </a:r>
          </a:p>
          <a:p>
            <a:pPr lvl="1"/>
            <a:r>
              <a:rPr lang="en-US" altLang="en-US" sz="1700" dirty="0"/>
              <a:t>Utility cost </a:t>
            </a:r>
          </a:p>
          <a:p>
            <a:pPr lvl="1"/>
            <a:r>
              <a:rPr lang="en-US" altLang="en-US" sz="1700" dirty="0"/>
              <a:t>Labor shortage(Increase in Minimum Wage)</a:t>
            </a:r>
          </a:p>
        </p:txBody>
      </p:sp>
      <p:sp>
        <p:nvSpPr>
          <p:cNvPr id="4" name="Slide Number Placeholder 3">
            <a:extLst>
              <a:ext uri="{FF2B5EF4-FFF2-40B4-BE49-F238E27FC236}">
                <a16:creationId xmlns:a16="http://schemas.microsoft.com/office/drawing/2014/main" id="{7BF71AE1-6510-588E-89A0-A0C9173A8178}"/>
              </a:ext>
            </a:extLst>
          </p:cNvPr>
          <p:cNvSpPr>
            <a:spLocks noGrp="1"/>
          </p:cNvSpPr>
          <p:nvPr>
            <p:ph type="sldNum" sz="quarter" idx="12"/>
          </p:nvPr>
        </p:nvSpPr>
        <p:spPr/>
        <p:txBody>
          <a:bodyPr/>
          <a:lstStyle/>
          <a:p>
            <a:fld id="{72FDC3A4-3ECB-4CC5-8031-F712224A9F4A}" type="slidenum">
              <a:rPr lang="en-US" altLang="en-US" smtClean="0"/>
              <a:pPr/>
              <a:t>9</a:t>
            </a:fld>
            <a:endParaRPr lang="en-US" altLang="en-US"/>
          </a:p>
        </p:txBody>
      </p:sp>
    </p:spTree>
    <p:extLst>
      <p:ext uri="{BB962C8B-B14F-4D97-AF65-F5344CB8AC3E}">
        <p14:creationId xmlns:p14="http://schemas.microsoft.com/office/powerpoint/2010/main" val="3514838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1dcf48b-16d9-448b-895f-5499619b161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555614D76B9C4286204A7000F8CC80" ma:contentTypeVersion="10" ma:contentTypeDescription="Create a new document." ma:contentTypeScope="" ma:versionID="1fbb761ae0fb0f669e4ad4538b5e3285">
  <xsd:schema xmlns:xsd="http://www.w3.org/2001/XMLSchema" xmlns:xs="http://www.w3.org/2001/XMLSchema" xmlns:p="http://schemas.microsoft.com/office/2006/metadata/properties" xmlns:ns3="01dcf48b-16d9-448b-895f-5499619b161f" targetNamespace="http://schemas.microsoft.com/office/2006/metadata/properties" ma:root="true" ma:fieldsID="e5cffcb07431a54be6cd286429dd6d82" ns3:_="">
    <xsd:import namespace="01dcf48b-16d9-448b-895f-5499619b161f"/>
    <xsd:element name="properties">
      <xsd:complexType>
        <xsd:sequence>
          <xsd:element name="documentManagement">
            <xsd:complexType>
              <xsd:all>
                <xsd:element ref="ns3:_activity"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dcf48b-16d9-448b-895f-5499619b161f"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673048-B20B-4017-91F3-B74DB2C53232}">
  <ds:schemaRefs>
    <ds:schemaRef ds:uri="01dcf48b-16d9-448b-895f-5499619b161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6C54A6-4D98-42DD-BF20-BB7D84B3E211}">
  <ds:schemaRefs>
    <ds:schemaRef ds:uri="http://schemas.microsoft.com/sharepoint/v3/contenttype/forms"/>
  </ds:schemaRefs>
</ds:datastoreItem>
</file>

<file path=customXml/itemProps3.xml><?xml version="1.0" encoding="utf-8"?>
<ds:datastoreItem xmlns:ds="http://schemas.openxmlformats.org/officeDocument/2006/customXml" ds:itemID="{09684EFC-83F5-47B3-88F1-0A3E10ED19AA}">
  <ds:schemaRefs>
    <ds:schemaRef ds:uri="01dcf48b-16d9-448b-895f-5499619b161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19</TotalTime>
  <Words>717</Words>
  <Application>Microsoft Office PowerPoint</Application>
  <PresentationFormat>On-screen Show (4:3)</PresentationFormat>
  <Paragraphs>142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Aptos Narrow</vt:lpstr>
      <vt:lpstr>Arial</vt:lpstr>
      <vt:lpstr>Arial Black</vt:lpstr>
      <vt:lpstr>Calibri</vt:lpstr>
      <vt:lpstr>Calibri (Body)</vt:lpstr>
      <vt:lpstr>Calibri Light</vt:lpstr>
      <vt:lpstr>Tw Cen MT</vt:lpstr>
      <vt:lpstr>Wingdings</vt:lpstr>
      <vt:lpstr>Office Theme</vt:lpstr>
      <vt:lpstr>CITY OF STAMFORD E. Gaynor Brennan Golf Course    Hidalgo Nagashima, CGCS Superintendent of Greens 3/12/2024</vt:lpstr>
      <vt:lpstr>Department Introduction &amp; Brief History</vt:lpstr>
      <vt:lpstr>Department Org Chart</vt:lpstr>
      <vt:lpstr>Current Staff</vt:lpstr>
      <vt:lpstr>Major Changes</vt:lpstr>
      <vt:lpstr>Accomplishments &amp; Challenges </vt:lpstr>
      <vt:lpstr>FY 2024-2025 Goals</vt:lpstr>
      <vt:lpstr>Achievement Plan of Goals &amp; Priorities</vt:lpstr>
      <vt:lpstr>Obstacle Resolution to Obtain Department Goals</vt:lpstr>
      <vt:lpstr>Measurement of Success</vt:lpstr>
      <vt:lpstr>Budget Highlights</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Diamond, Samuel</cp:lastModifiedBy>
  <cp:revision>10</cp:revision>
  <cp:lastPrinted>2018-02-23T19:05:57Z</cp:lastPrinted>
  <dcterms:created xsi:type="dcterms:W3CDTF">2015-07-08T22:36:06Z</dcterms:created>
  <dcterms:modified xsi:type="dcterms:W3CDTF">2024-03-07T19:57:24Z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y fmtid="{D5CDD505-2E9C-101B-9397-08002B2CF9AE}" pid="3" name="ContentTypeId">
    <vt:lpwstr>0x010100CE555614D76B9C4286204A7000F8CC80</vt:lpwstr>
  </property>
</Properties>
</file>