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10"/>
  </p:notesMasterIdLst>
  <p:handoutMasterIdLst>
    <p:handoutMasterId r:id="rId11"/>
  </p:handoutMasterIdLst>
  <p:sldIdLst>
    <p:sldId id="279" r:id="rId2"/>
    <p:sldId id="287" r:id="rId3"/>
    <p:sldId id="291" r:id="rId4"/>
    <p:sldId id="274" r:id="rId5"/>
    <p:sldId id="288" r:id="rId6"/>
    <p:sldId id="278" r:id="rId7"/>
    <p:sldId id="290" r:id="rId8"/>
    <p:sldId id="292" r:id="rId9"/>
  </p:sldIdLst>
  <p:sldSz cx="9144000" cy="6858000" type="screen4x3"/>
  <p:notesSz cx="6985000" cy="92837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1" userDrawn="1">
          <p15:clr>
            <a:srgbClr val="A4A3A4"/>
          </p15:clr>
        </p15:guide>
        <p15:guide id="2" pos="2196" userDrawn="1">
          <p15:clr>
            <a:srgbClr val="A4A3A4"/>
          </p15:clr>
        </p15:guide>
        <p15:guide id="3" orient="horz" pos="2924" userDrawn="1">
          <p15:clr>
            <a:srgbClr val="A4A3A4"/>
          </p15:clr>
        </p15:guide>
        <p15:guide id="4" pos="22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08B8"/>
    <a:srgbClr val="6600FF"/>
    <a:srgbClr val="009999"/>
    <a:srgbClr val="FF3300"/>
    <a:srgbClr val="FF6633"/>
    <a:srgbClr val="F8F8F8"/>
    <a:srgbClr val="FFFF99"/>
    <a:srgbClr val="B1A9CF"/>
    <a:srgbClr val="988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58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950" y="-90"/>
      </p:cViewPr>
      <p:guideLst>
        <p:guide orient="horz" pos="2901"/>
        <p:guide pos="2196"/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Property Insurance</a:t>
            </a:r>
          </a:p>
          <a:p>
            <a:pPr>
              <a:defRPr/>
            </a:pPr>
            <a:r>
              <a:rPr lang="en-US" sz="1200"/>
              <a:t>Premiums Paid vs. Claims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'Property - Premiums vs. Claims'!$C$1</c:f>
              <c:strCache>
                <c:ptCount val="1"/>
                <c:pt idx="0">
                  <c:v>Premium Paid by City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'Property - Premiums vs. Claims'!$B$2:$B$6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'Property - Premiums vs. Claims'!$C$2:$C$6</c:f>
              <c:numCache>
                <c:formatCode>"$"#,##0</c:formatCode>
                <c:ptCount val="5"/>
                <c:pt idx="0">
                  <c:v>867698</c:v>
                </c:pt>
                <c:pt idx="1">
                  <c:v>1224000</c:v>
                </c:pt>
                <c:pt idx="2">
                  <c:v>1388119</c:v>
                </c:pt>
                <c:pt idx="3">
                  <c:v>2746315</c:v>
                </c:pt>
                <c:pt idx="4">
                  <c:v>3598409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07-46F1-BBC2-3FC3AF630D92}"/>
            </c:ext>
          </c:extLst>
        </c:ser>
        <c:ser>
          <c:idx val="1"/>
          <c:order val="1"/>
          <c:tx>
            <c:strRef>
              <c:f>'Property - Premiums vs. Claims'!$D$1</c:f>
              <c:strCache>
                <c:ptCount val="1"/>
                <c:pt idx="0">
                  <c:v>Claims Paid Out by Carrier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'Property - Premiums vs. Claims'!$B$2:$B$6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'Property - Premiums vs. Claims'!$D$2:$D$6</c:f>
              <c:numCache>
                <c:formatCode>"$"#,##0</c:formatCode>
                <c:ptCount val="5"/>
                <c:pt idx="0">
                  <c:v>5410500</c:v>
                </c:pt>
                <c:pt idx="1">
                  <c:v>130651.35999999999</c:v>
                </c:pt>
                <c:pt idx="2">
                  <c:v>1332302.08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07-46F1-BBC2-3FC3AF630D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6572448"/>
        <c:axId val="476570152"/>
      </c:barChart>
      <c:catAx>
        <c:axId val="4765724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Policy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570152"/>
        <c:crosses val="autoZero"/>
        <c:auto val="1"/>
        <c:lblAlgn val="ctr"/>
        <c:lblOffset val="100"/>
        <c:noMultiLvlLbl val="0"/>
      </c:catAx>
      <c:valAx>
        <c:axId val="476570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572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3027153" cy="463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3" tIns="46430" rIns="92863" bIns="46430" numCol="1" anchor="t" anchorCtr="0" compatLnSpc="1">
            <a:prstTxWarp prst="textNoShape">
              <a:avLst/>
            </a:prstTxWarp>
          </a:bodyPr>
          <a:lstStyle>
            <a:lvl1pPr defTabSz="927870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251" y="0"/>
            <a:ext cx="3027153" cy="463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3" tIns="46430" rIns="92863" bIns="46430" numCol="1" anchor="t" anchorCtr="0" compatLnSpc="1">
            <a:prstTxWarp prst="textNoShape">
              <a:avLst/>
            </a:prstTxWarp>
          </a:bodyPr>
          <a:lstStyle>
            <a:lvl1pPr algn="r" defTabSz="927870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8818556"/>
            <a:ext cx="3027153" cy="463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3" tIns="46430" rIns="92863" bIns="46430" numCol="1" anchor="b" anchorCtr="0" compatLnSpc="1">
            <a:prstTxWarp prst="textNoShape">
              <a:avLst/>
            </a:prstTxWarp>
          </a:bodyPr>
          <a:lstStyle>
            <a:lvl1pPr defTabSz="927870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251" y="8818556"/>
            <a:ext cx="3027153" cy="463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3" tIns="46430" rIns="92863" bIns="46430" numCol="1" anchor="b" anchorCtr="0" compatLnSpc="1">
            <a:prstTxWarp prst="textNoShape">
              <a:avLst/>
            </a:prstTxWarp>
          </a:bodyPr>
          <a:lstStyle>
            <a:lvl1pPr algn="r" defTabSz="927870" eaLnBrk="1" hangingPunct="1">
              <a:defRPr kumimoji="1" sz="1200">
                <a:latin typeface="Arial Black" pitchFamily="34" charset="0"/>
              </a:defRPr>
            </a:lvl1pPr>
          </a:lstStyle>
          <a:p>
            <a:fld id="{342263C6-7E49-494E-A759-35C0EFEA31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2831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3027153" cy="463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3" tIns="46430" rIns="92863" bIns="46430" numCol="1" anchor="ctr" anchorCtr="0" compatLnSpc="1">
            <a:prstTxWarp prst="textNoShape">
              <a:avLst/>
            </a:prstTxWarp>
          </a:bodyPr>
          <a:lstStyle>
            <a:lvl1pPr defTabSz="927870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848" y="0"/>
            <a:ext cx="3027152" cy="463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863" tIns="46430" rIns="92863" bIns="46430" numCol="1" anchor="ctr" anchorCtr="0" compatLnSpc="1">
            <a:prstTxWarp prst="textNoShape">
              <a:avLst/>
            </a:prstTxWarp>
          </a:bodyPr>
          <a:lstStyle>
            <a:lvl1pPr algn="r" defTabSz="927870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6913"/>
            <a:ext cx="4638675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694" y="4410083"/>
            <a:ext cx="5123613" cy="4176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3" tIns="46430" rIns="92863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8820155"/>
            <a:ext cx="3027153" cy="463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3" tIns="46430" rIns="92863" bIns="46430" numCol="1" anchor="b" anchorCtr="0" compatLnSpc="1">
            <a:prstTxWarp prst="textNoShape">
              <a:avLst/>
            </a:prstTxWarp>
          </a:bodyPr>
          <a:lstStyle>
            <a:lvl1pPr defTabSz="927870">
              <a:defRPr sz="1200"/>
            </a:lvl1pPr>
          </a:lstStyle>
          <a:p>
            <a:endParaRPr lang="en-US" alt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848" y="8820155"/>
            <a:ext cx="3027152" cy="463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863" tIns="46430" rIns="92863" bIns="46430" numCol="1" anchor="b" anchorCtr="0" compatLnSpc="1">
            <a:prstTxWarp prst="textNoShape">
              <a:avLst/>
            </a:prstTxWarp>
          </a:bodyPr>
          <a:lstStyle>
            <a:lvl1pPr algn="r" defTabSz="927870">
              <a:defRPr sz="1200">
                <a:latin typeface="Arial Black" pitchFamily="34" charset="0"/>
              </a:defRPr>
            </a:lvl1pPr>
          </a:lstStyle>
          <a:p>
            <a:fld id="{26FEBCC3-C707-49FC-8BCC-9CF45520271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4460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DDD6-E68C-4F7C-AF23-735217335D9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121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0CE1-866A-4BD4-ACD1-A60431EE721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615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F03A-583D-4A9B-999F-74DA13C958E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188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9230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3D5B-07E7-4F0E-BCB2-32B96E85206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610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2185-4B3A-4B3C-B1A3-48131BA4B7C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536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75048-FC03-4291-928B-BDB9F655CF7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124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5582-20C7-4B36-B562-5BE424F7108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88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C68F-1F6D-40C9-9574-8D30D2C4248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443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32F6-7821-4653-A61A-EEA69F8A5E0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039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A6EF-D364-49C2-8EF9-0228E40A8C9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584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A2963-3AE2-4712-B816-981AE9D7052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436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DA79FF-DEFD-63B8-B7B8-7129E4606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79" y="1012536"/>
            <a:ext cx="3459975" cy="5443128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200" b="1" dirty="0"/>
              <a:t>RISK MANAGEMENT FUND</a:t>
            </a:r>
            <a:br>
              <a:rPr lang="en-US" sz="4200" b="1" dirty="0"/>
            </a:br>
            <a:br>
              <a:rPr lang="en-US" sz="4200" b="1" dirty="0"/>
            </a:br>
            <a:br>
              <a:rPr lang="en-US" sz="4200" b="1" dirty="0"/>
            </a:br>
            <a:br>
              <a:rPr lang="en-US" sz="4200" b="1" dirty="0"/>
            </a:br>
            <a:r>
              <a:rPr lang="en-US" sz="2000" b="1" dirty="0"/>
              <a:t>David Villalva</a:t>
            </a:r>
            <a:br>
              <a:rPr lang="en-US" sz="2000" b="1" dirty="0"/>
            </a:br>
            <a:r>
              <a:rPr lang="en-US" sz="2000" b="1" dirty="0"/>
              <a:t>Risk Manager</a:t>
            </a:r>
            <a:br>
              <a:rPr lang="en-US" sz="2000" b="1" dirty="0"/>
            </a:br>
            <a:br>
              <a:rPr lang="en-US" sz="2000" b="1" dirty="0"/>
            </a:br>
            <a:r>
              <a:rPr lang="en-US" sz="2000" b="1" dirty="0"/>
              <a:t>Board of Finance</a:t>
            </a:r>
            <a:br>
              <a:rPr lang="en-US" sz="2000" b="1" dirty="0"/>
            </a:br>
            <a:r>
              <a:rPr lang="en-US" sz="2000" b="1" dirty="0"/>
              <a:t>March 26, 2024</a:t>
            </a:r>
            <a:br>
              <a:rPr lang="en-US" sz="4200" dirty="0"/>
            </a:br>
            <a:endParaRPr lang="en-US" sz="420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2502" y="-3"/>
            <a:ext cx="3051498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2502" y="-3"/>
            <a:ext cx="2708597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691305" y="401193"/>
            <a:ext cx="3853890" cy="3051499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20B48F9-47B4-DAC6-44F7-5348296231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768" r="6061" b="-3"/>
          <a:stretch/>
        </p:blipFill>
        <p:spPr>
          <a:xfrm>
            <a:off x="4572000" y="1012536"/>
            <a:ext cx="3567121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B90DC7-8EEC-D76C-8311-057BFAF75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72FDC3A4-3ECB-4CC5-8031-F712224A9F4A}" type="slidenum">
              <a:rPr lang="en-US" altLang="en-US" sz="1000">
                <a:solidFill>
                  <a:srgbClr val="FFFFFF"/>
                </a:solidFill>
                <a:latin typeface="Calibri" panose="020F0502020204030204"/>
              </a:rPr>
              <a:pPr defTabSz="914400">
                <a:spcAft>
                  <a:spcPts val="600"/>
                </a:spcAft>
                <a:defRPr/>
              </a:pPr>
              <a:t>1</a:t>
            </a:fld>
            <a:endParaRPr lang="en-US" altLang="en-US" sz="10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59633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r>
              <a:rPr lang="en-US" sz="3500" b="1" i="1" dirty="0">
                <a:solidFill>
                  <a:srgbClr val="FFFFFF"/>
                </a:solidFill>
              </a:rPr>
              <a:t>Organizational Chart</a:t>
            </a:r>
            <a:endParaRPr lang="en-US" sz="3500" i="1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72FDC3A4-3ECB-4CC5-8031-F712224A9F4A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975" y="2286000"/>
            <a:ext cx="7439025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64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r>
              <a:rPr lang="en-US" sz="3500" b="1" i="1" dirty="0">
                <a:solidFill>
                  <a:srgbClr val="FFFFFF"/>
                </a:solidFill>
              </a:rPr>
              <a:t>Staffing Updates</a:t>
            </a:r>
            <a:endParaRPr lang="en-US" sz="3500" i="1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72FDC3A4-3ECB-4CC5-8031-F712224A9F4A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8625F1B-FD93-685F-F1AA-DBC86F885220}"/>
              </a:ext>
            </a:extLst>
          </p:cNvPr>
          <p:cNvSpPr txBox="1"/>
          <p:nvPr/>
        </p:nvSpPr>
        <p:spPr>
          <a:xfrm>
            <a:off x="839491" y="3117851"/>
            <a:ext cx="7466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 are no changes to current existing staffing levels for Fiscal year 2024-2025.  Increases in Salaries due to contractual wage increases and one step increase.</a:t>
            </a:r>
          </a:p>
        </p:txBody>
      </p:sp>
    </p:spTree>
    <p:extLst>
      <p:ext uri="{BB962C8B-B14F-4D97-AF65-F5344CB8AC3E}">
        <p14:creationId xmlns:p14="http://schemas.microsoft.com/office/powerpoint/2010/main" val="244558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72590A8-B39D-8D75-3409-A4E9958C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 fontScale="90000"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Changes and Challenges – </a:t>
            </a:r>
            <a:br>
              <a:rPr lang="en-US" sz="3500" dirty="0">
                <a:solidFill>
                  <a:srgbClr val="FFFFFF"/>
                </a:solidFill>
              </a:rPr>
            </a:br>
            <a:r>
              <a:rPr lang="en-US" sz="3500" dirty="0">
                <a:solidFill>
                  <a:srgbClr val="FFFFFF"/>
                </a:solidFill>
              </a:rPr>
              <a:t>Fiscal Year 2024-2025</a:t>
            </a:r>
            <a:br>
              <a:rPr lang="en-US" sz="3500" dirty="0">
                <a:solidFill>
                  <a:srgbClr val="FFFFFF"/>
                </a:solidFill>
              </a:rPr>
            </a:br>
            <a:endParaRPr lang="en-US" sz="3500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2FDC3A4-3ECB-4CC5-8031-F712224A9F4A}" type="slidenum">
              <a:rPr lang="en-US" altLang="en-US" sz="900"/>
              <a:pPr>
                <a:spcAft>
                  <a:spcPts val="600"/>
                </a:spcAft>
              </a:pPr>
              <a:t>4</a:t>
            </a:fld>
            <a:endParaRPr lang="en-US" altLang="en-US" sz="900" dirty="0"/>
          </a:p>
        </p:txBody>
      </p:sp>
      <p:pic>
        <p:nvPicPr>
          <p:cNvPr id="5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86640" y="4544187"/>
            <a:ext cx="8763000" cy="1447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indent="-91440" defTabSz="914400">
              <a:lnSpc>
                <a:spcPct val="90000"/>
              </a:lnSpc>
              <a:spcBef>
                <a:spcPts val="100"/>
              </a:spcBef>
              <a:buClr>
                <a:srgbClr val="62C7CD"/>
              </a:buClr>
              <a:buSzPct val="100000"/>
              <a:buFont typeface="Tw Cen MT" panose="020B0602020104020603" pitchFamily="34" charset="0"/>
              <a:buChar char=" "/>
            </a:pPr>
            <a:r>
              <a:rPr lang="en-US" sz="1600" dirty="0"/>
              <a:t>Self-Insured Loss Payments for Workers’ Compensation claims are trending lower.  Estimated loss payments for Legal Settlements is based on review with the Legal Dept of outstanding claims.</a:t>
            </a:r>
          </a:p>
          <a:p>
            <a:pPr marL="91440" indent="-91440" defTabSz="914400">
              <a:lnSpc>
                <a:spcPct val="90000"/>
              </a:lnSpc>
              <a:spcBef>
                <a:spcPts val="100"/>
              </a:spcBef>
              <a:buClr>
                <a:srgbClr val="62C7CD"/>
              </a:buClr>
              <a:buSzPct val="100000"/>
              <a:buFont typeface="Tw Cen MT" panose="020B0602020104020603" pitchFamily="34" charset="0"/>
              <a:buChar char=" "/>
            </a:pPr>
            <a:endParaRPr lang="en-US" sz="1600" dirty="0"/>
          </a:p>
          <a:p>
            <a:pPr marL="91440" indent="-91440" defTabSz="914400">
              <a:lnSpc>
                <a:spcPct val="90000"/>
              </a:lnSpc>
              <a:spcBef>
                <a:spcPts val="100"/>
              </a:spcBef>
              <a:buClr>
                <a:srgbClr val="62C7CD"/>
              </a:buClr>
              <a:buSzPct val="100000"/>
              <a:buFont typeface="Tw Cen MT" panose="020B0602020104020603" pitchFamily="34" charset="0"/>
              <a:buChar char=" "/>
            </a:pPr>
            <a:r>
              <a:rPr lang="en-US" sz="1600" dirty="0"/>
              <a:t>Insurance premium increases due to the national insurance marketplace.  Property insurance premium increase of $1.2M is 38% higher driven by national macro-economic factors.  (Global warming causing larger weather-related catastrophic events, and inflation driving higher construction costs)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E7FB4C62-A9E8-287B-E552-C3AAD88903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8102322"/>
              </p:ext>
            </p:extLst>
          </p:nvPr>
        </p:nvGraphicFramePr>
        <p:xfrm>
          <a:off x="914400" y="2438400"/>
          <a:ext cx="7862888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8410503" imgH="1943148" progId="Excel.Sheet.12">
                  <p:embed/>
                </p:oleObj>
              </mc:Choice>
              <mc:Fallback>
                <p:oleObj name="Worksheet" r:id="rId3" imgW="8410503" imgH="194314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>
                        <a:alphaModFix/>
                      </a:blip>
                      <a:stretch>
                        <a:fillRect/>
                      </a:stretch>
                    </p:blipFill>
                    <p:spPr>
                      <a:xfrm>
                        <a:off x="914400" y="2438400"/>
                        <a:ext cx="7862888" cy="1943100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2322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72590A8-B39D-8D75-3409-A4E9958C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 fontScale="90000"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Changes and Challenges – Property Premiums </a:t>
            </a:r>
            <a:br>
              <a:rPr lang="en-US" sz="3500" dirty="0">
                <a:solidFill>
                  <a:srgbClr val="FFFFFF"/>
                </a:solidFill>
              </a:rPr>
            </a:br>
            <a:br>
              <a:rPr lang="en-US" sz="3500" dirty="0">
                <a:solidFill>
                  <a:srgbClr val="FFFFFF"/>
                </a:solidFill>
              </a:rPr>
            </a:br>
            <a:endParaRPr lang="en-US" sz="3500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2FDC3A4-3ECB-4CC5-8031-F712224A9F4A}" type="slidenum">
              <a:rPr lang="en-US" altLang="en-US" sz="900"/>
              <a:pPr>
                <a:spcAft>
                  <a:spcPts val="600"/>
                </a:spcAft>
              </a:pPr>
              <a:t>5</a:t>
            </a:fld>
            <a:endParaRPr lang="en-US" altLang="en-US" sz="900" dirty="0"/>
          </a:p>
        </p:txBody>
      </p:sp>
      <p:pic>
        <p:nvPicPr>
          <p:cNvPr id="5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9FB7F54-4B36-20DD-BCD6-0F0B7225AF4C}"/>
              </a:ext>
            </a:extLst>
          </p:cNvPr>
          <p:cNvSpPr txBox="1"/>
          <p:nvPr/>
        </p:nvSpPr>
        <p:spPr>
          <a:xfrm>
            <a:off x="598932" y="5650671"/>
            <a:ext cx="7946136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indent="-91440" defTabSz="914400">
              <a:lnSpc>
                <a:spcPct val="90000"/>
              </a:lnSpc>
              <a:spcBef>
                <a:spcPts val="100"/>
              </a:spcBef>
              <a:buClr>
                <a:srgbClr val="62C7CD"/>
              </a:buClr>
              <a:buSzPct val="100000"/>
              <a:buFont typeface="Tw Cen MT" panose="020B0602020104020603" pitchFamily="34" charset="0"/>
              <a:buChar char=" "/>
            </a:pPr>
            <a:r>
              <a:rPr lang="en-US" sz="1600" dirty="0"/>
              <a:t>The increase in insurance premium is mostly due to macroeconomic factors of national large-loss weather events, and the City’s loss history.  Over the 5-year period from FY19/20 to FY23/24, the City received property insurance reimbursements of $6.9M on premiums of $9.8M, for a loss ratio of 70%. (industry norm is 30%-40%)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F920B60-21BD-4F3C-B67F-D7BC705124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3444879"/>
              </p:ext>
            </p:extLst>
          </p:nvPr>
        </p:nvGraphicFramePr>
        <p:xfrm>
          <a:off x="839491" y="2393950"/>
          <a:ext cx="7743825" cy="3183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5605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r>
              <a:rPr lang="en-US" sz="3500" b="1" i="1" dirty="0">
                <a:solidFill>
                  <a:srgbClr val="FFFFFF"/>
                </a:solidFill>
              </a:rPr>
              <a:t>Appendix - Department Function</a:t>
            </a:r>
            <a:endParaRPr lang="en-US" sz="3500" i="1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72FDC3A4-3ECB-4CC5-8031-F712224A9F4A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2" descr="http://tse1.mm.bing.net/th?&amp;id=JN.sAbfTz7oVgFn7cqJ7CTGiw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28D4881-DA4B-A4F4-BCF2-8597FCF7B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117851"/>
            <a:ext cx="7886700" cy="3059112"/>
          </a:xfrm>
        </p:spPr>
        <p:txBody>
          <a:bodyPr>
            <a:normAutofit/>
          </a:bodyPr>
          <a:lstStyle/>
          <a:p>
            <a:r>
              <a:rPr lang="en-US" sz="2200" dirty="0"/>
              <a:t>The Risk Fund is an internal insurance service fund that develops and initiates insurance and self-insurance programs, safety and loss control activities, and claims administration to minimize the financial impact of accidental loss to the taxpayers.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Other funds are charged back an annual budgeted expense by the Risk Fund through an allocation based on exposure and actual loss experience.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31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D1426B4-B8EE-1739-0E9D-11449D898E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E406BEB-9E45-0082-D2AC-82633E8C4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362ACC79-5A3E-FCD7-23F8-1729754213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CF5538B7-24FA-9BD8-4688-4836935D6C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FBB9C11A-0AAC-46FE-27F9-9AD6973F6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48281700-8F0F-02F2-E3FA-B200FD978E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33CA0E0-9DB5-96A1-0B52-2CCC9388C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54E871-F3F6-29E3-D55D-2E8E721A9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r>
              <a:rPr lang="en-US" sz="3500" b="1" i="1" dirty="0">
                <a:solidFill>
                  <a:srgbClr val="FFFFFF"/>
                </a:solidFill>
              </a:rPr>
              <a:t>Appendix -Summary of Significant Changes</a:t>
            </a:r>
            <a:endParaRPr lang="en-US" sz="3500" i="1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3D8EF6-31CE-B820-53B9-1AFA8567C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72FDC3A4-3ECB-4CC5-8031-F712224A9F4A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2" descr="http://tse1.mm.bing.net/th?&amp;id=JN.sAbfTz7oVgFn7cqJ7CTGiw&amp;w=300&amp;h=300&amp;c=0&amp;pid=1.9&amp;rs=0&amp;p=0">
            <a:extLst>
              <a:ext uri="{FF2B5EF4-FFF2-40B4-BE49-F238E27FC236}">
                <a16:creationId xmlns:a16="http://schemas.microsoft.com/office/drawing/2014/main" id="{99F30FD0-F066-E70E-FFE1-7CA865F899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1DC6166-B9F4-2C51-5F11-6AD316940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117851"/>
            <a:ext cx="7886700" cy="3059112"/>
          </a:xfrm>
        </p:spPr>
        <p:txBody>
          <a:bodyPr>
            <a:normAutofit/>
          </a:bodyPr>
          <a:lstStyle/>
          <a:p>
            <a:r>
              <a:rPr lang="en-US" sz="2200" dirty="0"/>
              <a:t>There are no significant changes to the Risk Fund – no headcount or capital expense requests and no changes to program services and deliverables.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The Risk Department’s continued focus is on utilizing the Safety Officers for safety training of employees, OSHA compliance, and accident investigations &amp; reviews to drive down Workers’ Compensation claims.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076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D1426B4-B8EE-1739-0E9D-11449D898E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E406BEB-9E45-0082-D2AC-82633E8C4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362ACC79-5A3E-FCD7-23F8-1729754213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CF5538B7-24FA-9BD8-4688-4836935D6C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FBB9C11A-0AAC-46FE-27F9-9AD6973F6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48281700-8F0F-02F2-E3FA-B200FD978E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33CA0E0-9DB5-96A1-0B52-2CCC9388C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54E871-F3F6-29E3-D55D-2E8E721A9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r>
              <a:rPr lang="en-US" sz="3500" b="1" i="1" dirty="0">
                <a:solidFill>
                  <a:srgbClr val="FFFFFF"/>
                </a:solidFill>
              </a:rPr>
              <a:t>Appendix – Fiscal 2023/2024 Highlights</a:t>
            </a:r>
            <a:endParaRPr lang="en-US" sz="3500" i="1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3D8EF6-31CE-B820-53B9-1AFA8567C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72FDC3A4-3ECB-4CC5-8031-F712224A9F4A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2" descr="http://tse1.mm.bing.net/th?&amp;id=JN.sAbfTz7oVgFn7cqJ7CTGiw&amp;w=300&amp;h=300&amp;c=0&amp;pid=1.9&amp;rs=0&amp;p=0">
            <a:extLst>
              <a:ext uri="{FF2B5EF4-FFF2-40B4-BE49-F238E27FC236}">
                <a16:creationId xmlns:a16="http://schemas.microsoft.com/office/drawing/2014/main" id="{99F30FD0-F066-E70E-FFE1-7CA865F899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3400" y="162791"/>
            <a:ext cx="55092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phic 7" descr="Upward trend">
            <a:extLst>
              <a:ext uri="{FF2B5EF4-FFF2-40B4-BE49-F238E27FC236}">
                <a16:creationId xmlns:a16="http://schemas.microsoft.com/office/drawing/2014/main" id="{0DF8BE18-B37D-FBF0-8D25-F7E405A0E4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7282" y="3092599"/>
            <a:ext cx="2907124" cy="2907124"/>
          </a:xfrm>
          <a:prstGeom prst="rect">
            <a:avLst/>
          </a:prstGeom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913D0501-3E71-CABC-896F-4F05B6CBBF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00400" y="2286000"/>
            <a:ext cx="5070019" cy="4409209"/>
          </a:xfrm>
        </p:spPr>
        <p:txBody>
          <a:bodyPr anchor="t">
            <a:normAutofit lnSpcReduction="10000"/>
          </a:bodyPr>
          <a:lstStyle/>
          <a:p>
            <a:pPr marL="457200" lvl="1" indent="0">
              <a:buNone/>
            </a:pPr>
            <a:r>
              <a:rPr lang="en-US" altLang="en-US" sz="1700" b="1" i="1" dirty="0"/>
              <a:t>Efficiencies and Service Improvements</a:t>
            </a:r>
          </a:p>
          <a:p>
            <a:pPr marL="457200" lvl="1" indent="0">
              <a:buNone/>
            </a:pPr>
            <a:r>
              <a:rPr lang="en-US" altLang="en-US" sz="1700" b="1" i="1" dirty="0"/>
              <a:t>In FY 2023-2024:</a:t>
            </a:r>
          </a:p>
          <a:p>
            <a:pPr marL="457200" lvl="1" indent="0">
              <a:buNone/>
            </a:pPr>
            <a:endParaRPr lang="en-US" altLang="en-US" sz="1700" dirty="0"/>
          </a:p>
          <a:p>
            <a:pPr lvl="2"/>
            <a:r>
              <a:rPr lang="en-US" altLang="en-US" sz="1700" dirty="0"/>
              <a:t>Full-year migration to on-line systems for building-use permit reviews/signoffs implemented by City Operations and BOE Facilities departments.</a:t>
            </a:r>
          </a:p>
          <a:p>
            <a:pPr marL="914400" lvl="2" indent="0">
              <a:buNone/>
            </a:pPr>
            <a:r>
              <a:rPr lang="en-US" altLang="en-US" sz="1700" dirty="0"/>
              <a:t> </a:t>
            </a:r>
          </a:p>
          <a:p>
            <a:pPr lvl="2"/>
            <a:r>
              <a:rPr lang="en-US" altLang="en-US" sz="1700" dirty="0"/>
              <a:t>Additional in-house training events by Safety Officers to reduce costs –we are now seeing improvements in actuarially-determined Workers’ Compensation cost to the City.</a:t>
            </a:r>
          </a:p>
          <a:p>
            <a:pPr marL="914400" lvl="2" indent="0">
              <a:buNone/>
            </a:pPr>
            <a:endParaRPr lang="en-US" altLang="en-US" sz="1700" dirty="0"/>
          </a:p>
          <a:p>
            <a:pPr lvl="2"/>
            <a:r>
              <a:rPr lang="en-US" altLang="en-US" sz="1700" dirty="0"/>
              <a:t>OSHA programmed inspections of City departments provided an opportunity to address and mitigate safety-related findings. </a:t>
            </a:r>
          </a:p>
          <a:p>
            <a:pPr marL="914400" lvl="2" indent="0">
              <a:buNone/>
            </a:pPr>
            <a:endParaRPr lang="en-US" altLang="en-US" sz="1700" dirty="0"/>
          </a:p>
        </p:txBody>
      </p:sp>
    </p:spTree>
    <p:extLst>
      <p:ext uri="{BB962C8B-B14F-4D97-AF65-F5344CB8AC3E}">
        <p14:creationId xmlns:p14="http://schemas.microsoft.com/office/powerpoint/2010/main" val="12578894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22872</TotalTime>
  <Words>430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Tw Cen MT</vt:lpstr>
      <vt:lpstr>Office Theme</vt:lpstr>
      <vt:lpstr>Worksheet</vt:lpstr>
      <vt:lpstr>RISK MANAGEMENT FUND    David Villalva Risk Manager  Board of Finance March 26, 2024 </vt:lpstr>
      <vt:lpstr>Organizational Chart</vt:lpstr>
      <vt:lpstr>Staffing Updates</vt:lpstr>
      <vt:lpstr>Changes and Challenges –  Fiscal Year 2024-2025 </vt:lpstr>
      <vt:lpstr>Changes and Challenges – Property Premiums   </vt:lpstr>
      <vt:lpstr>Appendix - Department Function</vt:lpstr>
      <vt:lpstr>Appendix -Summary of Significant Changes</vt:lpstr>
      <vt:lpstr>Appendix – Fiscal 2023/2024 Highlights</vt:lpstr>
    </vt:vector>
  </TitlesOfParts>
  <Company>City of Stamford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2014-15 Highlights    FY 2015-16 Outlook</dc:title>
  <dc:creator>Dr. Elda Sinani</dc:creator>
  <cp:lastModifiedBy>Villalva, David</cp:lastModifiedBy>
  <cp:revision>137</cp:revision>
  <cp:lastPrinted>2023-02-23T13:50:46Z</cp:lastPrinted>
  <dcterms:created xsi:type="dcterms:W3CDTF">2015-07-08T22:36:06Z</dcterms:created>
  <dcterms:modified xsi:type="dcterms:W3CDTF">2024-03-20T17:56:24Z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TC060891601033</vt:lpwstr>
  </property>
</Properties>
</file>