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7" r:id="rId1"/>
  </p:sldMasterIdLst>
  <p:notesMasterIdLst>
    <p:notesMasterId r:id="rId28"/>
  </p:notesMasterIdLst>
  <p:handoutMasterIdLst>
    <p:handoutMasterId r:id="rId29"/>
  </p:handoutMasterIdLst>
  <p:sldIdLst>
    <p:sldId id="279" r:id="rId2"/>
    <p:sldId id="618" r:id="rId3"/>
    <p:sldId id="263" r:id="rId4"/>
    <p:sldId id="258" r:id="rId5"/>
    <p:sldId id="259" r:id="rId6"/>
    <p:sldId id="261" r:id="rId7"/>
    <p:sldId id="303" r:id="rId8"/>
    <p:sldId id="274" r:id="rId9"/>
    <p:sldId id="257" r:id="rId10"/>
    <p:sldId id="622" r:id="rId11"/>
    <p:sldId id="619" r:id="rId12"/>
    <p:sldId id="302" r:id="rId13"/>
    <p:sldId id="293" r:id="rId14"/>
    <p:sldId id="625" r:id="rId15"/>
    <p:sldId id="623" r:id="rId16"/>
    <p:sldId id="291" r:id="rId17"/>
    <p:sldId id="295" r:id="rId18"/>
    <p:sldId id="292" r:id="rId19"/>
    <p:sldId id="297" r:id="rId20"/>
    <p:sldId id="298" r:id="rId21"/>
    <p:sldId id="620" r:id="rId22"/>
    <p:sldId id="624" r:id="rId23"/>
    <p:sldId id="301" r:id="rId24"/>
    <p:sldId id="300" r:id="rId25"/>
    <p:sldId id="615" r:id="rId26"/>
    <p:sldId id="617" r:id="rId27"/>
  </p:sldIdLst>
  <p:sldSz cx="9144000" cy="6858000" type="screen4x3"/>
  <p:notesSz cx="7023100" cy="93091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guide id="3" orient="horz" pos="2932" userDrawn="1">
          <p15:clr>
            <a:srgbClr val="A4A3A4"/>
          </p15:clr>
        </p15:guide>
        <p15:guide id="4"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08B8"/>
    <a:srgbClr val="FFFFCC"/>
    <a:srgbClr val="D3E8C6"/>
    <a:srgbClr val="FF3300"/>
    <a:srgbClr val="B1A9CF"/>
    <a:srgbClr val="FFFF99"/>
    <a:srgbClr val="6600FF"/>
    <a:srgbClr val="009999"/>
    <a:srgbClr val="FF6633"/>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86" autoAdjust="0"/>
    <p:restoredTop sz="93482" autoAdjust="0"/>
  </p:normalViewPr>
  <p:slideViewPr>
    <p:cSldViewPr>
      <p:cViewPr varScale="1">
        <p:scale>
          <a:sx n="59" d="100"/>
          <a:sy n="59" d="100"/>
        </p:scale>
        <p:origin x="1728" y="52"/>
      </p:cViewPr>
      <p:guideLst>
        <p:guide orient="horz" pos="2160"/>
        <p:guide pos="2880"/>
      </p:guideLst>
    </p:cSldViewPr>
  </p:slideViewPr>
  <p:outlineViewPr>
    <p:cViewPr>
      <p:scale>
        <a:sx n="33" d="100"/>
        <a:sy n="33" d="100"/>
      </p:scale>
      <p:origin x="0" y="0"/>
    </p:cViewPr>
  </p:outlineViewPr>
  <p:notesTextViewPr>
    <p:cViewPr>
      <p:scale>
        <a:sx n="153" d="100"/>
        <a:sy n="153" d="100"/>
      </p:scale>
      <p:origin x="0" y="0"/>
    </p:cViewPr>
  </p:notesTextViewPr>
  <p:notesViewPr>
    <p:cSldViewPr>
      <p:cViewPr varScale="1">
        <p:scale>
          <a:sx n="48" d="100"/>
          <a:sy n="48" d="100"/>
        </p:scale>
        <p:origin x="-1950" y="-90"/>
      </p:cViewPr>
      <p:guideLst>
        <p:guide orient="horz" pos="2909"/>
        <p:guide pos="2208"/>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6" y="0"/>
            <a:ext cx="3043665" cy="46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22" tIns="46610" rIns="93222" bIns="46610" numCol="1" anchor="t" anchorCtr="0" compatLnSpc="1">
            <a:prstTxWarp prst="textNoShape">
              <a:avLst/>
            </a:prstTxWarp>
          </a:bodyPr>
          <a:lstStyle>
            <a:lvl1pPr defTabSz="931454" eaLnBrk="1" hangingPunct="1">
              <a:defRPr kumimoji="1" sz="1200"/>
            </a:lvl1pPr>
          </a:lstStyle>
          <a:p>
            <a:endParaRPr lang="en-US" altLang="en-US" dirty="0"/>
          </a:p>
        </p:txBody>
      </p:sp>
      <p:sp>
        <p:nvSpPr>
          <p:cNvPr id="39939" name="Rectangle 3"/>
          <p:cNvSpPr>
            <a:spLocks noGrp="1" noChangeArrowheads="1"/>
          </p:cNvSpPr>
          <p:nvPr>
            <p:ph type="dt" sz="quarter" idx="1"/>
          </p:nvPr>
        </p:nvSpPr>
        <p:spPr bwMode="auto">
          <a:xfrm>
            <a:off x="3977831" y="0"/>
            <a:ext cx="3043665" cy="46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22" tIns="46610" rIns="93222" bIns="46610" numCol="1" anchor="t" anchorCtr="0" compatLnSpc="1">
            <a:prstTxWarp prst="textNoShape">
              <a:avLst/>
            </a:prstTxWarp>
          </a:bodyPr>
          <a:lstStyle>
            <a:lvl1pPr algn="r" defTabSz="931454" eaLnBrk="1" hangingPunct="1">
              <a:defRPr kumimoji="1" sz="1200"/>
            </a:lvl1pPr>
          </a:lstStyle>
          <a:p>
            <a:endParaRPr lang="en-US" altLang="en-US" dirty="0"/>
          </a:p>
        </p:txBody>
      </p:sp>
      <p:sp>
        <p:nvSpPr>
          <p:cNvPr id="39940" name="Rectangle 4"/>
          <p:cNvSpPr>
            <a:spLocks noGrp="1" noChangeArrowheads="1"/>
          </p:cNvSpPr>
          <p:nvPr>
            <p:ph type="ftr" sz="quarter" idx="2"/>
          </p:nvPr>
        </p:nvSpPr>
        <p:spPr bwMode="auto">
          <a:xfrm>
            <a:off x="6" y="8842683"/>
            <a:ext cx="3043665" cy="46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22" tIns="46610" rIns="93222" bIns="46610" numCol="1" anchor="b" anchorCtr="0" compatLnSpc="1">
            <a:prstTxWarp prst="textNoShape">
              <a:avLst/>
            </a:prstTxWarp>
          </a:bodyPr>
          <a:lstStyle>
            <a:lvl1pPr defTabSz="931454" eaLnBrk="1" hangingPunct="1">
              <a:defRPr kumimoji="1" sz="1200"/>
            </a:lvl1pPr>
          </a:lstStyle>
          <a:p>
            <a:endParaRPr lang="en-US" altLang="en-US" dirty="0"/>
          </a:p>
        </p:txBody>
      </p:sp>
      <p:sp>
        <p:nvSpPr>
          <p:cNvPr id="39941" name="Rectangle 5"/>
          <p:cNvSpPr>
            <a:spLocks noGrp="1" noChangeArrowheads="1"/>
          </p:cNvSpPr>
          <p:nvPr>
            <p:ph type="sldNum" sz="quarter" idx="3"/>
          </p:nvPr>
        </p:nvSpPr>
        <p:spPr bwMode="auto">
          <a:xfrm>
            <a:off x="3977831" y="8842683"/>
            <a:ext cx="3043665" cy="46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22" tIns="46610" rIns="93222" bIns="46610" numCol="1" anchor="b" anchorCtr="0" compatLnSpc="1">
            <a:prstTxWarp prst="textNoShape">
              <a:avLst/>
            </a:prstTxWarp>
          </a:bodyPr>
          <a:lstStyle>
            <a:lvl1pPr algn="r" defTabSz="931454" eaLnBrk="1" hangingPunct="1">
              <a:defRPr kumimoji="1" sz="1200">
                <a:latin typeface="Arial Black" pitchFamily="34" charset="0"/>
              </a:defRPr>
            </a:lvl1pPr>
          </a:lstStyle>
          <a:p>
            <a:fld id="{342263C6-7E49-494E-A759-35C0EFEA3139}" type="slidenum">
              <a:rPr lang="en-US" altLang="en-US"/>
              <a:pPr/>
              <a:t>‹#›</a:t>
            </a:fld>
            <a:endParaRPr lang="en-US" altLang="en-US" dirty="0"/>
          </a:p>
        </p:txBody>
      </p:sp>
    </p:spTree>
    <p:extLst>
      <p:ext uri="{BB962C8B-B14F-4D97-AF65-F5344CB8AC3E}">
        <p14:creationId xmlns:p14="http://schemas.microsoft.com/office/powerpoint/2010/main" val="1792831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6" y="0"/>
            <a:ext cx="3043665" cy="46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22" tIns="46610" rIns="93222" bIns="46610" numCol="1" anchor="ctr" anchorCtr="0" compatLnSpc="1">
            <a:prstTxWarp prst="textNoShape">
              <a:avLst/>
            </a:prstTxWarp>
          </a:bodyPr>
          <a:lstStyle>
            <a:lvl1pPr defTabSz="931454">
              <a:defRPr sz="1200"/>
            </a:lvl1pPr>
          </a:lstStyle>
          <a:p>
            <a:endParaRPr lang="en-US" altLang="en-US" dirty="0"/>
          </a:p>
        </p:txBody>
      </p:sp>
      <p:sp>
        <p:nvSpPr>
          <p:cNvPr id="1027" name="Rectangle 3"/>
          <p:cNvSpPr>
            <a:spLocks noGrp="1" noChangeArrowheads="1"/>
          </p:cNvSpPr>
          <p:nvPr>
            <p:ph type="dt" idx="1"/>
          </p:nvPr>
        </p:nvSpPr>
        <p:spPr bwMode="auto">
          <a:xfrm>
            <a:off x="3979437" y="0"/>
            <a:ext cx="3043664" cy="46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3222" tIns="46610" rIns="93222" bIns="46610" numCol="1" anchor="ctr" anchorCtr="0" compatLnSpc="1">
            <a:prstTxWarp prst="textNoShape">
              <a:avLst/>
            </a:prstTxWarp>
          </a:bodyPr>
          <a:lstStyle>
            <a:lvl1pPr algn="r" defTabSz="931454">
              <a:defRPr sz="1200"/>
            </a:lvl1pPr>
          </a:lstStyle>
          <a:p>
            <a:endParaRPr lang="en-US" altLang="en-US" dirty="0"/>
          </a:p>
        </p:txBody>
      </p:sp>
      <p:sp>
        <p:nvSpPr>
          <p:cNvPr id="1028" name="Rectangle 4"/>
          <p:cNvSpPr>
            <a:spLocks noGrp="1" noRot="1" noChangeAspect="1" noChangeArrowheads="1" noTextEdit="1"/>
          </p:cNvSpPr>
          <p:nvPr>
            <p:ph type="sldImg" idx="2"/>
          </p:nvPr>
        </p:nvSpPr>
        <p:spPr bwMode="auto">
          <a:xfrm>
            <a:off x="1185863" y="698500"/>
            <a:ext cx="4651375" cy="34893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9" name="Rectangle 5"/>
          <p:cNvSpPr>
            <a:spLocks noGrp="1" noChangeArrowheads="1"/>
          </p:cNvSpPr>
          <p:nvPr>
            <p:ph type="body" sz="quarter" idx="3"/>
          </p:nvPr>
        </p:nvSpPr>
        <p:spPr bwMode="auto">
          <a:xfrm>
            <a:off x="935771" y="4422149"/>
            <a:ext cx="5151560" cy="41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22" tIns="46610" rIns="93222" bIns="4661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ftr" sz="quarter" idx="4"/>
          </p:nvPr>
        </p:nvSpPr>
        <p:spPr bwMode="auto">
          <a:xfrm>
            <a:off x="6" y="8844287"/>
            <a:ext cx="3043665" cy="46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22" tIns="46610" rIns="93222" bIns="46610" numCol="1" anchor="b" anchorCtr="0" compatLnSpc="1">
            <a:prstTxWarp prst="textNoShape">
              <a:avLst/>
            </a:prstTxWarp>
          </a:bodyPr>
          <a:lstStyle>
            <a:lvl1pPr defTabSz="931454">
              <a:defRPr sz="1200"/>
            </a:lvl1pPr>
          </a:lstStyle>
          <a:p>
            <a:endParaRPr lang="en-US" altLang="en-US" dirty="0"/>
          </a:p>
        </p:txBody>
      </p:sp>
      <p:sp>
        <p:nvSpPr>
          <p:cNvPr id="1031" name="Rectangle 7"/>
          <p:cNvSpPr>
            <a:spLocks noGrp="1" noChangeArrowheads="1"/>
          </p:cNvSpPr>
          <p:nvPr>
            <p:ph type="sldNum" sz="quarter" idx="5"/>
          </p:nvPr>
        </p:nvSpPr>
        <p:spPr bwMode="auto">
          <a:xfrm>
            <a:off x="3979437" y="8844287"/>
            <a:ext cx="3043664" cy="46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3222" tIns="46610" rIns="93222" bIns="46610" numCol="1" anchor="b" anchorCtr="0" compatLnSpc="1">
            <a:prstTxWarp prst="textNoShape">
              <a:avLst/>
            </a:prstTxWarp>
          </a:bodyPr>
          <a:lstStyle>
            <a:lvl1pPr algn="r" defTabSz="931454">
              <a:defRPr sz="1200">
                <a:latin typeface="Arial Black" pitchFamily="34" charset="0"/>
              </a:defRPr>
            </a:lvl1pPr>
          </a:lstStyle>
          <a:p>
            <a:fld id="{26FEBCC3-C707-49FC-8BCC-9CF45520271A}" type="slidenum">
              <a:rPr lang="en-US" altLang="en-US"/>
              <a:pPr/>
              <a:t>‹#›</a:t>
            </a:fld>
            <a:endParaRPr lang="en-US" altLang="en-US" dirty="0"/>
          </a:p>
        </p:txBody>
      </p:sp>
    </p:spTree>
    <p:extLst>
      <p:ext uri="{BB962C8B-B14F-4D97-AF65-F5344CB8AC3E}">
        <p14:creationId xmlns:p14="http://schemas.microsoft.com/office/powerpoint/2010/main" val="26244606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6F46DDD6-E68C-4F7C-AF23-735217335D91}" type="slidenum">
              <a:rPr lang="en-US" altLang="en-US" smtClean="0"/>
              <a:pPr/>
              <a:t>‹#›</a:t>
            </a:fld>
            <a:endParaRPr lang="en-US" altLang="en-US" dirty="0"/>
          </a:p>
        </p:txBody>
      </p:sp>
    </p:spTree>
    <p:extLst>
      <p:ext uri="{BB962C8B-B14F-4D97-AF65-F5344CB8AC3E}">
        <p14:creationId xmlns:p14="http://schemas.microsoft.com/office/powerpoint/2010/main" val="4021218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527F0CE1-866A-4BD4-ACD1-A60431EE7217}" type="slidenum">
              <a:rPr lang="en-US" altLang="en-US" smtClean="0"/>
              <a:pPr/>
              <a:t>‹#›</a:t>
            </a:fld>
            <a:endParaRPr lang="en-US" altLang="en-US" dirty="0"/>
          </a:p>
        </p:txBody>
      </p:sp>
    </p:spTree>
    <p:extLst>
      <p:ext uri="{BB962C8B-B14F-4D97-AF65-F5344CB8AC3E}">
        <p14:creationId xmlns:p14="http://schemas.microsoft.com/office/powerpoint/2010/main" val="526150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6860F03A-583D-4A9B-999F-74DA13C958E9}" type="slidenum">
              <a:rPr lang="en-US" altLang="en-US" smtClean="0"/>
              <a:pPr/>
              <a:t>‹#›</a:t>
            </a:fld>
            <a:endParaRPr lang="en-US" altLang="en-US" dirty="0"/>
          </a:p>
        </p:txBody>
      </p:sp>
    </p:spTree>
    <p:extLst>
      <p:ext uri="{BB962C8B-B14F-4D97-AF65-F5344CB8AC3E}">
        <p14:creationId xmlns:p14="http://schemas.microsoft.com/office/powerpoint/2010/main" val="1381883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72FDC3A4-3ECB-4CC5-8031-F712224A9F4A}" type="slidenum">
              <a:rPr lang="en-US" altLang="en-US" smtClean="0"/>
              <a:pPr/>
              <a:t>‹#›</a:t>
            </a:fld>
            <a:endParaRPr lang="en-US" altLang="en-US" dirty="0"/>
          </a:p>
        </p:txBody>
      </p:sp>
    </p:spTree>
    <p:extLst>
      <p:ext uri="{BB962C8B-B14F-4D97-AF65-F5344CB8AC3E}">
        <p14:creationId xmlns:p14="http://schemas.microsoft.com/office/powerpoint/2010/main" val="3899230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AA163D5B-07E7-4F0E-BCB2-32B96E85206D}" type="slidenum">
              <a:rPr lang="en-US" altLang="en-US" smtClean="0"/>
              <a:pPr/>
              <a:t>‹#›</a:t>
            </a:fld>
            <a:endParaRPr lang="en-US" altLang="en-US" dirty="0"/>
          </a:p>
        </p:txBody>
      </p:sp>
    </p:spTree>
    <p:extLst>
      <p:ext uri="{BB962C8B-B14F-4D97-AF65-F5344CB8AC3E}">
        <p14:creationId xmlns:p14="http://schemas.microsoft.com/office/powerpoint/2010/main" val="1506102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p:txBody>
          <a:bodyPr/>
          <a:lstStyle/>
          <a:p>
            <a:fld id="{D8242185-4B3A-4B3C-B1A3-48131BA4B7C1}" type="slidenum">
              <a:rPr lang="en-US" altLang="en-US" smtClean="0"/>
              <a:pPr/>
              <a:t>‹#›</a:t>
            </a:fld>
            <a:endParaRPr lang="en-US" altLang="en-US" dirty="0"/>
          </a:p>
        </p:txBody>
      </p:sp>
    </p:spTree>
    <p:extLst>
      <p:ext uri="{BB962C8B-B14F-4D97-AF65-F5344CB8AC3E}">
        <p14:creationId xmlns:p14="http://schemas.microsoft.com/office/powerpoint/2010/main" val="2765367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dirty="0"/>
          </a:p>
        </p:txBody>
      </p:sp>
      <p:sp>
        <p:nvSpPr>
          <p:cNvPr id="8" name="Footer Placeholder 7"/>
          <p:cNvSpPr>
            <a:spLocks noGrp="1"/>
          </p:cNvSpPr>
          <p:nvPr>
            <p:ph type="ftr" sz="quarter" idx="11"/>
          </p:nvPr>
        </p:nvSpPr>
        <p:spPr/>
        <p:txBody>
          <a:bodyPr/>
          <a:lstStyle/>
          <a:p>
            <a:endParaRPr lang="en-US" altLang="en-US" dirty="0"/>
          </a:p>
        </p:txBody>
      </p:sp>
      <p:sp>
        <p:nvSpPr>
          <p:cNvPr id="9" name="Slide Number Placeholder 8"/>
          <p:cNvSpPr>
            <a:spLocks noGrp="1"/>
          </p:cNvSpPr>
          <p:nvPr>
            <p:ph type="sldNum" sz="quarter" idx="12"/>
          </p:nvPr>
        </p:nvSpPr>
        <p:spPr/>
        <p:txBody>
          <a:bodyPr/>
          <a:lstStyle/>
          <a:p>
            <a:fld id="{D0775048-FC03-4291-928B-BDB9F655CF73}" type="slidenum">
              <a:rPr lang="en-US" altLang="en-US" smtClean="0"/>
              <a:pPr/>
              <a:t>‹#›</a:t>
            </a:fld>
            <a:endParaRPr lang="en-US" altLang="en-US" dirty="0"/>
          </a:p>
        </p:txBody>
      </p:sp>
    </p:spTree>
    <p:extLst>
      <p:ext uri="{BB962C8B-B14F-4D97-AF65-F5344CB8AC3E}">
        <p14:creationId xmlns:p14="http://schemas.microsoft.com/office/powerpoint/2010/main" val="1321249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dirty="0"/>
          </a:p>
        </p:txBody>
      </p:sp>
      <p:sp>
        <p:nvSpPr>
          <p:cNvPr id="4" name="Footer Placeholder 3"/>
          <p:cNvSpPr>
            <a:spLocks noGrp="1"/>
          </p:cNvSpPr>
          <p:nvPr>
            <p:ph type="ftr" sz="quarter" idx="11"/>
          </p:nvPr>
        </p:nvSpPr>
        <p:spPr/>
        <p:txBody>
          <a:bodyPr/>
          <a:lstStyle/>
          <a:p>
            <a:endParaRPr lang="en-US" altLang="en-US" dirty="0"/>
          </a:p>
        </p:txBody>
      </p:sp>
      <p:sp>
        <p:nvSpPr>
          <p:cNvPr id="5" name="Slide Number Placeholder 4"/>
          <p:cNvSpPr>
            <a:spLocks noGrp="1"/>
          </p:cNvSpPr>
          <p:nvPr>
            <p:ph type="sldNum" sz="quarter" idx="12"/>
          </p:nvPr>
        </p:nvSpPr>
        <p:spPr/>
        <p:txBody>
          <a:bodyPr/>
          <a:lstStyle/>
          <a:p>
            <a:fld id="{EF195582-20C7-4B36-B562-5BE424F7108D}" type="slidenum">
              <a:rPr lang="en-US" altLang="en-US" smtClean="0"/>
              <a:pPr/>
              <a:t>‹#›</a:t>
            </a:fld>
            <a:endParaRPr lang="en-US" altLang="en-US" dirty="0"/>
          </a:p>
        </p:txBody>
      </p:sp>
    </p:spTree>
    <p:extLst>
      <p:ext uri="{BB962C8B-B14F-4D97-AF65-F5344CB8AC3E}">
        <p14:creationId xmlns:p14="http://schemas.microsoft.com/office/powerpoint/2010/main" val="3568814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dirty="0"/>
          </a:p>
        </p:txBody>
      </p:sp>
      <p:sp>
        <p:nvSpPr>
          <p:cNvPr id="3" name="Footer Placeholder 2"/>
          <p:cNvSpPr>
            <a:spLocks noGrp="1"/>
          </p:cNvSpPr>
          <p:nvPr>
            <p:ph type="ftr" sz="quarter" idx="11"/>
          </p:nvPr>
        </p:nvSpPr>
        <p:spPr/>
        <p:txBody>
          <a:bodyPr/>
          <a:lstStyle/>
          <a:p>
            <a:endParaRPr lang="en-US" altLang="en-US" dirty="0"/>
          </a:p>
        </p:txBody>
      </p:sp>
      <p:sp>
        <p:nvSpPr>
          <p:cNvPr id="4" name="Slide Number Placeholder 3"/>
          <p:cNvSpPr>
            <a:spLocks noGrp="1"/>
          </p:cNvSpPr>
          <p:nvPr>
            <p:ph type="sldNum" sz="quarter" idx="12"/>
          </p:nvPr>
        </p:nvSpPr>
        <p:spPr/>
        <p:txBody>
          <a:bodyPr/>
          <a:lstStyle/>
          <a:p>
            <a:fld id="{C3E3C68F-1F6D-40C9-9574-8D30D2C4248C}" type="slidenum">
              <a:rPr lang="en-US" altLang="en-US" smtClean="0"/>
              <a:pPr/>
              <a:t>‹#›</a:t>
            </a:fld>
            <a:endParaRPr lang="en-US" altLang="en-US" dirty="0"/>
          </a:p>
        </p:txBody>
      </p:sp>
    </p:spTree>
    <p:extLst>
      <p:ext uri="{BB962C8B-B14F-4D97-AF65-F5344CB8AC3E}">
        <p14:creationId xmlns:p14="http://schemas.microsoft.com/office/powerpoint/2010/main" val="454430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p:txBody>
          <a:bodyPr/>
          <a:lstStyle/>
          <a:p>
            <a:fld id="{E87432F6-7821-4653-A61A-EEA69F8A5E0C}" type="slidenum">
              <a:rPr lang="en-US" altLang="en-US" smtClean="0"/>
              <a:pPr/>
              <a:t>‹#›</a:t>
            </a:fld>
            <a:endParaRPr lang="en-US" altLang="en-US" dirty="0"/>
          </a:p>
        </p:txBody>
      </p:sp>
    </p:spTree>
    <p:extLst>
      <p:ext uri="{BB962C8B-B14F-4D97-AF65-F5344CB8AC3E}">
        <p14:creationId xmlns:p14="http://schemas.microsoft.com/office/powerpoint/2010/main" val="4050396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p:txBody>
          <a:bodyPr/>
          <a:lstStyle/>
          <a:p>
            <a:fld id="{4B6CA6EF-D364-49C2-8EF9-0228E40A8C93}" type="slidenum">
              <a:rPr lang="en-US" altLang="en-US" smtClean="0"/>
              <a:pPr/>
              <a:t>‹#›</a:t>
            </a:fld>
            <a:endParaRPr lang="en-US" altLang="en-US" dirty="0"/>
          </a:p>
        </p:txBody>
      </p:sp>
    </p:spTree>
    <p:extLst>
      <p:ext uri="{BB962C8B-B14F-4D97-AF65-F5344CB8AC3E}">
        <p14:creationId xmlns:p14="http://schemas.microsoft.com/office/powerpoint/2010/main" val="2975849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A2963-3AE2-4712-B816-981AE9D70521}" type="slidenum">
              <a:rPr lang="en-US" altLang="en-US" smtClean="0"/>
              <a:pPr/>
              <a:t>‹#›</a:t>
            </a:fld>
            <a:endParaRPr lang="en-US" altLang="en-US" dirty="0"/>
          </a:p>
        </p:txBody>
      </p:sp>
    </p:spTree>
    <p:extLst>
      <p:ext uri="{BB962C8B-B14F-4D97-AF65-F5344CB8AC3E}">
        <p14:creationId xmlns:p14="http://schemas.microsoft.com/office/powerpoint/2010/main" val="15643613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DA79FF-DEFD-63B8-B7B8-7129E4606F22}"/>
              </a:ext>
            </a:extLst>
          </p:cNvPr>
          <p:cNvSpPr>
            <a:spLocks noGrp="1"/>
          </p:cNvSpPr>
          <p:nvPr>
            <p:ph type="title"/>
          </p:nvPr>
        </p:nvSpPr>
        <p:spPr>
          <a:xfrm>
            <a:off x="685800" y="457200"/>
            <a:ext cx="4038600" cy="5443128"/>
          </a:xfrm>
        </p:spPr>
        <p:txBody>
          <a:bodyPr vert="horz" lIns="91440" tIns="45720" rIns="91440" bIns="45720" rtlCol="0" anchor="t">
            <a:normAutofit/>
          </a:bodyPr>
          <a:lstStyle/>
          <a:p>
            <a:pPr>
              <a:lnSpc>
                <a:spcPct val="100000"/>
              </a:lnSpc>
            </a:pPr>
            <a:r>
              <a:rPr lang="en-US" sz="3200" b="1" dirty="0">
                <a:latin typeface="Arial Narrow" panose="020B0606020202030204" pitchFamily="34" charset="0"/>
              </a:rPr>
              <a:t>CITY OF STAMFORD</a:t>
            </a:r>
            <a:br>
              <a:rPr lang="en-US" sz="3200" b="1" dirty="0">
                <a:latin typeface="Arial Narrow" panose="020B0606020202030204" pitchFamily="34" charset="0"/>
              </a:rPr>
            </a:br>
            <a:r>
              <a:rPr lang="en-US" sz="3200" b="1" dirty="0">
                <a:latin typeface="Arial Narrow" panose="020B0606020202030204" pitchFamily="34" charset="0"/>
              </a:rPr>
              <a:t>ENGINEERING</a:t>
            </a:r>
            <a:br>
              <a:rPr lang="en-US" sz="3200" b="1" dirty="0">
                <a:latin typeface="Arial Narrow" panose="020B0606020202030204" pitchFamily="34" charset="0"/>
              </a:rPr>
            </a:br>
            <a:r>
              <a:rPr lang="en-US" sz="3200" b="1" dirty="0">
                <a:latin typeface="Arial Narrow" panose="020B0606020202030204" pitchFamily="34" charset="0"/>
              </a:rPr>
              <a:t>DEPARTMENT </a:t>
            </a:r>
            <a:br>
              <a:rPr lang="en-US" sz="4200" b="1" dirty="0">
                <a:latin typeface="Bahnschrift Condensed" panose="020B0502040204020203" pitchFamily="34" charset="0"/>
              </a:rPr>
            </a:br>
            <a:br>
              <a:rPr lang="en-US" sz="4200" dirty="0"/>
            </a:br>
            <a:endParaRPr lang="en-US" sz="4200" dirty="0"/>
          </a:p>
        </p:txBody>
      </p:sp>
      <p:sp>
        <p:nvSpPr>
          <p:cNvPr id="64" name="Rectangle 63">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2502" y="-3"/>
            <a:ext cx="3051498"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2502" y="-3"/>
            <a:ext cx="2708597"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1305" y="401193"/>
            <a:ext cx="3853890" cy="3051499"/>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9B90DC7-8EEC-D76C-8311-057BFAF7509C}"/>
              </a:ext>
            </a:extLst>
          </p:cNvPr>
          <p:cNvSpPr>
            <a:spLocks noGrp="1"/>
          </p:cNvSpPr>
          <p:nvPr>
            <p:ph type="sldNum" sz="quarter" idx="12"/>
          </p:nvPr>
        </p:nvSpPr>
        <p:spPr>
          <a:xfrm>
            <a:off x="8778240" y="6455664"/>
            <a:ext cx="336042" cy="365125"/>
          </a:xfrm>
        </p:spPr>
        <p:txBody>
          <a:bodyPr vert="horz" lIns="91440" tIns="45720" rIns="91440" bIns="45720" rtlCol="0" anchor="ctr">
            <a:normAutofit/>
          </a:bodyPr>
          <a:lstStyle/>
          <a:p>
            <a:pPr defTabSz="914400">
              <a:spcAft>
                <a:spcPts val="600"/>
              </a:spcAft>
              <a:defRPr/>
            </a:pPr>
            <a:fld id="{72FDC3A4-3ECB-4CC5-8031-F712224A9F4A}" type="slidenum">
              <a:rPr lang="en-US" altLang="en-US" sz="1000">
                <a:solidFill>
                  <a:srgbClr val="FFFFFF"/>
                </a:solidFill>
                <a:latin typeface="Calibri" panose="020F0502020204030204"/>
              </a:rPr>
              <a:pPr defTabSz="914400">
                <a:spcAft>
                  <a:spcPts val="600"/>
                </a:spcAft>
                <a:defRPr/>
              </a:pPr>
              <a:t>1</a:t>
            </a:fld>
            <a:endParaRPr lang="en-US" altLang="en-US" sz="1000">
              <a:solidFill>
                <a:srgbClr val="FFFFFF"/>
              </a:solidFill>
              <a:latin typeface="Calibri" panose="020F0502020204030204"/>
            </a:endParaRPr>
          </a:p>
        </p:txBody>
      </p:sp>
      <p:sp>
        <p:nvSpPr>
          <p:cNvPr id="3" name="Title 1">
            <a:extLst>
              <a:ext uri="{FF2B5EF4-FFF2-40B4-BE49-F238E27FC236}">
                <a16:creationId xmlns:a16="http://schemas.microsoft.com/office/drawing/2014/main" id="{C637F870-0F38-3B11-CC36-42AE7C572E80}"/>
              </a:ext>
            </a:extLst>
          </p:cNvPr>
          <p:cNvSpPr txBox="1">
            <a:spLocks/>
          </p:cNvSpPr>
          <p:nvPr/>
        </p:nvSpPr>
        <p:spPr>
          <a:xfrm>
            <a:off x="711030" y="2407656"/>
            <a:ext cx="4394369" cy="4201995"/>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latin typeface="Arial Narrow" panose="020B0606020202030204" pitchFamily="34" charset="0"/>
              </a:rPr>
              <a:t>FY24/25 Budget </a:t>
            </a:r>
          </a:p>
          <a:p>
            <a:pPr>
              <a:lnSpc>
                <a:spcPct val="100000"/>
              </a:lnSpc>
            </a:pPr>
            <a:r>
              <a:rPr lang="en-US" b="1" dirty="0">
                <a:latin typeface="Arial Narrow" panose="020B0606020202030204" pitchFamily="34" charset="0"/>
              </a:rPr>
              <a:t>Appendix</a:t>
            </a:r>
            <a:br>
              <a:rPr lang="en-US" sz="3300" b="1" dirty="0">
                <a:latin typeface="Arial Narrow" panose="020B0606020202030204" pitchFamily="34" charset="0"/>
              </a:rPr>
            </a:br>
            <a:endParaRPr lang="en-US" sz="3300" b="1" dirty="0">
              <a:latin typeface="Arial Narrow" panose="020B0606020202030204" pitchFamily="34" charset="0"/>
            </a:endParaRPr>
          </a:p>
          <a:p>
            <a:pPr>
              <a:lnSpc>
                <a:spcPct val="100000"/>
              </a:lnSpc>
            </a:pPr>
            <a:br>
              <a:rPr lang="en-US" sz="3600" b="1" dirty="0">
                <a:latin typeface="Arial Narrow" panose="020B0606020202030204" pitchFamily="34" charset="0"/>
              </a:rPr>
            </a:br>
            <a:endParaRPr lang="en-US" sz="3600" b="1" dirty="0">
              <a:latin typeface="Arial Narrow" panose="020B0606020202030204" pitchFamily="34" charset="0"/>
            </a:endParaRPr>
          </a:p>
          <a:p>
            <a:pPr>
              <a:lnSpc>
                <a:spcPct val="100000"/>
              </a:lnSpc>
            </a:pPr>
            <a:r>
              <a:rPr lang="en-US" sz="2700" b="1" dirty="0">
                <a:latin typeface="Arial Narrow" panose="020B0606020202030204" pitchFamily="34" charset="0"/>
              </a:rPr>
              <a:t>Board of Finance</a:t>
            </a:r>
            <a:br>
              <a:rPr lang="en-US" sz="2700" b="1" dirty="0">
                <a:latin typeface="Arial Narrow" panose="020B0606020202030204" pitchFamily="34" charset="0"/>
              </a:rPr>
            </a:br>
            <a:r>
              <a:rPr lang="en-US" sz="2700" b="1" dirty="0">
                <a:latin typeface="Arial Narrow" panose="020B0606020202030204" pitchFamily="34" charset="0"/>
              </a:rPr>
              <a:t>March 26, 2024</a:t>
            </a:r>
            <a:br>
              <a:rPr lang="en-US" sz="2700" b="1" dirty="0">
                <a:latin typeface="Arial Narrow" panose="020B0606020202030204" pitchFamily="34" charset="0"/>
              </a:rPr>
            </a:br>
            <a:br>
              <a:rPr lang="en-US" sz="2700" b="1" dirty="0">
                <a:latin typeface="Arial Narrow" panose="020B0606020202030204" pitchFamily="34" charset="0"/>
              </a:rPr>
            </a:br>
            <a:br>
              <a:rPr lang="en-US" sz="2700" b="1" dirty="0">
                <a:latin typeface="Arial Narrow" panose="020B0606020202030204" pitchFamily="34" charset="0"/>
              </a:rPr>
            </a:br>
            <a:br>
              <a:rPr lang="en-US" sz="2700" b="1" dirty="0">
                <a:latin typeface="Arial Narrow" panose="020B0606020202030204" pitchFamily="34" charset="0"/>
              </a:rPr>
            </a:br>
            <a:endParaRPr lang="en-US" sz="4200" dirty="0"/>
          </a:p>
        </p:txBody>
      </p:sp>
      <p:sp>
        <p:nvSpPr>
          <p:cNvPr id="10" name="TextBox 9">
            <a:extLst>
              <a:ext uri="{FF2B5EF4-FFF2-40B4-BE49-F238E27FC236}">
                <a16:creationId xmlns:a16="http://schemas.microsoft.com/office/drawing/2014/main" id="{2BB8D432-B8DF-2782-0AEE-1CE8F8AE2095}"/>
              </a:ext>
            </a:extLst>
          </p:cNvPr>
          <p:cNvSpPr txBox="1"/>
          <p:nvPr/>
        </p:nvSpPr>
        <p:spPr>
          <a:xfrm>
            <a:off x="742950" y="3669222"/>
            <a:ext cx="4572000" cy="369332"/>
          </a:xfrm>
          <a:prstGeom prst="rect">
            <a:avLst/>
          </a:prstGeom>
          <a:noFill/>
        </p:spPr>
        <p:txBody>
          <a:bodyPr wrap="square">
            <a:spAutoFit/>
          </a:bodyPr>
          <a:lstStyle/>
          <a:p>
            <a:r>
              <a:rPr lang="en-US" b="1" dirty="0">
                <a:latin typeface="Arial Narrow" panose="020B0606020202030204" pitchFamily="34" charset="0"/>
              </a:rPr>
              <a:t>(Recommend reviewing)</a:t>
            </a:r>
            <a:r>
              <a:rPr lang="en-US" sz="1800" b="1" dirty="0">
                <a:latin typeface="Arial Narrow" panose="020B0606020202030204" pitchFamily="34" charset="0"/>
              </a:rPr>
              <a:t> </a:t>
            </a:r>
            <a:endParaRPr lang="en-US" dirty="0"/>
          </a:p>
        </p:txBody>
      </p:sp>
      <p:pic>
        <p:nvPicPr>
          <p:cNvPr id="5" name="Content Placeholder 4">
            <a:extLst>
              <a:ext uri="{FF2B5EF4-FFF2-40B4-BE49-F238E27FC236}">
                <a16:creationId xmlns:a16="http://schemas.microsoft.com/office/drawing/2014/main" id="{8ADE51C6-BFFF-4453-AA46-84B51ED4734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95317" y="787155"/>
            <a:ext cx="4394369" cy="5320848"/>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solidFill>
            <a:schemeClr val="bg1"/>
          </a:solidFill>
        </p:spPr>
      </p:pic>
    </p:spTree>
    <p:extLst>
      <p:ext uri="{BB962C8B-B14F-4D97-AF65-F5344CB8AC3E}">
        <p14:creationId xmlns:p14="http://schemas.microsoft.com/office/powerpoint/2010/main" val="4259633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4110406-F228-0AA1-5528-F4BC5B7D2F2E}"/>
              </a:ext>
            </a:extLst>
          </p:cNvPr>
          <p:cNvSpPr>
            <a:spLocks noGrp="1"/>
          </p:cNvSpPr>
          <p:nvPr>
            <p:ph type="title"/>
          </p:nvPr>
        </p:nvSpPr>
        <p:spPr>
          <a:xfrm>
            <a:off x="4278338" y="2133600"/>
            <a:ext cx="4863376" cy="1810512"/>
          </a:xfrm>
        </p:spPr>
        <p:txBody>
          <a:bodyPr vert="horz" lIns="91440" tIns="45720" rIns="91440" bIns="45720" rtlCol="0" anchor="b">
            <a:normAutofit fontScale="90000"/>
          </a:bodyPr>
          <a:lstStyle/>
          <a:p>
            <a:r>
              <a:rPr lang="en-US" b="1" kern="1200" dirty="0">
                <a:solidFill>
                  <a:srgbClr val="FFFFFF"/>
                </a:solidFill>
                <a:latin typeface="+mj-lt"/>
                <a:ea typeface="+mj-ea"/>
                <a:cs typeface="+mj-cs"/>
              </a:rPr>
              <a:t>Current Capital </a:t>
            </a:r>
            <a:r>
              <a:rPr lang="en-US" b="1" dirty="0">
                <a:solidFill>
                  <a:srgbClr val="FFFFFF"/>
                </a:solidFill>
              </a:rPr>
              <a:t>P</a:t>
            </a:r>
            <a:r>
              <a:rPr lang="en-US" b="1" kern="1200" dirty="0">
                <a:solidFill>
                  <a:srgbClr val="FFFFFF"/>
                </a:solidFill>
                <a:latin typeface="+mj-lt"/>
                <a:ea typeface="+mj-ea"/>
                <a:cs typeface="+mj-cs"/>
              </a:rPr>
              <a:t>rojects</a:t>
            </a:r>
            <a:br>
              <a:rPr lang="en-US" b="1" kern="1200" dirty="0">
                <a:solidFill>
                  <a:srgbClr val="FFFFFF"/>
                </a:solidFill>
                <a:latin typeface="+mj-lt"/>
                <a:ea typeface="+mj-ea"/>
                <a:cs typeface="+mj-cs"/>
              </a:rPr>
            </a:br>
            <a:br>
              <a:rPr lang="en-US" b="1" kern="1200" dirty="0">
                <a:solidFill>
                  <a:srgbClr val="FFFFFF"/>
                </a:solidFill>
                <a:latin typeface="+mj-lt"/>
                <a:ea typeface="+mj-ea"/>
                <a:cs typeface="+mj-cs"/>
              </a:rPr>
            </a:br>
            <a:r>
              <a:rPr lang="en-US" b="1" kern="1200" dirty="0">
                <a:solidFill>
                  <a:srgbClr val="FFFFFF"/>
                </a:solidFill>
                <a:latin typeface="+mj-lt"/>
                <a:ea typeface="+mj-ea"/>
                <a:cs typeface="+mj-cs"/>
              </a:rPr>
              <a:t> </a:t>
            </a:r>
            <a:endParaRPr lang="en-US" kern="1200" dirty="0">
              <a:solidFill>
                <a:srgbClr val="FFFFFF"/>
              </a:solidFill>
              <a:latin typeface="+mj-lt"/>
              <a:ea typeface="+mj-ea"/>
              <a:cs typeface="+mj-cs"/>
            </a:endParaRPr>
          </a:p>
        </p:txBody>
      </p:sp>
      <p:sp>
        <p:nvSpPr>
          <p:cNvPr id="16"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1" y="4043302"/>
            <a:ext cx="3977640" cy="18288"/>
          </a:xfrm>
          <a:custGeom>
            <a:avLst/>
            <a:gdLst>
              <a:gd name="connsiteX0" fmla="*/ 0 w 3977640"/>
              <a:gd name="connsiteY0" fmla="*/ 0 h 18288"/>
              <a:gd name="connsiteX1" fmla="*/ 742493 w 3977640"/>
              <a:gd name="connsiteY1" fmla="*/ 0 h 18288"/>
              <a:gd name="connsiteX2" fmla="*/ 1445209 w 3977640"/>
              <a:gd name="connsiteY2" fmla="*/ 0 h 18288"/>
              <a:gd name="connsiteX3" fmla="*/ 2147926 w 3977640"/>
              <a:gd name="connsiteY3" fmla="*/ 0 h 18288"/>
              <a:gd name="connsiteX4" fmla="*/ 2691536 w 3977640"/>
              <a:gd name="connsiteY4" fmla="*/ 0 h 18288"/>
              <a:gd name="connsiteX5" fmla="*/ 3274924 w 3977640"/>
              <a:gd name="connsiteY5" fmla="*/ 0 h 18288"/>
              <a:gd name="connsiteX6" fmla="*/ 3977640 w 3977640"/>
              <a:gd name="connsiteY6" fmla="*/ 0 h 18288"/>
              <a:gd name="connsiteX7" fmla="*/ 3977640 w 3977640"/>
              <a:gd name="connsiteY7" fmla="*/ 18288 h 18288"/>
              <a:gd name="connsiteX8" fmla="*/ 3314700 w 3977640"/>
              <a:gd name="connsiteY8" fmla="*/ 18288 h 18288"/>
              <a:gd name="connsiteX9" fmla="*/ 2771089 w 3977640"/>
              <a:gd name="connsiteY9" fmla="*/ 18288 h 18288"/>
              <a:gd name="connsiteX10" fmla="*/ 2227478 w 3977640"/>
              <a:gd name="connsiteY10" fmla="*/ 18288 h 18288"/>
              <a:gd name="connsiteX11" fmla="*/ 1524762 w 3977640"/>
              <a:gd name="connsiteY11" fmla="*/ 18288 h 18288"/>
              <a:gd name="connsiteX12" fmla="*/ 941375 w 3977640"/>
              <a:gd name="connsiteY12" fmla="*/ 18288 h 18288"/>
              <a:gd name="connsiteX13" fmla="*/ 0 w 3977640"/>
              <a:gd name="connsiteY13" fmla="*/ 18288 h 18288"/>
              <a:gd name="connsiteX14" fmla="*/ 0 w 397764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8288"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7140" y="8855"/>
                  <a:pt x="3977749" y="14521"/>
                  <a:pt x="3977640" y="18288"/>
                </a:cubicBezTo>
                <a:cubicBezTo>
                  <a:pt x="3757007" y="32029"/>
                  <a:pt x="3469003" y="-5112"/>
                  <a:pt x="3314700" y="18288"/>
                </a:cubicBezTo>
                <a:cubicBezTo>
                  <a:pt x="3160397" y="41688"/>
                  <a:pt x="2914663" y="19512"/>
                  <a:pt x="2771089" y="18288"/>
                </a:cubicBezTo>
                <a:cubicBezTo>
                  <a:pt x="2627515" y="17064"/>
                  <a:pt x="2417576" y="42034"/>
                  <a:pt x="2227478" y="18288"/>
                </a:cubicBezTo>
                <a:cubicBezTo>
                  <a:pt x="2037380" y="-5458"/>
                  <a:pt x="1775246" y="-2032"/>
                  <a:pt x="1524762" y="18288"/>
                </a:cubicBezTo>
                <a:cubicBezTo>
                  <a:pt x="1274278" y="38608"/>
                  <a:pt x="1225405" y="46940"/>
                  <a:pt x="941375" y="18288"/>
                </a:cubicBezTo>
                <a:cubicBezTo>
                  <a:pt x="657345" y="-10364"/>
                  <a:pt x="468340" y="57851"/>
                  <a:pt x="0" y="18288"/>
                </a:cubicBezTo>
                <a:cubicBezTo>
                  <a:pt x="683" y="12014"/>
                  <a:pt x="724" y="5908"/>
                  <a:pt x="0" y="0"/>
                </a:cubicBezTo>
                <a:close/>
              </a:path>
              <a:path w="3977640" h="18288"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742" y="7180"/>
                  <a:pt x="3977809" y="13790"/>
                  <a:pt x="3977640" y="18288"/>
                </a:cubicBezTo>
                <a:cubicBezTo>
                  <a:pt x="3733612" y="44026"/>
                  <a:pt x="3504694" y="34704"/>
                  <a:pt x="3314700" y="18288"/>
                </a:cubicBezTo>
                <a:cubicBezTo>
                  <a:pt x="3124706" y="1872"/>
                  <a:pt x="2970848" y="41228"/>
                  <a:pt x="2771089" y="18288"/>
                </a:cubicBezTo>
                <a:cubicBezTo>
                  <a:pt x="2571330" y="-4652"/>
                  <a:pt x="2374617" y="32581"/>
                  <a:pt x="2108149" y="18288"/>
                </a:cubicBezTo>
                <a:cubicBezTo>
                  <a:pt x="1841681" y="3995"/>
                  <a:pt x="1730147" y="-7187"/>
                  <a:pt x="1445209" y="18288"/>
                </a:cubicBezTo>
                <a:cubicBezTo>
                  <a:pt x="1160271" y="43763"/>
                  <a:pt x="1128446" y="30981"/>
                  <a:pt x="822046" y="18288"/>
                </a:cubicBezTo>
                <a:cubicBezTo>
                  <a:pt x="515646" y="5595"/>
                  <a:pt x="401539" y="48208"/>
                  <a:pt x="0" y="18288"/>
                </a:cubicBezTo>
                <a:cubicBezTo>
                  <a:pt x="571" y="10093"/>
                  <a:pt x="-125" y="8407"/>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F0ABB44-BBF0-DB15-31B2-8548173DE87B}"/>
              </a:ext>
            </a:extLst>
          </p:cNvPr>
          <p:cNvSpPr>
            <a:spLocks noGrp="1"/>
          </p:cNvSpPr>
          <p:nvPr>
            <p:ph type="ftr" sz="quarter" idx="11"/>
          </p:nvPr>
        </p:nvSpPr>
        <p:spPr>
          <a:xfrm>
            <a:off x="4288536" y="6356350"/>
            <a:ext cx="3086100" cy="365125"/>
          </a:xfrm>
        </p:spPr>
        <p:txBody>
          <a:bodyPr vert="horz" lIns="91440" tIns="45720" rIns="91440" bIns="45720" rtlCol="0" anchor="ctr">
            <a:normAutofit/>
          </a:bodyPr>
          <a:lstStyle/>
          <a:p>
            <a:pPr algn="l" defTabSz="914400"/>
            <a:endParaRPr lang="en-US" altLang="en-US" sz="1200" kern="120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7D9FB12A-4D07-9EF8-B483-AE0C2D027764}"/>
              </a:ext>
            </a:extLst>
          </p:cNvPr>
          <p:cNvSpPr>
            <a:spLocks noGrp="1"/>
          </p:cNvSpPr>
          <p:nvPr>
            <p:ph type="sldNum" sz="quarter" idx="12"/>
          </p:nvPr>
        </p:nvSpPr>
        <p:spPr>
          <a:xfrm>
            <a:off x="7374636" y="6356350"/>
            <a:ext cx="1140714" cy="365125"/>
          </a:xfrm>
        </p:spPr>
        <p:txBody>
          <a:bodyPr vert="horz" lIns="91440" tIns="45720" rIns="91440" bIns="45720" rtlCol="0" anchor="ctr">
            <a:normAutofit/>
          </a:bodyPr>
          <a:lstStyle/>
          <a:p>
            <a:pPr defTabSz="914400">
              <a:spcAft>
                <a:spcPts val="600"/>
              </a:spcAft>
            </a:pPr>
            <a:fld id="{72FDC3A4-3ECB-4CC5-8031-F712224A9F4A}" type="slidenum">
              <a:rPr lang="en-US" altLang="en-US">
                <a:solidFill>
                  <a:srgbClr val="FFFFFF"/>
                </a:solidFill>
              </a:rPr>
              <a:pPr defTabSz="914400">
                <a:spcAft>
                  <a:spcPts val="600"/>
                </a:spcAft>
              </a:pPr>
              <a:t>10</a:t>
            </a:fld>
            <a:endParaRPr lang="en-US" altLang="en-US">
              <a:solidFill>
                <a:srgbClr val="FFFFFF"/>
              </a:solidFill>
            </a:endParaRPr>
          </a:p>
        </p:txBody>
      </p:sp>
      <p:sp>
        <p:nvSpPr>
          <p:cNvPr id="10" name="Rectangle 9" descr="Bulldozer">
            <a:extLst>
              <a:ext uri="{FF2B5EF4-FFF2-40B4-BE49-F238E27FC236}">
                <a16:creationId xmlns:a16="http://schemas.microsoft.com/office/drawing/2014/main" id="{4121EBAA-CBFD-61FE-3FD9-345E9D3A0F50}"/>
              </a:ext>
            </a:extLst>
          </p:cNvPr>
          <p:cNvSpPr/>
          <p:nvPr/>
        </p:nvSpPr>
        <p:spPr>
          <a:xfrm>
            <a:off x="519749" y="2438400"/>
            <a:ext cx="2528251" cy="2496311"/>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363841"/>
              <a:satOff val="-20982"/>
              <a:lumOff val="2157"/>
              <a:alphaOff val="0"/>
            </a:schemeClr>
          </a:effectRef>
          <a:fontRef idx="minor">
            <a:schemeClr val="lt1"/>
          </a:fontRef>
        </p:style>
        <p:txBody>
          <a:bodyPr/>
          <a:lstStyle/>
          <a:p>
            <a:endParaRPr lang="en-US"/>
          </a:p>
        </p:txBody>
      </p:sp>
      <p:sp>
        <p:nvSpPr>
          <p:cNvPr id="13" name="TextBox 12">
            <a:extLst>
              <a:ext uri="{FF2B5EF4-FFF2-40B4-BE49-F238E27FC236}">
                <a16:creationId xmlns:a16="http://schemas.microsoft.com/office/drawing/2014/main" id="{89AEC3AB-3FAA-2102-2EBE-1F51865332C0}"/>
              </a:ext>
            </a:extLst>
          </p:cNvPr>
          <p:cNvSpPr txBox="1"/>
          <p:nvPr/>
        </p:nvSpPr>
        <p:spPr>
          <a:xfrm>
            <a:off x="4299830" y="4352828"/>
            <a:ext cx="4572000" cy="1754326"/>
          </a:xfrm>
          <a:prstGeom prst="rect">
            <a:avLst/>
          </a:prstGeom>
          <a:noFill/>
        </p:spPr>
        <p:txBody>
          <a:bodyPr wrap="square">
            <a:spAutoFit/>
          </a:bodyPr>
          <a:lstStyle/>
          <a:p>
            <a:r>
              <a:rPr lang="en-US" b="1" kern="1200" dirty="0">
                <a:solidFill>
                  <a:srgbClr val="FFFFFF"/>
                </a:solidFill>
                <a:latin typeface="+mj-lt"/>
                <a:ea typeface="+mj-ea"/>
                <a:cs typeface="+mj-cs"/>
              </a:rPr>
              <a:t>Bridges</a:t>
            </a:r>
            <a:br>
              <a:rPr lang="en-US" b="1" kern="1200" dirty="0">
                <a:solidFill>
                  <a:srgbClr val="FFFFFF"/>
                </a:solidFill>
                <a:latin typeface="+mj-lt"/>
                <a:ea typeface="+mj-ea"/>
                <a:cs typeface="+mj-cs"/>
              </a:rPr>
            </a:br>
            <a:r>
              <a:rPr lang="en-US" b="1" kern="1200" dirty="0">
                <a:solidFill>
                  <a:srgbClr val="FFFFFF"/>
                </a:solidFill>
                <a:latin typeface="+mj-lt"/>
                <a:ea typeface="+mj-ea"/>
                <a:cs typeface="+mj-cs"/>
              </a:rPr>
              <a:t>Parks</a:t>
            </a:r>
            <a:br>
              <a:rPr lang="en-US" b="1" kern="1200" dirty="0">
                <a:solidFill>
                  <a:srgbClr val="FFFFFF"/>
                </a:solidFill>
                <a:latin typeface="+mj-lt"/>
                <a:ea typeface="+mj-ea"/>
                <a:cs typeface="+mj-cs"/>
              </a:rPr>
            </a:br>
            <a:r>
              <a:rPr lang="en-US" b="1" kern="1200" dirty="0">
                <a:solidFill>
                  <a:srgbClr val="FFFFFF"/>
                </a:solidFill>
                <a:latin typeface="+mj-lt"/>
                <a:ea typeface="+mj-ea"/>
                <a:cs typeface="+mj-cs"/>
              </a:rPr>
              <a:t>City Facilities</a:t>
            </a:r>
            <a:br>
              <a:rPr lang="en-US" b="1" kern="1200" dirty="0">
                <a:solidFill>
                  <a:srgbClr val="FFFFFF"/>
                </a:solidFill>
                <a:latin typeface="+mj-lt"/>
                <a:ea typeface="+mj-ea"/>
                <a:cs typeface="+mj-cs"/>
              </a:rPr>
            </a:br>
            <a:r>
              <a:rPr lang="en-US" b="1" kern="1200" dirty="0">
                <a:solidFill>
                  <a:srgbClr val="FFFFFF"/>
                </a:solidFill>
                <a:latin typeface="+mj-lt"/>
                <a:ea typeface="+mj-ea"/>
                <a:cs typeface="+mj-cs"/>
              </a:rPr>
              <a:t>Schools</a:t>
            </a:r>
          </a:p>
          <a:p>
            <a:r>
              <a:rPr lang="en-US" b="1" dirty="0">
                <a:solidFill>
                  <a:srgbClr val="FFFFFF"/>
                </a:solidFill>
                <a:latin typeface="+mj-lt"/>
                <a:ea typeface="+mj-ea"/>
                <a:cs typeface="+mj-cs"/>
              </a:rPr>
              <a:t>Energy Efficiency Projects</a:t>
            </a:r>
            <a:br>
              <a:rPr lang="en-US" b="1" kern="1200" dirty="0">
                <a:solidFill>
                  <a:srgbClr val="FFFFFF"/>
                </a:solidFill>
                <a:latin typeface="+mj-lt"/>
                <a:ea typeface="+mj-ea"/>
                <a:cs typeface="+mj-cs"/>
              </a:rPr>
            </a:br>
            <a:endParaRPr lang="en-US" dirty="0"/>
          </a:p>
        </p:txBody>
      </p:sp>
    </p:spTree>
    <p:extLst>
      <p:ext uri="{BB962C8B-B14F-4D97-AF65-F5344CB8AC3E}">
        <p14:creationId xmlns:p14="http://schemas.microsoft.com/office/powerpoint/2010/main" val="4277471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A construction workers working on a road&#10;&#10;Description automatically generated">
            <a:extLst>
              <a:ext uri="{FF2B5EF4-FFF2-40B4-BE49-F238E27FC236}">
                <a16:creationId xmlns:a16="http://schemas.microsoft.com/office/drawing/2014/main" id="{0CC2919A-F8A2-107E-EE3B-A415636CB7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911" r="6" b="6"/>
          <a:stretch/>
        </p:blipFill>
        <p:spPr>
          <a:xfrm>
            <a:off x="1" y="-6235"/>
            <a:ext cx="2441552"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2" name="Picture 11" descr="A bridge over a river&#10;&#10;Description automatically generated with low confidence">
            <a:extLst>
              <a:ext uri="{FF2B5EF4-FFF2-40B4-BE49-F238E27FC236}">
                <a16:creationId xmlns:a16="http://schemas.microsoft.com/office/drawing/2014/main" id="{6E08D3B3-E086-A3D2-7FA6-B32EF2A455A2}"/>
              </a:ext>
            </a:extLst>
          </p:cNvPr>
          <p:cNvPicPr>
            <a:picLocks noChangeAspect="1"/>
          </p:cNvPicPr>
          <p:nvPr/>
        </p:nvPicPr>
        <p:blipFill rotWithShape="1">
          <a:blip r:embed="rId3"/>
          <a:srcRect l="3449" r="16518" b="-4"/>
          <a:stretch/>
        </p:blipFill>
        <p:spPr>
          <a:xfrm>
            <a:off x="5536407" y="10"/>
            <a:ext cx="3607593"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7" name="Picture 16" descr="A picture containing dirty&#10;&#10;Description automatically generated">
            <a:extLst>
              <a:ext uri="{FF2B5EF4-FFF2-40B4-BE49-F238E27FC236}">
                <a16:creationId xmlns:a16="http://schemas.microsoft.com/office/drawing/2014/main" id="{F3FE8F94-CFA4-8457-3A86-EA680FF35960}"/>
              </a:ext>
            </a:extLst>
          </p:cNvPr>
          <p:cNvPicPr>
            <a:picLocks noChangeAspect="1"/>
          </p:cNvPicPr>
          <p:nvPr/>
        </p:nvPicPr>
        <p:blipFill rotWithShape="1">
          <a:blip r:embed="rId4"/>
          <a:srcRect l="3866" r="11635" b="-1"/>
          <a:stretch/>
        </p:blipFill>
        <p:spPr>
          <a:xfrm>
            <a:off x="3506652" y="-6235"/>
            <a:ext cx="2758363"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9" name="Picture 8" descr="A road with a guard rail and trees&#10;&#10;Description automatically generated with medium confidence">
            <a:extLst>
              <a:ext uri="{FF2B5EF4-FFF2-40B4-BE49-F238E27FC236}">
                <a16:creationId xmlns:a16="http://schemas.microsoft.com/office/drawing/2014/main" id="{CCDD63CA-627B-D6F7-DE88-E177E65452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79" r="4182"/>
          <a:stretch/>
        </p:blipFill>
        <p:spPr>
          <a:xfrm>
            <a:off x="4014786" y="2660089"/>
            <a:ext cx="5129213"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sp>
        <p:nvSpPr>
          <p:cNvPr id="31"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660091"/>
            <a:ext cx="534189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372D05-06F4-9373-781D-3F35E33F14A8}"/>
              </a:ext>
            </a:extLst>
          </p:cNvPr>
          <p:cNvSpPr>
            <a:spLocks noGrp="1"/>
          </p:cNvSpPr>
          <p:nvPr>
            <p:ph type="title"/>
          </p:nvPr>
        </p:nvSpPr>
        <p:spPr>
          <a:xfrm>
            <a:off x="511791" y="3098042"/>
            <a:ext cx="3981734" cy="852985"/>
          </a:xfrm>
        </p:spPr>
        <p:txBody>
          <a:bodyPr vert="horz" lIns="91440" tIns="45720" rIns="91440" bIns="45720" rtlCol="0" anchor="ctr">
            <a:normAutofit/>
          </a:bodyPr>
          <a:lstStyle/>
          <a:p>
            <a:r>
              <a:rPr lang="en-US" sz="2600" kern="1200" dirty="0">
                <a:solidFill>
                  <a:srgbClr val="FFFFFF"/>
                </a:solidFill>
                <a:latin typeface="+mj-lt"/>
                <a:ea typeface="+mj-ea"/>
                <a:cs typeface="+mj-cs"/>
              </a:rPr>
              <a:t>Riverbank Road Bridge </a:t>
            </a:r>
            <a:r>
              <a:rPr lang="en-US" sz="2600" dirty="0">
                <a:solidFill>
                  <a:srgbClr val="FFFFFF"/>
                </a:solidFill>
              </a:rPr>
              <a:t>Replacement #04071 </a:t>
            </a:r>
          </a:p>
        </p:txBody>
      </p:sp>
      <p:pic>
        <p:nvPicPr>
          <p:cNvPr id="15" name="Picture 14" descr="A picture containing stone, old, dirty&#10;&#10;Description automatically generated">
            <a:extLst>
              <a:ext uri="{FF2B5EF4-FFF2-40B4-BE49-F238E27FC236}">
                <a16:creationId xmlns:a16="http://schemas.microsoft.com/office/drawing/2014/main" id="{9CCBE599-93B4-7BD5-C536-545D98B8DB3A}"/>
              </a:ext>
            </a:extLst>
          </p:cNvPr>
          <p:cNvPicPr>
            <a:picLocks noChangeAspect="1"/>
          </p:cNvPicPr>
          <p:nvPr/>
        </p:nvPicPr>
        <p:blipFill rotWithShape="1">
          <a:blip r:embed="rId6"/>
          <a:srcRect l="10365" r="22509" b="4"/>
          <a:stretch/>
        </p:blipFill>
        <p:spPr>
          <a:xfrm>
            <a:off x="1701375" y="10"/>
            <a:ext cx="2545458"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11" name="TextBox 10">
            <a:extLst>
              <a:ext uri="{FF2B5EF4-FFF2-40B4-BE49-F238E27FC236}">
                <a16:creationId xmlns:a16="http://schemas.microsoft.com/office/drawing/2014/main" id="{481C8AA5-2015-0228-02FF-2062C1002D02}"/>
              </a:ext>
            </a:extLst>
          </p:cNvPr>
          <p:cNvSpPr txBox="1"/>
          <p:nvPr/>
        </p:nvSpPr>
        <p:spPr>
          <a:xfrm>
            <a:off x="394323" y="4339331"/>
            <a:ext cx="3560147" cy="2130364"/>
          </a:xfrm>
          <a:prstGeom prst="rect">
            <a:avLst/>
          </a:prstGeom>
        </p:spPr>
        <p:txBody>
          <a:bodyPr vert="horz" lIns="91440" tIns="45720" rIns="91440" bIns="45720" rtlCol="0" anchor="ctr">
            <a:normAutofit/>
          </a:bodyPr>
          <a:lstStyle/>
          <a:p>
            <a:pPr defTabSz="914400">
              <a:lnSpc>
                <a:spcPct val="90000"/>
              </a:lnSpc>
              <a:spcAft>
                <a:spcPts val="600"/>
              </a:spcAft>
            </a:pPr>
            <a:r>
              <a:rPr lang="en-US" sz="1700" dirty="0">
                <a:solidFill>
                  <a:srgbClr val="FFFFFF"/>
                </a:solidFill>
                <a:effectLst/>
              </a:rPr>
              <a:t>Est. Completion Date: Spring 2024</a:t>
            </a:r>
          </a:p>
          <a:p>
            <a:pPr defTabSz="914400">
              <a:lnSpc>
                <a:spcPct val="90000"/>
              </a:lnSpc>
              <a:spcAft>
                <a:spcPts val="600"/>
              </a:spcAft>
            </a:pPr>
            <a:r>
              <a:rPr lang="en-US" sz="1700" dirty="0">
                <a:solidFill>
                  <a:srgbClr val="FFFFFF"/>
                </a:solidFill>
              </a:rPr>
              <a:t>Project Bid: </a:t>
            </a:r>
            <a:r>
              <a:rPr lang="en-US" sz="1700" dirty="0">
                <a:solidFill>
                  <a:srgbClr val="FFFFFF"/>
                </a:solidFill>
                <a:effectLst/>
              </a:rPr>
              <a:t>$3,770,500</a:t>
            </a:r>
            <a:endParaRPr lang="en-US" sz="1700" dirty="0">
              <a:solidFill>
                <a:srgbClr val="FFFFFF"/>
              </a:solidFill>
            </a:endParaRPr>
          </a:p>
        </p:txBody>
      </p:sp>
      <p:sp>
        <p:nvSpPr>
          <p:cNvPr id="4" name="Footer Placeholder 3">
            <a:extLst>
              <a:ext uri="{FF2B5EF4-FFF2-40B4-BE49-F238E27FC236}">
                <a16:creationId xmlns:a16="http://schemas.microsoft.com/office/drawing/2014/main" id="{27EF4620-ADB4-91F4-3563-80389A1CE51B}"/>
              </a:ext>
            </a:extLst>
          </p:cNvPr>
          <p:cNvSpPr>
            <a:spLocks noGrp="1"/>
          </p:cNvSpPr>
          <p:nvPr>
            <p:ph type="ftr" sz="quarter" idx="11"/>
          </p:nvPr>
        </p:nvSpPr>
        <p:spPr>
          <a:xfrm>
            <a:off x="511791" y="6356350"/>
            <a:ext cx="3297108" cy="365125"/>
          </a:xfrm>
        </p:spPr>
        <p:txBody>
          <a:bodyPr vert="horz" lIns="91440" tIns="45720" rIns="91440" bIns="45720" rtlCol="0" anchor="ctr">
            <a:normAutofit/>
          </a:bodyPr>
          <a:lstStyle/>
          <a:p>
            <a:pPr algn="l" defTabSz="914400"/>
            <a:endParaRPr lang="en-US" altLang="en-US" sz="1000" kern="1200">
              <a:solidFill>
                <a:srgbClr val="FFFFFF">
                  <a:alpha val="80000"/>
                </a:srgbClr>
              </a:solidFill>
              <a:latin typeface="+mn-lt"/>
              <a:ea typeface="+mn-ea"/>
              <a:cs typeface="+mn-cs"/>
            </a:endParaRPr>
          </a:p>
        </p:txBody>
      </p:sp>
      <p:sp>
        <p:nvSpPr>
          <p:cNvPr id="5" name="Slide Number Placeholder 4">
            <a:extLst>
              <a:ext uri="{FF2B5EF4-FFF2-40B4-BE49-F238E27FC236}">
                <a16:creationId xmlns:a16="http://schemas.microsoft.com/office/drawing/2014/main" id="{1282B703-1CB8-5695-508C-0916612C87CC}"/>
              </a:ext>
            </a:extLst>
          </p:cNvPr>
          <p:cNvSpPr>
            <a:spLocks noGrp="1"/>
          </p:cNvSpPr>
          <p:nvPr>
            <p:ph type="sldNum" sz="quarter" idx="12"/>
          </p:nvPr>
        </p:nvSpPr>
        <p:spPr>
          <a:xfrm>
            <a:off x="7872412" y="6356350"/>
            <a:ext cx="642937" cy="365125"/>
          </a:xfrm>
        </p:spPr>
        <p:txBody>
          <a:bodyPr vert="horz" lIns="91440" tIns="45720" rIns="91440" bIns="45720" rtlCol="0" anchor="ctr">
            <a:normAutofit/>
          </a:bodyPr>
          <a:lstStyle/>
          <a:p>
            <a:pPr defTabSz="914400">
              <a:spcAft>
                <a:spcPts val="600"/>
              </a:spcAft>
            </a:pPr>
            <a:fld id="{72FDC3A4-3ECB-4CC5-8031-F712224A9F4A}" type="slidenum">
              <a:rPr lang="en-US" altLang="en-US" sz="1000">
                <a:solidFill>
                  <a:srgbClr val="FFFFFF">
                    <a:alpha val="80000"/>
                  </a:srgbClr>
                </a:solidFill>
              </a:rPr>
              <a:pPr defTabSz="914400">
                <a:spcAft>
                  <a:spcPts val="600"/>
                </a:spcAft>
              </a:pPr>
              <a:t>11</a:t>
            </a:fld>
            <a:endParaRPr lang="en-US" altLang="en-US" sz="1000">
              <a:solidFill>
                <a:srgbClr val="FFFFFF">
                  <a:alpha val="80000"/>
                </a:srgbClr>
              </a:solidFill>
            </a:endParaRPr>
          </a:p>
        </p:txBody>
      </p:sp>
      <p:sp>
        <p:nvSpPr>
          <p:cNvPr id="21" name="TextBox 20">
            <a:extLst>
              <a:ext uri="{FF2B5EF4-FFF2-40B4-BE49-F238E27FC236}">
                <a16:creationId xmlns:a16="http://schemas.microsoft.com/office/drawing/2014/main" id="{BEEB37C9-7BF8-487B-167C-4BC31CF492F0}"/>
              </a:ext>
            </a:extLst>
          </p:cNvPr>
          <p:cNvSpPr txBox="1"/>
          <p:nvPr/>
        </p:nvSpPr>
        <p:spPr>
          <a:xfrm>
            <a:off x="394322" y="4054575"/>
            <a:ext cx="3831609" cy="646331"/>
          </a:xfrm>
          <a:prstGeom prst="rect">
            <a:avLst/>
          </a:prstGeom>
          <a:noFill/>
        </p:spPr>
        <p:txBody>
          <a:bodyPr wrap="square">
            <a:spAutoFit/>
          </a:bodyPr>
          <a:lstStyle/>
          <a:p>
            <a:r>
              <a:rPr lang="en-US" sz="1800" dirty="0"/>
              <a:t>On-going Federal Local Bridge Program</a:t>
            </a:r>
            <a:br>
              <a:rPr lang="en-US" sz="1800" dirty="0"/>
            </a:br>
            <a:r>
              <a:rPr lang="en-US" sz="1800" dirty="0"/>
              <a:t>Funding Source: 80% Federal, 20% City</a:t>
            </a:r>
            <a:endParaRPr lang="en-US" dirty="0"/>
          </a:p>
        </p:txBody>
      </p:sp>
    </p:spTree>
    <p:extLst>
      <p:ext uri="{BB962C8B-B14F-4D97-AF65-F5344CB8AC3E}">
        <p14:creationId xmlns:p14="http://schemas.microsoft.com/office/powerpoint/2010/main" val="98299362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road with rocks and a road with trees&#10;&#10;Description automatically generated with medium confidence">
            <a:extLst>
              <a:ext uri="{FF2B5EF4-FFF2-40B4-BE49-F238E27FC236}">
                <a16:creationId xmlns:a16="http://schemas.microsoft.com/office/drawing/2014/main" id="{8174D46F-5DCF-677E-70E3-B9BB15B7C8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01" r="-2" b="6099"/>
          <a:stretch/>
        </p:blipFill>
        <p:spPr>
          <a:xfrm rot="5400000">
            <a:off x="-577715" y="577716"/>
            <a:ext cx="3383279" cy="2227849"/>
          </a:xfrm>
          <a:prstGeom prst="rect">
            <a:avLst/>
          </a:prstGeom>
        </p:spPr>
      </p:pic>
      <p:pic>
        <p:nvPicPr>
          <p:cNvPr id="10" name="Picture 9" descr="A metal ladder with metal bars&#10;&#10;Description automatically generated with medium confidence">
            <a:extLst>
              <a:ext uri="{FF2B5EF4-FFF2-40B4-BE49-F238E27FC236}">
                <a16:creationId xmlns:a16="http://schemas.microsoft.com/office/drawing/2014/main" id="{7E962491-B8E5-0C06-6B65-E353F374A8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99" r="-2" b="6100"/>
          <a:stretch/>
        </p:blipFill>
        <p:spPr>
          <a:xfrm rot="5400000">
            <a:off x="1727002" y="577715"/>
            <a:ext cx="3383278" cy="2227848"/>
          </a:xfrm>
          <a:prstGeom prst="rect">
            <a:avLst/>
          </a:prstGeom>
        </p:spPr>
      </p:pic>
      <p:pic>
        <p:nvPicPr>
          <p:cNvPr id="16" name="Picture 15" descr="A picture containing tree, outdoor, grass&#10;&#10;Description automatically generated">
            <a:extLst>
              <a:ext uri="{FF2B5EF4-FFF2-40B4-BE49-F238E27FC236}">
                <a16:creationId xmlns:a16="http://schemas.microsoft.com/office/drawing/2014/main" id="{1CE6B2E8-ECCA-AA7F-1C81-F7E4925058C8}"/>
              </a:ext>
            </a:extLst>
          </p:cNvPr>
          <p:cNvPicPr>
            <a:picLocks noChangeAspect="1"/>
          </p:cNvPicPr>
          <p:nvPr/>
        </p:nvPicPr>
        <p:blipFill rotWithShape="1">
          <a:blip r:embed="rId4"/>
          <a:srcRect l="37707" r="20954" b="-1"/>
          <a:stretch/>
        </p:blipFill>
        <p:spPr>
          <a:xfrm>
            <a:off x="4609431" y="10"/>
            <a:ext cx="2228850" cy="3383268"/>
          </a:xfrm>
          <a:prstGeom prst="rect">
            <a:avLst/>
          </a:prstGeom>
        </p:spPr>
      </p:pic>
      <p:pic>
        <p:nvPicPr>
          <p:cNvPr id="14" name="Picture 13" descr="A picture containing stone, cooking, dirty&#10;&#10;Description automatically generated">
            <a:extLst>
              <a:ext uri="{FF2B5EF4-FFF2-40B4-BE49-F238E27FC236}">
                <a16:creationId xmlns:a16="http://schemas.microsoft.com/office/drawing/2014/main" id="{E725DA69-A32B-C620-F3A4-C5BFC70717F5}"/>
              </a:ext>
            </a:extLst>
          </p:cNvPr>
          <p:cNvPicPr>
            <a:picLocks noChangeAspect="1"/>
          </p:cNvPicPr>
          <p:nvPr/>
        </p:nvPicPr>
        <p:blipFill rotWithShape="1">
          <a:blip r:embed="rId5"/>
          <a:srcRect l="18909" r="32835"/>
          <a:stretch/>
        </p:blipFill>
        <p:spPr>
          <a:xfrm>
            <a:off x="6915150" y="10"/>
            <a:ext cx="2228850" cy="3383268"/>
          </a:xfrm>
          <a:prstGeom prst="rect">
            <a:avLst/>
          </a:prstGeom>
        </p:spPr>
      </p:pic>
      <p:pic>
        <p:nvPicPr>
          <p:cNvPr id="15" name="Picture 14" descr="A picture containing outdoor&#10;&#10;Description automatically generated">
            <a:extLst>
              <a:ext uri="{FF2B5EF4-FFF2-40B4-BE49-F238E27FC236}">
                <a16:creationId xmlns:a16="http://schemas.microsoft.com/office/drawing/2014/main" id="{FF2C30FF-7C0F-88AB-00A1-E26C1DD2FFE2}"/>
              </a:ext>
            </a:extLst>
          </p:cNvPr>
          <p:cNvPicPr>
            <a:picLocks noChangeAspect="1"/>
          </p:cNvPicPr>
          <p:nvPr/>
        </p:nvPicPr>
        <p:blipFill rotWithShape="1">
          <a:blip r:embed="rId6">
            <a:extLst>
              <a:ext uri="{28A0092B-C50C-407E-A947-70E740481C1C}">
                <a14:useLocalDpi xmlns:a14="http://schemas.microsoft.com/office/drawing/2010/main" val="0"/>
              </a:ext>
            </a:extLst>
          </a:blip>
          <a:srcRect l="21855" r="28759"/>
          <a:stretch/>
        </p:blipFill>
        <p:spPr bwMode="auto">
          <a:xfrm>
            <a:off x="-762" y="3474720"/>
            <a:ext cx="2227848" cy="3383280"/>
          </a:xfrm>
          <a:prstGeom prst="rect">
            <a:avLst/>
          </a:prstGeom>
          <a:noFill/>
        </p:spPr>
      </p:pic>
      <p:sp>
        <p:nvSpPr>
          <p:cNvPr id="60" name="Rectangle 59">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9432" y="3474720"/>
            <a:ext cx="4534568" cy="3383281"/>
          </a:xfrm>
          <a:prstGeom prst="rect">
            <a:avLst/>
          </a:prstGeom>
          <a:solidFill>
            <a:srgbClr val="5D3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691F90-0961-1FE7-781A-6153DED70CC4}"/>
              </a:ext>
            </a:extLst>
          </p:cNvPr>
          <p:cNvSpPr>
            <a:spLocks noGrp="1"/>
          </p:cNvSpPr>
          <p:nvPr>
            <p:ph type="title"/>
          </p:nvPr>
        </p:nvSpPr>
        <p:spPr>
          <a:xfrm>
            <a:off x="4868739" y="3799272"/>
            <a:ext cx="3895311" cy="637124"/>
          </a:xfrm>
        </p:spPr>
        <p:txBody>
          <a:bodyPr vert="horz" lIns="91440" tIns="45720" rIns="91440" bIns="45720" rtlCol="0" anchor="ctr">
            <a:normAutofit fontScale="90000"/>
          </a:bodyPr>
          <a:lstStyle/>
          <a:p>
            <a:r>
              <a:rPr lang="en-US" sz="2200" b="1" kern="1200" dirty="0">
                <a:solidFill>
                  <a:srgbClr val="FFFFFF"/>
                </a:solidFill>
                <a:latin typeface="+mj-lt"/>
                <a:ea typeface="+mj-ea"/>
                <a:cs typeface="+mj-cs"/>
              </a:rPr>
              <a:t>Cedar Height Bridge Replacement </a:t>
            </a:r>
            <a:r>
              <a:rPr lang="en-US" sz="2200" b="1" dirty="0">
                <a:solidFill>
                  <a:srgbClr val="FFFFFF"/>
                </a:solidFill>
              </a:rPr>
              <a:t>#04067 </a:t>
            </a:r>
          </a:p>
        </p:txBody>
      </p:sp>
      <p:pic>
        <p:nvPicPr>
          <p:cNvPr id="6" name="Content Placeholder 5" descr="A group of men working on a construction site&#10;&#10;Description automatically generated">
            <a:extLst>
              <a:ext uri="{FF2B5EF4-FFF2-40B4-BE49-F238E27FC236}">
                <a16:creationId xmlns:a16="http://schemas.microsoft.com/office/drawing/2014/main" id="{57EB1D1B-D0F6-0996-A1F7-B3783DCB9F2B}"/>
              </a:ext>
            </a:extLst>
          </p:cNvPr>
          <p:cNvPicPr>
            <a:picLocks noGrp="1" noChangeAspect="1"/>
          </p:cNvPicPr>
          <p:nvPr>
            <p:ph idx="1"/>
          </p:nvPr>
        </p:nvPicPr>
        <p:blipFill rotWithShape="1">
          <a:blip r:embed="rId7" cstate="print">
            <a:extLst>
              <a:ext uri="{28A0092B-C50C-407E-A947-70E740481C1C}">
                <a14:useLocalDpi xmlns:a14="http://schemas.microsoft.com/office/drawing/2010/main" val="0"/>
              </a:ext>
            </a:extLst>
          </a:blip>
          <a:srcRect t="244" r="-2" b="11956"/>
          <a:stretch/>
        </p:blipFill>
        <p:spPr>
          <a:xfrm rot="5400000">
            <a:off x="1717211" y="4052434"/>
            <a:ext cx="3383280" cy="2227850"/>
          </a:xfrm>
          <a:prstGeom prst="rect">
            <a:avLst/>
          </a:prstGeom>
        </p:spPr>
      </p:pic>
      <p:sp>
        <p:nvSpPr>
          <p:cNvPr id="13" name="Content Placeholder 10">
            <a:extLst>
              <a:ext uri="{FF2B5EF4-FFF2-40B4-BE49-F238E27FC236}">
                <a16:creationId xmlns:a16="http://schemas.microsoft.com/office/drawing/2014/main" id="{BA15FFC1-C0EA-515D-FCB5-D92B4623DD58}"/>
              </a:ext>
            </a:extLst>
          </p:cNvPr>
          <p:cNvSpPr txBox="1">
            <a:spLocks/>
          </p:cNvSpPr>
          <p:nvPr/>
        </p:nvSpPr>
        <p:spPr>
          <a:xfrm>
            <a:off x="4859736" y="4510585"/>
            <a:ext cx="4024957" cy="17587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FFFFFF"/>
                </a:solidFill>
              </a:rPr>
              <a:t>On-going Federal Local Bridge Program. Funding Source: 80% Federal, 20% City</a:t>
            </a:r>
          </a:p>
          <a:p>
            <a:pPr marL="0" indent="0">
              <a:buNone/>
            </a:pPr>
            <a:r>
              <a:rPr lang="en-US" sz="1600" b="1" dirty="0">
                <a:solidFill>
                  <a:srgbClr val="FFFFFF"/>
                </a:solidFill>
              </a:rPr>
              <a:t>Project Bid: $3.37M</a:t>
            </a:r>
          </a:p>
          <a:p>
            <a:pPr marL="0" indent="0">
              <a:buNone/>
            </a:pPr>
            <a:r>
              <a:rPr lang="en-US" sz="1600" b="1" dirty="0">
                <a:solidFill>
                  <a:srgbClr val="FFFFFF"/>
                </a:solidFill>
                <a:effectLst/>
              </a:rPr>
              <a:t>Recovery schedule provided which shows roadway will be open to traffic on 6/30/24</a:t>
            </a:r>
            <a:endParaRPr lang="en-US" sz="1600" b="1" dirty="0">
              <a:solidFill>
                <a:srgbClr val="FFFFFF"/>
              </a:solidFill>
            </a:endParaRPr>
          </a:p>
        </p:txBody>
      </p:sp>
      <p:sp>
        <p:nvSpPr>
          <p:cNvPr id="5" name="Slide Number Placeholder 4">
            <a:extLst>
              <a:ext uri="{FF2B5EF4-FFF2-40B4-BE49-F238E27FC236}">
                <a16:creationId xmlns:a16="http://schemas.microsoft.com/office/drawing/2014/main" id="{50163501-CEE9-10FF-8065-3DCB3B1894E9}"/>
              </a:ext>
            </a:extLst>
          </p:cNvPr>
          <p:cNvSpPr>
            <a:spLocks noGrp="1"/>
          </p:cNvSpPr>
          <p:nvPr>
            <p:ph type="sldNum" sz="quarter" idx="12"/>
          </p:nvPr>
        </p:nvSpPr>
        <p:spPr>
          <a:xfrm>
            <a:off x="8055591" y="6312958"/>
            <a:ext cx="459759" cy="365125"/>
          </a:xfrm>
        </p:spPr>
        <p:txBody>
          <a:bodyPr vert="horz" lIns="91440" tIns="45720" rIns="91440" bIns="45720" rtlCol="0" anchor="ctr">
            <a:normAutofit/>
          </a:bodyPr>
          <a:lstStyle/>
          <a:p>
            <a:pPr defTabSz="914400">
              <a:spcAft>
                <a:spcPts val="600"/>
              </a:spcAft>
            </a:pPr>
            <a:fld id="{72FDC3A4-3ECB-4CC5-8031-F712224A9F4A}" type="slidenum">
              <a:rPr lang="en-US" altLang="en-US" sz="1000">
                <a:solidFill>
                  <a:srgbClr val="FFFFFF"/>
                </a:solidFill>
              </a:rPr>
              <a:pPr defTabSz="914400">
                <a:spcAft>
                  <a:spcPts val="600"/>
                </a:spcAft>
              </a:pPr>
              <a:t>12</a:t>
            </a:fld>
            <a:endParaRPr lang="en-US" altLang="en-US" sz="1000">
              <a:solidFill>
                <a:srgbClr val="FFFFFF"/>
              </a:solidFill>
            </a:endParaRPr>
          </a:p>
        </p:txBody>
      </p:sp>
    </p:spTree>
    <p:extLst>
      <p:ext uri="{BB962C8B-B14F-4D97-AF65-F5344CB8AC3E}">
        <p14:creationId xmlns:p14="http://schemas.microsoft.com/office/powerpoint/2010/main" val="357439630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7D5D2E51-A652-4FCB-ADE3-8974F2723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8" name="Freeform: Shape 87">
            <a:extLst>
              <a:ext uri="{FF2B5EF4-FFF2-40B4-BE49-F238E27FC236}">
                <a16:creationId xmlns:a16="http://schemas.microsoft.com/office/drawing/2014/main" id="{08E18253-076D-4D89-968E-FCD8887E2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5" name="Freeform: Shape 84">
            <a:extLst>
              <a:ext uri="{FF2B5EF4-FFF2-40B4-BE49-F238E27FC236}">
                <a16:creationId xmlns:a16="http://schemas.microsoft.com/office/drawing/2014/main" id="{F6EBCC24-DE3B-4BAD-9624-83E1C2D66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4027"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98EBCA-E07C-5292-10DB-15FA6EDD8EF4}"/>
              </a:ext>
            </a:extLst>
          </p:cNvPr>
          <p:cNvSpPr>
            <a:spLocks noGrp="1"/>
          </p:cNvSpPr>
          <p:nvPr>
            <p:ph type="title"/>
          </p:nvPr>
        </p:nvSpPr>
        <p:spPr>
          <a:xfrm>
            <a:off x="329184" y="859536"/>
            <a:ext cx="4319016" cy="1243584"/>
          </a:xfrm>
        </p:spPr>
        <p:txBody>
          <a:bodyPr>
            <a:normAutofit/>
          </a:bodyPr>
          <a:lstStyle/>
          <a:p>
            <a:r>
              <a:rPr lang="en-US" sz="3000" dirty="0">
                <a:effectLst/>
                <a:latin typeface="Gill Sans MT" panose="020B0502020104020203" pitchFamily="34" charset="0"/>
                <a:ea typeface="Aptos" panose="020B0004020202020204" pitchFamily="34" charset="0"/>
                <a:cs typeface="Aptos" panose="020B0004020202020204" pitchFamily="34" charset="0"/>
              </a:rPr>
              <a:t>Completed West Beach Boat Ramp </a:t>
            </a:r>
            <a:endParaRPr lang="en-US" sz="3000" dirty="0"/>
          </a:p>
        </p:txBody>
      </p:sp>
      <p:sp>
        <p:nvSpPr>
          <p:cNvPr id="87" name="Rectangle 86">
            <a:extLst>
              <a:ext uri="{FF2B5EF4-FFF2-40B4-BE49-F238E27FC236}">
                <a16:creationId xmlns:a16="http://schemas.microsoft.com/office/drawing/2014/main" id="{8C07AF1D-AB44-447B-BC2F-DBECCC06C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6FCD70E2-BD62-41E4-975D-E58B07928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185062"/>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DFC7482C-34EC-6834-C328-516DC87A6034}"/>
              </a:ext>
            </a:extLst>
          </p:cNvPr>
          <p:cNvSpPr>
            <a:spLocks noGrp="1"/>
          </p:cNvSpPr>
          <p:nvPr>
            <p:ph idx="1"/>
          </p:nvPr>
        </p:nvSpPr>
        <p:spPr>
          <a:xfrm>
            <a:off x="133225" y="2285292"/>
            <a:ext cx="4675313" cy="560264"/>
          </a:xfrm>
        </p:spPr>
        <p:txBody>
          <a:bodyPr>
            <a:normAutofit lnSpcReduction="10000"/>
          </a:bodyPr>
          <a:lstStyle/>
          <a:p>
            <a:pPr marL="0" indent="0">
              <a:buNone/>
            </a:pPr>
            <a:r>
              <a:rPr lang="en-US" sz="1800" dirty="0">
                <a:latin typeface="Gill Sans MT" panose="020B0502020104020203" pitchFamily="34" charset="0"/>
                <a:ea typeface="Calibri" panose="020F0502020204030204" pitchFamily="34" charset="0"/>
                <a:cs typeface="Times New Roman" panose="02020603050405020304" pitchFamily="18" charset="0"/>
              </a:rPr>
              <a:t>Project Cost: $3M ($1.2M from </a:t>
            </a:r>
            <a:r>
              <a:rPr lang="en-US" sz="1800" dirty="0">
                <a:effectLst/>
                <a:latin typeface="Gill Sans MT" panose="020B0502020104020203" pitchFamily="34" charset="0"/>
                <a:ea typeface="Calibri" panose="020F0502020204030204" pitchFamily="34" charset="0"/>
                <a:cs typeface="Times New Roman" panose="02020603050405020304" pitchFamily="18" charset="0"/>
              </a:rPr>
              <a:t>SHIPP grant) Pre and Post Construction Photos</a:t>
            </a:r>
            <a:endParaRPr lang="en-US" sz="1600" dirty="0"/>
          </a:p>
        </p:txBody>
      </p:sp>
      <p:sp>
        <p:nvSpPr>
          <p:cNvPr id="4" name="Footer Placeholder 3">
            <a:extLst>
              <a:ext uri="{FF2B5EF4-FFF2-40B4-BE49-F238E27FC236}">
                <a16:creationId xmlns:a16="http://schemas.microsoft.com/office/drawing/2014/main" id="{8383F147-9CF1-E671-D59D-ADDF824347FA}"/>
              </a:ext>
            </a:extLst>
          </p:cNvPr>
          <p:cNvSpPr>
            <a:spLocks noGrp="1"/>
          </p:cNvSpPr>
          <p:nvPr>
            <p:ph type="ftr" sz="quarter" idx="11"/>
          </p:nvPr>
        </p:nvSpPr>
        <p:spPr>
          <a:xfrm>
            <a:off x="4924044" y="6355080"/>
            <a:ext cx="2824326" cy="365125"/>
          </a:xfrm>
        </p:spPr>
        <p:txBody>
          <a:bodyPr>
            <a:normAutofit/>
          </a:bodyPr>
          <a:lstStyle/>
          <a:p>
            <a:pPr algn="l"/>
            <a:endParaRPr lang="en-US" altLang="en-US">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CB907E3B-DB3B-C5BD-7EBD-1EAAF5530512}"/>
              </a:ext>
            </a:extLst>
          </p:cNvPr>
          <p:cNvSpPr>
            <a:spLocks noGrp="1"/>
          </p:cNvSpPr>
          <p:nvPr>
            <p:ph type="sldNum" sz="quarter" idx="12"/>
          </p:nvPr>
        </p:nvSpPr>
        <p:spPr>
          <a:xfrm>
            <a:off x="7748370" y="6356350"/>
            <a:ext cx="1097280" cy="365125"/>
          </a:xfrm>
        </p:spPr>
        <p:txBody>
          <a:bodyPr>
            <a:normAutofit/>
          </a:bodyPr>
          <a:lstStyle/>
          <a:p>
            <a:pPr>
              <a:spcAft>
                <a:spcPts val="600"/>
              </a:spcAft>
            </a:pPr>
            <a:fld id="{72FDC3A4-3ECB-4CC5-8031-F712224A9F4A}" type="slidenum">
              <a:rPr lang="en-US" altLang="en-US" smtClean="0">
                <a:solidFill>
                  <a:schemeClr val="tx1">
                    <a:lumMod val="50000"/>
                    <a:lumOff val="50000"/>
                  </a:schemeClr>
                </a:solidFill>
              </a:rPr>
              <a:pPr>
                <a:spcAft>
                  <a:spcPts val="600"/>
                </a:spcAft>
              </a:pPr>
              <a:t>13</a:t>
            </a:fld>
            <a:endParaRPr lang="en-US" altLang="en-US">
              <a:solidFill>
                <a:schemeClr val="tx1">
                  <a:lumMod val="50000"/>
                  <a:lumOff val="50000"/>
                </a:schemeClr>
              </a:solidFill>
            </a:endParaRPr>
          </a:p>
        </p:txBody>
      </p:sp>
      <p:pic>
        <p:nvPicPr>
          <p:cNvPr id="10" name="Picture 9" descr="A group of people wearing hard hats&#10;&#10;Description automatically generated with medium confidence">
            <a:extLst>
              <a:ext uri="{FF2B5EF4-FFF2-40B4-BE49-F238E27FC236}">
                <a16:creationId xmlns:a16="http://schemas.microsoft.com/office/drawing/2014/main" id="{7C618F98-79B1-5D41-E1E0-CAC70A1529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5368" y="3282481"/>
            <a:ext cx="4157093" cy="3117820"/>
          </a:xfrm>
          <a:prstGeom prst="rect">
            <a:avLst/>
          </a:prstGeom>
        </p:spPr>
      </p:pic>
      <p:pic>
        <p:nvPicPr>
          <p:cNvPr id="15" name="Picture 14" descr="A dock over a body of water&#10;&#10;Description automatically generated with low confidence">
            <a:extLst>
              <a:ext uri="{FF2B5EF4-FFF2-40B4-BE49-F238E27FC236}">
                <a16:creationId xmlns:a16="http://schemas.microsoft.com/office/drawing/2014/main" id="{15AE8F9D-CE1B-8FE7-0388-32CDFB3DB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93" y="2945786"/>
            <a:ext cx="4633436" cy="3475077"/>
          </a:xfrm>
          <a:prstGeom prst="rect">
            <a:avLst/>
          </a:prstGeom>
        </p:spPr>
      </p:pic>
      <p:pic>
        <p:nvPicPr>
          <p:cNvPr id="6" name="Picture 5">
            <a:extLst>
              <a:ext uri="{FF2B5EF4-FFF2-40B4-BE49-F238E27FC236}">
                <a16:creationId xmlns:a16="http://schemas.microsoft.com/office/drawing/2014/main" id="{CFED99F7-9168-B849-86F0-0DCD740575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7384" y="136052"/>
            <a:ext cx="4044023" cy="3033017"/>
          </a:xfrm>
          <a:prstGeom prst="rect">
            <a:avLst/>
          </a:prstGeom>
        </p:spPr>
      </p:pic>
    </p:spTree>
    <p:extLst>
      <p:ext uri="{BB962C8B-B14F-4D97-AF65-F5344CB8AC3E}">
        <p14:creationId xmlns:p14="http://schemas.microsoft.com/office/powerpoint/2010/main" val="3845717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6A591E-96C1-73C5-87C4-7E176E91385B}"/>
              </a:ext>
            </a:extLst>
          </p:cNvPr>
          <p:cNvSpPr>
            <a:spLocks noGrp="1"/>
          </p:cNvSpPr>
          <p:nvPr>
            <p:ph type="title"/>
          </p:nvPr>
        </p:nvSpPr>
        <p:spPr>
          <a:xfrm>
            <a:off x="3969242" y="457200"/>
            <a:ext cx="5122254" cy="1929384"/>
          </a:xfrm>
        </p:spPr>
        <p:txBody>
          <a:bodyPr anchor="ctr">
            <a:normAutofit/>
          </a:bodyPr>
          <a:lstStyle/>
          <a:p>
            <a:r>
              <a:rPr lang="en-US" sz="2300" b="1" dirty="0">
                <a:effectLst/>
                <a:latin typeface="Gill Sans MT" panose="020B0502020104020203" pitchFamily="34" charset="0"/>
                <a:ea typeface="Times New Roman" panose="02020603050405020304" pitchFamily="18" charset="0"/>
                <a:cs typeface="Aptos" panose="020B0004020202020204" pitchFamily="34" charset="0"/>
              </a:rPr>
              <a:t>Barrett Park Playground </a:t>
            </a:r>
            <a:br>
              <a:rPr lang="en-US" sz="2300" b="1" dirty="0">
                <a:effectLst/>
                <a:latin typeface="Gill Sans MT" panose="020B0502020104020203" pitchFamily="34" charset="0"/>
                <a:ea typeface="Times New Roman" panose="02020603050405020304" pitchFamily="18" charset="0"/>
                <a:cs typeface="Aptos" panose="020B0004020202020204" pitchFamily="34" charset="0"/>
              </a:rPr>
            </a:br>
            <a:r>
              <a:rPr lang="en-US" sz="2300" b="1" dirty="0">
                <a:effectLst/>
                <a:latin typeface="Gill Sans MT" panose="020B0502020104020203" pitchFamily="34" charset="0"/>
                <a:ea typeface="Times New Roman" panose="02020603050405020304" pitchFamily="18" charset="0"/>
                <a:cs typeface="Aptos" panose="020B0004020202020204" pitchFamily="34" charset="0"/>
              </a:rPr>
              <a:t>and Drainage Improvements          </a:t>
            </a:r>
            <a:endParaRPr lang="en-US" sz="2300" b="1" dirty="0"/>
          </a:p>
        </p:txBody>
      </p:sp>
      <p:sp>
        <p:nvSpPr>
          <p:cNvPr id="35"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59251" y="141503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09860E45-ADDF-1B35-43A6-E4D2FA74D247}"/>
              </a:ext>
            </a:extLst>
          </p:cNvPr>
          <p:cNvSpPr>
            <a:spLocks noGrp="1"/>
          </p:cNvSpPr>
          <p:nvPr>
            <p:ph idx="1"/>
          </p:nvPr>
        </p:nvSpPr>
        <p:spPr>
          <a:xfrm>
            <a:off x="228600" y="576934"/>
            <a:ext cx="3826911" cy="1809650"/>
          </a:xfrm>
        </p:spPr>
        <p:txBody>
          <a:bodyPr anchor="ctr">
            <a:normAutofit/>
          </a:bodyPr>
          <a:lstStyle/>
          <a:p>
            <a:pPr marL="0" indent="0">
              <a:buNone/>
            </a:pPr>
            <a:r>
              <a:rPr lang="en-US" sz="1600" b="1" dirty="0">
                <a:effectLst/>
                <a:latin typeface="Aptos" panose="020B0004020202020204" pitchFamily="34" charset="0"/>
                <a:ea typeface="Aptos" panose="020B0004020202020204" pitchFamily="34" charset="0"/>
                <a:cs typeface="Aptos" panose="020B0004020202020204" pitchFamily="34" charset="0"/>
              </a:rPr>
              <a:t>Est. Completion date: End of May 2024</a:t>
            </a:r>
          </a:p>
          <a:p>
            <a:pPr marL="0" indent="0">
              <a:buNone/>
            </a:pPr>
            <a:r>
              <a:rPr lang="en-US" sz="1600" b="1" dirty="0">
                <a:effectLst/>
                <a:latin typeface="Aptos" panose="020B0004020202020204" pitchFamily="34" charset="0"/>
                <a:ea typeface="Aptos" panose="020B0004020202020204" pitchFamily="34" charset="0"/>
                <a:cs typeface="Aptos" panose="020B0004020202020204" pitchFamily="34" charset="0"/>
              </a:rPr>
              <a:t>Project Cost</a:t>
            </a:r>
            <a:r>
              <a:rPr lang="en-US" sz="1600" b="1" dirty="0">
                <a:latin typeface="Aptos" panose="020B0004020202020204" pitchFamily="34" charset="0"/>
              </a:rPr>
              <a:t>: $757,000</a:t>
            </a:r>
          </a:p>
        </p:txBody>
      </p:sp>
      <p:pic>
        <p:nvPicPr>
          <p:cNvPr id="9" name="Picture 8" descr="A bird's eye view of a park&#10;&#10;Description automatically generated">
            <a:extLst>
              <a:ext uri="{FF2B5EF4-FFF2-40B4-BE49-F238E27FC236}">
                <a16:creationId xmlns:a16="http://schemas.microsoft.com/office/drawing/2014/main" id="{45F4EE0E-48B0-4C21-C9D6-9673492C79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tretch/>
        </p:blipFill>
        <p:spPr>
          <a:xfrm>
            <a:off x="0" y="2963519"/>
            <a:ext cx="4215956" cy="2814150"/>
          </a:xfrm>
          <a:prstGeom prst="rect">
            <a:avLst/>
          </a:prstGeom>
        </p:spPr>
      </p:pic>
      <p:pic>
        <p:nvPicPr>
          <p:cNvPr id="7" name="Content Placeholder 6" descr="A model of a playground&#10;&#10;Description automatically generated">
            <a:extLst>
              <a:ext uri="{FF2B5EF4-FFF2-40B4-BE49-F238E27FC236}">
                <a16:creationId xmlns:a16="http://schemas.microsoft.com/office/drawing/2014/main" id="{C61CB0D2-6D60-347B-E90A-9D1213398C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4191000" y="2963519"/>
            <a:ext cx="4891524" cy="2751481"/>
          </a:xfrm>
          <a:prstGeom prst="rect">
            <a:avLst/>
          </a:prstGeom>
        </p:spPr>
      </p:pic>
      <p:sp>
        <p:nvSpPr>
          <p:cNvPr id="4" name="Footer Placeholder 3">
            <a:extLst>
              <a:ext uri="{FF2B5EF4-FFF2-40B4-BE49-F238E27FC236}">
                <a16:creationId xmlns:a16="http://schemas.microsoft.com/office/drawing/2014/main" id="{22A512BF-C9FB-D065-D6DB-DA968CEA0CEF}"/>
              </a:ext>
            </a:extLst>
          </p:cNvPr>
          <p:cNvSpPr>
            <a:spLocks noGrp="1"/>
          </p:cNvSpPr>
          <p:nvPr>
            <p:ph type="ftr" sz="quarter" idx="11"/>
          </p:nvPr>
        </p:nvSpPr>
        <p:spPr>
          <a:xfrm>
            <a:off x="3028950" y="6356350"/>
            <a:ext cx="3086100" cy="365125"/>
          </a:xfrm>
        </p:spPr>
        <p:txBody>
          <a:bodyPr>
            <a:normAutofit/>
          </a:bodyPr>
          <a:lstStyle/>
          <a:p>
            <a:endParaRPr lang="en-US" altLang="en-US" dirty="0"/>
          </a:p>
        </p:txBody>
      </p:sp>
      <p:sp>
        <p:nvSpPr>
          <p:cNvPr id="5" name="Slide Number Placeholder 4">
            <a:extLst>
              <a:ext uri="{FF2B5EF4-FFF2-40B4-BE49-F238E27FC236}">
                <a16:creationId xmlns:a16="http://schemas.microsoft.com/office/drawing/2014/main" id="{57D590CB-0B67-CAE3-E2B5-5859C727D438}"/>
              </a:ext>
            </a:extLst>
          </p:cNvPr>
          <p:cNvSpPr>
            <a:spLocks noGrp="1"/>
          </p:cNvSpPr>
          <p:nvPr>
            <p:ph type="sldNum" sz="quarter" idx="12"/>
          </p:nvPr>
        </p:nvSpPr>
        <p:spPr>
          <a:xfrm>
            <a:off x="6457950" y="6356350"/>
            <a:ext cx="2057400" cy="365125"/>
          </a:xfrm>
        </p:spPr>
        <p:txBody>
          <a:bodyPr>
            <a:normAutofit/>
          </a:bodyPr>
          <a:lstStyle/>
          <a:p>
            <a:pPr>
              <a:spcAft>
                <a:spcPts val="600"/>
              </a:spcAft>
            </a:pPr>
            <a:fld id="{72FDC3A4-3ECB-4CC5-8031-F712224A9F4A}" type="slidenum">
              <a:rPr lang="en-US" altLang="en-US" smtClean="0"/>
              <a:pPr>
                <a:spcAft>
                  <a:spcPts val="600"/>
                </a:spcAft>
              </a:pPr>
              <a:t>14</a:t>
            </a:fld>
            <a:endParaRPr lang="en-US" altLang="en-US"/>
          </a:p>
        </p:txBody>
      </p:sp>
    </p:spTree>
    <p:extLst>
      <p:ext uri="{BB962C8B-B14F-4D97-AF65-F5344CB8AC3E}">
        <p14:creationId xmlns:p14="http://schemas.microsoft.com/office/powerpoint/2010/main" val="1001942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39">
            <a:extLst>
              <a:ext uri="{FF2B5EF4-FFF2-40B4-BE49-F238E27FC236}">
                <a16:creationId xmlns:a16="http://schemas.microsoft.com/office/drawing/2014/main" id="{18208A33-51D8-6B5C-CC08-87F6C250F9CC}"/>
              </a:ext>
            </a:extLst>
          </p:cNvPr>
          <p:cNvSpPr txBox="1">
            <a:spLocks noGrp="1"/>
          </p:cNvSpPr>
          <p:nvPr>
            <p:ph type="title"/>
          </p:nvPr>
        </p:nvSpPr>
        <p:spPr>
          <a:xfrm>
            <a:off x="441959" y="136525"/>
            <a:ext cx="4171854" cy="2063808"/>
          </a:xfrm>
          <a:prstGeom prst="rect">
            <a:avLst/>
          </a:prstGeom>
        </p:spPr>
        <p:txBody>
          <a:bodyPr vert="horz" lIns="91440" tIns="45720" rIns="91440" bIns="45720" rtlCol="0" anchor="b">
            <a:normAutofit/>
          </a:bodyPr>
          <a:lstStyle/>
          <a:p>
            <a:pPr>
              <a:spcAft>
                <a:spcPts val="600"/>
              </a:spcAft>
            </a:pPr>
            <a:r>
              <a:rPr lang="en-US" sz="2800" dirty="0">
                <a:latin typeface="Gill Sans MT" panose="020B0502020104020203" pitchFamily="34" charset="0"/>
              </a:rPr>
              <a:t>Cummings Park East &amp; West Beach Promenades</a:t>
            </a:r>
            <a:br>
              <a:rPr lang="en-US" sz="2800" dirty="0">
                <a:latin typeface="Gill Sans MT" panose="020B0502020104020203" pitchFamily="34" charset="0"/>
              </a:rPr>
            </a:br>
            <a:br>
              <a:rPr lang="en-US" sz="2800" dirty="0">
                <a:latin typeface="Gill Sans MT" panose="020B0502020104020203" pitchFamily="34" charset="0"/>
              </a:rPr>
            </a:br>
            <a:endParaRPr lang="en-US" sz="2800" dirty="0">
              <a:latin typeface="Gill Sans MT" panose="020B0502020104020203" pitchFamily="34" charset="0"/>
            </a:endParaRPr>
          </a:p>
        </p:txBody>
      </p:sp>
      <p:sp>
        <p:nvSpPr>
          <p:cNvPr id="58"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2650181"/>
            <a:ext cx="3257550" cy="18288"/>
          </a:xfrm>
          <a:custGeom>
            <a:avLst/>
            <a:gdLst>
              <a:gd name="connsiteX0" fmla="*/ 0 w 3257550"/>
              <a:gd name="connsiteY0" fmla="*/ 0 h 18288"/>
              <a:gd name="connsiteX1" fmla="*/ 618935 w 3257550"/>
              <a:gd name="connsiteY1" fmla="*/ 0 h 18288"/>
              <a:gd name="connsiteX2" fmla="*/ 1270445 w 3257550"/>
              <a:gd name="connsiteY2" fmla="*/ 0 h 18288"/>
              <a:gd name="connsiteX3" fmla="*/ 1954530 w 3257550"/>
              <a:gd name="connsiteY3" fmla="*/ 0 h 18288"/>
              <a:gd name="connsiteX4" fmla="*/ 2638616 w 3257550"/>
              <a:gd name="connsiteY4" fmla="*/ 0 h 18288"/>
              <a:gd name="connsiteX5" fmla="*/ 3257550 w 3257550"/>
              <a:gd name="connsiteY5" fmla="*/ 0 h 18288"/>
              <a:gd name="connsiteX6" fmla="*/ 3257550 w 3257550"/>
              <a:gd name="connsiteY6" fmla="*/ 18288 h 18288"/>
              <a:gd name="connsiteX7" fmla="*/ 2540889 w 3257550"/>
              <a:gd name="connsiteY7" fmla="*/ 18288 h 18288"/>
              <a:gd name="connsiteX8" fmla="*/ 1824228 w 3257550"/>
              <a:gd name="connsiteY8" fmla="*/ 18288 h 18288"/>
              <a:gd name="connsiteX9" fmla="*/ 1172718 w 3257550"/>
              <a:gd name="connsiteY9" fmla="*/ 18288 h 18288"/>
              <a:gd name="connsiteX10" fmla="*/ 0 w 3257550"/>
              <a:gd name="connsiteY10" fmla="*/ 18288 h 18288"/>
              <a:gd name="connsiteX11" fmla="*/ 0 w 325755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550" h="18288" fill="none" extrusionOk="0">
                <a:moveTo>
                  <a:pt x="0" y="0"/>
                </a:moveTo>
                <a:cubicBezTo>
                  <a:pt x="222571" y="-4581"/>
                  <a:pt x="395946" y="-20429"/>
                  <a:pt x="618935" y="0"/>
                </a:cubicBezTo>
                <a:cubicBezTo>
                  <a:pt x="841925" y="20429"/>
                  <a:pt x="1064831" y="-497"/>
                  <a:pt x="1270445" y="0"/>
                </a:cubicBezTo>
                <a:cubicBezTo>
                  <a:pt x="1476059" y="497"/>
                  <a:pt x="1673547" y="428"/>
                  <a:pt x="1954530" y="0"/>
                </a:cubicBezTo>
                <a:cubicBezTo>
                  <a:pt x="2235513" y="-428"/>
                  <a:pt x="2452407" y="27906"/>
                  <a:pt x="2638616" y="0"/>
                </a:cubicBezTo>
                <a:cubicBezTo>
                  <a:pt x="2824825" y="-27906"/>
                  <a:pt x="3043878" y="-22618"/>
                  <a:pt x="3257550" y="0"/>
                </a:cubicBezTo>
                <a:cubicBezTo>
                  <a:pt x="3256841" y="8157"/>
                  <a:pt x="3257137" y="12125"/>
                  <a:pt x="3257550" y="18288"/>
                </a:cubicBezTo>
                <a:cubicBezTo>
                  <a:pt x="2955505" y="29918"/>
                  <a:pt x="2697243" y="41720"/>
                  <a:pt x="2540889" y="18288"/>
                </a:cubicBezTo>
                <a:cubicBezTo>
                  <a:pt x="2384535" y="-5144"/>
                  <a:pt x="2114539" y="6231"/>
                  <a:pt x="1824228" y="18288"/>
                </a:cubicBezTo>
                <a:cubicBezTo>
                  <a:pt x="1533917" y="30345"/>
                  <a:pt x="1462450" y="24037"/>
                  <a:pt x="1172718" y="18288"/>
                </a:cubicBezTo>
                <a:cubicBezTo>
                  <a:pt x="882986" y="12540"/>
                  <a:pt x="500637" y="24492"/>
                  <a:pt x="0" y="18288"/>
                </a:cubicBezTo>
                <a:cubicBezTo>
                  <a:pt x="-46" y="12483"/>
                  <a:pt x="-203" y="6491"/>
                  <a:pt x="0" y="0"/>
                </a:cubicBezTo>
                <a:close/>
              </a:path>
              <a:path w="3257550" h="18288" stroke="0" extrusionOk="0">
                <a:moveTo>
                  <a:pt x="0" y="0"/>
                </a:moveTo>
                <a:cubicBezTo>
                  <a:pt x="278434" y="16845"/>
                  <a:pt x="441207" y="-24568"/>
                  <a:pt x="618935" y="0"/>
                </a:cubicBezTo>
                <a:cubicBezTo>
                  <a:pt x="796663" y="24568"/>
                  <a:pt x="985120" y="5689"/>
                  <a:pt x="1172718" y="0"/>
                </a:cubicBezTo>
                <a:cubicBezTo>
                  <a:pt x="1360316" y="-5689"/>
                  <a:pt x="1666432" y="29765"/>
                  <a:pt x="1889379" y="0"/>
                </a:cubicBezTo>
                <a:cubicBezTo>
                  <a:pt x="2112326" y="-29765"/>
                  <a:pt x="2378171" y="13184"/>
                  <a:pt x="2508314" y="0"/>
                </a:cubicBezTo>
                <a:cubicBezTo>
                  <a:pt x="2638457" y="-13184"/>
                  <a:pt x="2897393" y="-18048"/>
                  <a:pt x="3257550" y="0"/>
                </a:cubicBezTo>
                <a:cubicBezTo>
                  <a:pt x="3257286" y="4493"/>
                  <a:pt x="3257934" y="9472"/>
                  <a:pt x="3257550" y="18288"/>
                </a:cubicBezTo>
                <a:cubicBezTo>
                  <a:pt x="3005417" y="4399"/>
                  <a:pt x="2789824" y="23493"/>
                  <a:pt x="2606040" y="18288"/>
                </a:cubicBezTo>
                <a:cubicBezTo>
                  <a:pt x="2422256" y="13084"/>
                  <a:pt x="2161816" y="17045"/>
                  <a:pt x="1889379" y="18288"/>
                </a:cubicBezTo>
                <a:cubicBezTo>
                  <a:pt x="1616942" y="19531"/>
                  <a:pt x="1456938" y="28545"/>
                  <a:pt x="1335595" y="18288"/>
                </a:cubicBezTo>
                <a:cubicBezTo>
                  <a:pt x="1214252" y="8031"/>
                  <a:pt x="876335" y="26295"/>
                  <a:pt x="684085" y="18288"/>
                </a:cubicBezTo>
                <a:cubicBezTo>
                  <a:pt x="491835" y="10282"/>
                  <a:pt x="213058" y="3432"/>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onstruction site with a bulldozer and a bulldozer&#10;&#10;Description automatically generated">
            <a:extLst>
              <a:ext uri="{FF2B5EF4-FFF2-40B4-BE49-F238E27FC236}">
                <a16:creationId xmlns:a16="http://schemas.microsoft.com/office/drawing/2014/main" id="{2E6557A8-F013-C46A-BB59-264953F682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7297" y="76200"/>
            <a:ext cx="1952704" cy="2603605"/>
          </a:xfrm>
          <a:prstGeom prst="rect">
            <a:avLst/>
          </a:prstGeom>
        </p:spPr>
      </p:pic>
      <p:pic>
        <p:nvPicPr>
          <p:cNvPr id="8" name="Picture 7" descr="A row of trees in a parking lot&#10;&#10;Description automatically generated">
            <a:extLst>
              <a:ext uri="{FF2B5EF4-FFF2-40B4-BE49-F238E27FC236}">
                <a16:creationId xmlns:a16="http://schemas.microsoft.com/office/drawing/2014/main" id="{537DA85E-06AF-8579-E2BC-18A388B5FD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92795" y="401651"/>
            <a:ext cx="2603604" cy="1952704"/>
          </a:xfrm>
          <a:prstGeom prst="rect">
            <a:avLst/>
          </a:prstGeom>
        </p:spPr>
      </p:pic>
      <p:sp>
        <p:nvSpPr>
          <p:cNvPr id="57" name="Footer Placeholder 3">
            <a:extLst>
              <a:ext uri="{FF2B5EF4-FFF2-40B4-BE49-F238E27FC236}">
                <a16:creationId xmlns:a16="http://schemas.microsoft.com/office/drawing/2014/main" id="{8C066B93-3642-6FD6-304A-EBBCEF522973}"/>
              </a:ext>
            </a:extLst>
          </p:cNvPr>
          <p:cNvSpPr>
            <a:spLocks noGrp="1"/>
          </p:cNvSpPr>
          <p:nvPr>
            <p:ph type="ftr" sz="quarter" idx="11"/>
          </p:nvPr>
        </p:nvSpPr>
        <p:spPr>
          <a:xfrm>
            <a:off x="3028950" y="6356350"/>
            <a:ext cx="3086100" cy="365125"/>
          </a:xfrm>
        </p:spPr>
        <p:txBody>
          <a:bodyPr vert="horz" lIns="91440" tIns="45720" rIns="91440" bIns="45720" rtlCol="0">
            <a:normAutofit/>
          </a:bodyPr>
          <a:lstStyle/>
          <a:p>
            <a:endParaRPr lang="en-US" altLang="en-US" kern="1200">
              <a:latin typeface="+mn-lt"/>
              <a:ea typeface="+mn-ea"/>
              <a:cs typeface="+mn-cs"/>
            </a:endParaRPr>
          </a:p>
        </p:txBody>
      </p:sp>
      <p:sp>
        <p:nvSpPr>
          <p:cNvPr id="5" name="Slide Number Placeholder 4">
            <a:extLst>
              <a:ext uri="{FF2B5EF4-FFF2-40B4-BE49-F238E27FC236}">
                <a16:creationId xmlns:a16="http://schemas.microsoft.com/office/drawing/2014/main" id="{A3534EAC-8736-4A7D-B04E-501AB552DF72}"/>
              </a:ext>
            </a:extLst>
          </p:cNvPr>
          <p:cNvSpPr>
            <a:spLocks noGrp="1"/>
          </p:cNvSpPr>
          <p:nvPr>
            <p:ph type="sldNum" sz="quarter" idx="12"/>
          </p:nvPr>
        </p:nvSpPr>
        <p:spPr>
          <a:xfrm>
            <a:off x="6457950" y="6356350"/>
            <a:ext cx="2057400" cy="365125"/>
          </a:xfrm>
        </p:spPr>
        <p:txBody>
          <a:bodyPr vert="horz" lIns="91440" tIns="45720" rIns="91440" bIns="45720" rtlCol="0">
            <a:normAutofit/>
          </a:bodyPr>
          <a:lstStyle/>
          <a:p>
            <a:pPr>
              <a:spcAft>
                <a:spcPts val="600"/>
              </a:spcAft>
            </a:pPr>
            <a:fld id="{72FDC3A4-3ECB-4CC5-8031-F712224A9F4A}" type="slidenum">
              <a:rPr lang="en-US" altLang="en-US"/>
              <a:pPr>
                <a:spcAft>
                  <a:spcPts val="600"/>
                </a:spcAft>
              </a:pPr>
              <a:t>15</a:t>
            </a:fld>
            <a:endParaRPr lang="en-US" altLang="en-US"/>
          </a:p>
        </p:txBody>
      </p:sp>
      <p:pic>
        <p:nvPicPr>
          <p:cNvPr id="12" name="Picture 11" descr="A map of a parking lot&#10;&#10;Description automatically generated">
            <a:extLst>
              <a:ext uri="{FF2B5EF4-FFF2-40B4-BE49-F238E27FC236}">
                <a16:creationId xmlns:a16="http://schemas.microsoft.com/office/drawing/2014/main" id="{63EDA610-FA47-3AC0-1431-EBEA928444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667" r="14166" b="15555"/>
          <a:stretch/>
        </p:blipFill>
        <p:spPr>
          <a:xfrm>
            <a:off x="1057920" y="2876660"/>
            <a:ext cx="7025873" cy="3828940"/>
          </a:xfrm>
          <a:prstGeom prst="rect">
            <a:avLst/>
          </a:prstGeom>
        </p:spPr>
      </p:pic>
      <p:sp>
        <p:nvSpPr>
          <p:cNvPr id="14" name="TextBox 13">
            <a:extLst>
              <a:ext uri="{FF2B5EF4-FFF2-40B4-BE49-F238E27FC236}">
                <a16:creationId xmlns:a16="http://schemas.microsoft.com/office/drawing/2014/main" id="{C8D8C661-A23B-F6DB-C9F1-3013C7C8EAED}"/>
              </a:ext>
            </a:extLst>
          </p:cNvPr>
          <p:cNvSpPr txBox="1"/>
          <p:nvPr/>
        </p:nvSpPr>
        <p:spPr>
          <a:xfrm>
            <a:off x="457200" y="1604031"/>
            <a:ext cx="4171853" cy="646331"/>
          </a:xfrm>
          <a:prstGeom prst="rect">
            <a:avLst/>
          </a:prstGeom>
          <a:noFill/>
        </p:spPr>
        <p:txBody>
          <a:bodyPr wrap="square">
            <a:spAutoFit/>
          </a:bodyPr>
          <a:lstStyle/>
          <a:p>
            <a:r>
              <a:rPr lang="en-US" sz="1800" dirty="0">
                <a:latin typeface="Gill Sans MT" panose="020B0502020104020203" pitchFamily="34" charset="0"/>
                <a:ea typeface="Calibri" panose="020F0502020204030204" pitchFamily="34" charset="0"/>
                <a:cs typeface="Times New Roman" panose="02020603050405020304" pitchFamily="18" charset="0"/>
              </a:rPr>
              <a:t>Project Cost: $ 1.57M </a:t>
            </a:r>
          </a:p>
          <a:p>
            <a:r>
              <a:rPr lang="en-US" sz="1800" dirty="0">
                <a:latin typeface="Gill Sans MT" panose="020B0502020104020203" pitchFamily="34" charset="0"/>
                <a:ea typeface="Calibri" panose="020F0502020204030204" pitchFamily="34" charset="0"/>
                <a:cs typeface="Times New Roman" panose="02020603050405020304" pitchFamily="18" charset="0"/>
              </a:rPr>
              <a:t>Est. Completion July 2024</a:t>
            </a:r>
            <a:endParaRPr lang="en-US" dirty="0"/>
          </a:p>
        </p:txBody>
      </p:sp>
    </p:spTree>
    <p:extLst>
      <p:ext uri="{BB962C8B-B14F-4D97-AF65-F5344CB8AC3E}">
        <p14:creationId xmlns:p14="http://schemas.microsoft.com/office/powerpoint/2010/main" val="3809167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919E77-7C2A-63D1-9EC6-37B7B2B4E970}"/>
              </a:ext>
            </a:extLst>
          </p:cNvPr>
          <p:cNvSpPr>
            <a:spLocks noGrp="1"/>
          </p:cNvSpPr>
          <p:nvPr>
            <p:ph type="title"/>
          </p:nvPr>
        </p:nvSpPr>
        <p:spPr>
          <a:xfrm>
            <a:off x="473202" y="4544570"/>
            <a:ext cx="2508396" cy="1703830"/>
          </a:xfrm>
        </p:spPr>
        <p:txBody>
          <a:bodyPr anchor="ctr">
            <a:normAutofit/>
          </a:bodyPr>
          <a:lstStyle/>
          <a:p>
            <a:r>
              <a:rPr lang="en-US" sz="1600" b="1" dirty="0">
                <a:effectLst/>
                <a:latin typeface="Aptos" panose="020B0004020202020204" pitchFamily="34" charset="0"/>
                <a:ea typeface="Aptos" panose="020B0004020202020204" pitchFamily="34" charset="0"/>
                <a:cs typeface="Aptos" panose="020B0004020202020204" pitchFamily="34" charset="0"/>
              </a:rPr>
              <a:t>Anticipated completion date: June 2024</a:t>
            </a:r>
            <a:br>
              <a:rPr lang="en-US" sz="1600" b="1" dirty="0">
                <a:effectLst/>
                <a:latin typeface="Aptos" panose="020B0004020202020204" pitchFamily="34" charset="0"/>
                <a:ea typeface="Aptos" panose="020B0004020202020204" pitchFamily="34" charset="0"/>
                <a:cs typeface="Aptos" panose="020B0004020202020204" pitchFamily="34" charset="0"/>
              </a:rPr>
            </a:br>
            <a:br>
              <a:rPr lang="en-US" sz="1600" b="1" dirty="0">
                <a:effectLst/>
                <a:latin typeface="Aptos" panose="020B0004020202020204" pitchFamily="34" charset="0"/>
                <a:ea typeface="Aptos" panose="020B0004020202020204" pitchFamily="34" charset="0"/>
                <a:cs typeface="Aptos" panose="020B0004020202020204" pitchFamily="34" charset="0"/>
              </a:rPr>
            </a:br>
            <a:r>
              <a:rPr lang="en-US" sz="1600" b="1" dirty="0">
                <a:effectLst/>
                <a:latin typeface="Aptos" panose="020B0004020202020204" pitchFamily="34" charset="0"/>
                <a:ea typeface="Aptos" panose="020B0004020202020204" pitchFamily="34" charset="0"/>
                <a:cs typeface="Aptos" panose="020B0004020202020204" pitchFamily="34" charset="0"/>
              </a:rPr>
              <a:t>Project Cost: $353,000</a:t>
            </a:r>
            <a:endParaRPr lang="en-US" sz="1600" b="1" dirty="0"/>
          </a:p>
        </p:txBody>
      </p:sp>
      <p:pic>
        <p:nvPicPr>
          <p:cNvPr id="20" name="Picture 19" descr="Pipes in a room&#10;&#10;Description automatically generated">
            <a:extLst>
              <a:ext uri="{FF2B5EF4-FFF2-40B4-BE49-F238E27FC236}">
                <a16:creationId xmlns:a16="http://schemas.microsoft.com/office/drawing/2014/main" id="{CF03594E-1B49-0059-119B-5F30E6061E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6" r="7229" b="-4"/>
          <a:stretch/>
        </p:blipFill>
        <p:spPr>
          <a:xfrm>
            <a:off x="20" y="-1"/>
            <a:ext cx="2981578"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22" name="Picture 21" descr="A blueprint of a house&#10;&#10;Description automatically generated">
            <a:extLst>
              <a:ext uri="{FF2B5EF4-FFF2-40B4-BE49-F238E27FC236}">
                <a16:creationId xmlns:a16="http://schemas.microsoft.com/office/drawing/2014/main" id="{EF65F055-A5E8-DA99-910C-EC3E4A0C0F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77" r="38055" b="1"/>
          <a:stretch/>
        </p:blipFill>
        <p:spPr>
          <a:xfrm>
            <a:off x="3111660" y="-1"/>
            <a:ext cx="2904492"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7" name="Content Placeholder 6" descr="A room with a brick wall and a broken wall&#10;&#10;Description automatically generated with medium confidence">
            <a:extLst>
              <a:ext uri="{FF2B5EF4-FFF2-40B4-BE49-F238E27FC236}">
                <a16:creationId xmlns:a16="http://schemas.microsoft.com/office/drawing/2014/main" id="{1754A8CA-C030-5CBA-E1C7-B6E0E2F1510E}"/>
              </a:ext>
            </a:extLst>
          </p:cNvPr>
          <p:cNvPicPr>
            <a:picLocks noChangeAspect="1"/>
          </p:cNvPicPr>
          <p:nvPr/>
        </p:nvPicPr>
        <p:blipFill rotWithShape="1">
          <a:blip r:embed="rId4">
            <a:extLst>
              <a:ext uri="{28A0092B-C50C-407E-A947-70E740481C1C}">
                <a14:useLocalDpi xmlns:a14="http://schemas.microsoft.com/office/drawing/2010/main" val="0"/>
              </a:ext>
            </a:extLst>
          </a:blip>
          <a:srcRect r="7184" b="-4"/>
          <a:stretch/>
        </p:blipFill>
        <p:spPr>
          <a:xfrm>
            <a:off x="6146214" y="-1"/>
            <a:ext cx="2997786"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38"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72868" y="5416053"/>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ontent Placeholder 25">
            <a:extLst>
              <a:ext uri="{FF2B5EF4-FFF2-40B4-BE49-F238E27FC236}">
                <a16:creationId xmlns:a16="http://schemas.microsoft.com/office/drawing/2014/main" id="{8912A3FB-8983-CC8C-2183-9EEA8C165C34}"/>
              </a:ext>
            </a:extLst>
          </p:cNvPr>
          <p:cNvSpPr>
            <a:spLocks noGrp="1"/>
          </p:cNvSpPr>
          <p:nvPr>
            <p:ph idx="1"/>
          </p:nvPr>
        </p:nvSpPr>
        <p:spPr>
          <a:xfrm>
            <a:off x="3310186" y="4544570"/>
            <a:ext cx="5757614" cy="1703830"/>
          </a:xfrm>
        </p:spPr>
        <p:txBody>
          <a:bodyPr anchor="ctr">
            <a:normAutofit/>
          </a:bodyPr>
          <a:lstStyle/>
          <a:p>
            <a:pPr marL="0" indent="0">
              <a:buNone/>
            </a:pPr>
            <a:r>
              <a:rPr lang="en-US" sz="3200" dirty="0">
                <a:effectLst/>
                <a:latin typeface="Aptos" panose="020B0004020202020204" pitchFamily="34" charset="0"/>
                <a:ea typeface="Aptos" panose="020B0004020202020204" pitchFamily="34" charset="0"/>
                <a:cs typeface="Aptos" panose="020B0004020202020204" pitchFamily="34" charset="0"/>
              </a:rPr>
              <a:t>Renovations to Cummings Park Pavilion is underway</a:t>
            </a:r>
            <a:endParaRPr lang="en-US" sz="3200" dirty="0"/>
          </a:p>
        </p:txBody>
      </p:sp>
      <p:sp>
        <p:nvSpPr>
          <p:cNvPr id="4" name="Footer Placeholder 3">
            <a:extLst>
              <a:ext uri="{FF2B5EF4-FFF2-40B4-BE49-F238E27FC236}">
                <a16:creationId xmlns:a16="http://schemas.microsoft.com/office/drawing/2014/main" id="{FCC958D3-614D-079F-D2C5-904CB63B8536}"/>
              </a:ext>
            </a:extLst>
          </p:cNvPr>
          <p:cNvSpPr>
            <a:spLocks noGrp="1"/>
          </p:cNvSpPr>
          <p:nvPr>
            <p:ph type="ftr" sz="quarter" idx="11"/>
          </p:nvPr>
        </p:nvSpPr>
        <p:spPr>
          <a:xfrm>
            <a:off x="3028950" y="6356350"/>
            <a:ext cx="3086100" cy="365125"/>
          </a:xfrm>
        </p:spPr>
        <p:txBody>
          <a:bodyPr>
            <a:normAutofit/>
          </a:bodyPr>
          <a:lstStyle/>
          <a:p>
            <a:endParaRPr lang="en-US" altLang="en-US"/>
          </a:p>
        </p:txBody>
      </p:sp>
      <p:sp>
        <p:nvSpPr>
          <p:cNvPr id="5" name="Slide Number Placeholder 4">
            <a:extLst>
              <a:ext uri="{FF2B5EF4-FFF2-40B4-BE49-F238E27FC236}">
                <a16:creationId xmlns:a16="http://schemas.microsoft.com/office/drawing/2014/main" id="{15629CA4-0D11-10E9-CF28-94BE04B0F435}"/>
              </a:ext>
            </a:extLst>
          </p:cNvPr>
          <p:cNvSpPr>
            <a:spLocks noGrp="1"/>
          </p:cNvSpPr>
          <p:nvPr>
            <p:ph type="sldNum" sz="quarter" idx="12"/>
          </p:nvPr>
        </p:nvSpPr>
        <p:spPr>
          <a:xfrm>
            <a:off x="6457950" y="6356350"/>
            <a:ext cx="2057400" cy="365125"/>
          </a:xfrm>
        </p:spPr>
        <p:txBody>
          <a:bodyPr>
            <a:normAutofit/>
          </a:bodyPr>
          <a:lstStyle/>
          <a:p>
            <a:pPr>
              <a:spcAft>
                <a:spcPts val="600"/>
              </a:spcAft>
            </a:pPr>
            <a:fld id="{72FDC3A4-3ECB-4CC5-8031-F712224A9F4A}" type="slidenum">
              <a:rPr lang="en-US" altLang="en-US"/>
              <a:pPr>
                <a:spcAft>
                  <a:spcPts val="600"/>
                </a:spcAft>
              </a:pPr>
              <a:t>16</a:t>
            </a:fld>
            <a:endParaRPr lang="en-US" altLang="en-US"/>
          </a:p>
        </p:txBody>
      </p:sp>
      <p:sp>
        <p:nvSpPr>
          <p:cNvPr id="28" name="TextBox 27">
            <a:extLst>
              <a:ext uri="{FF2B5EF4-FFF2-40B4-BE49-F238E27FC236}">
                <a16:creationId xmlns:a16="http://schemas.microsoft.com/office/drawing/2014/main" id="{2B8B9DCF-7FE4-BBBB-F383-256CED5D4F05}"/>
              </a:ext>
            </a:extLst>
          </p:cNvPr>
          <p:cNvSpPr txBox="1"/>
          <p:nvPr/>
        </p:nvSpPr>
        <p:spPr>
          <a:xfrm>
            <a:off x="-2286" y="4306592"/>
            <a:ext cx="2960726" cy="307777"/>
          </a:xfrm>
          <a:prstGeom prst="rect">
            <a:avLst/>
          </a:prstGeom>
          <a:noFill/>
        </p:spPr>
        <p:txBody>
          <a:bodyPr wrap="square">
            <a:spAutoFit/>
          </a:bodyPr>
          <a:lstStyle/>
          <a:p>
            <a:pPr algn="ctr"/>
            <a:r>
              <a:rPr lang="en-US" sz="1400" dirty="0">
                <a:latin typeface="Aptos" panose="020B0004020202020204" pitchFamily="34" charset="0"/>
              </a:rPr>
              <a:t>1</a:t>
            </a:r>
            <a:r>
              <a:rPr lang="en-US" sz="1400" baseline="30000" dirty="0">
                <a:latin typeface="Aptos" panose="020B0004020202020204" pitchFamily="34" charset="0"/>
              </a:rPr>
              <a:t>st</a:t>
            </a:r>
            <a:r>
              <a:rPr lang="en-US" sz="1400" dirty="0">
                <a:latin typeface="Aptos" panose="020B0004020202020204" pitchFamily="34" charset="0"/>
              </a:rPr>
              <a:t> Floor </a:t>
            </a:r>
            <a:endParaRPr lang="en-US" sz="1400" dirty="0"/>
          </a:p>
        </p:txBody>
      </p:sp>
      <p:sp>
        <p:nvSpPr>
          <p:cNvPr id="30" name="TextBox 29">
            <a:extLst>
              <a:ext uri="{FF2B5EF4-FFF2-40B4-BE49-F238E27FC236}">
                <a16:creationId xmlns:a16="http://schemas.microsoft.com/office/drawing/2014/main" id="{D2819156-79CF-356F-0EDA-EE17BBDC32DC}"/>
              </a:ext>
            </a:extLst>
          </p:cNvPr>
          <p:cNvSpPr txBox="1"/>
          <p:nvPr/>
        </p:nvSpPr>
        <p:spPr>
          <a:xfrm>
            <a:off x="6006287" y="4321175"/>
            <a:ext cx="2960726" cy="307777"/>
          </a:xfrm>
          <a:prstGeom prst="rect">
            <a:avLst/>
          </a:prstGeom>
          <a:noFill/>
        </p:spPr>
        <p:txBody>
          <a:bodyPr wrap="square">
            <a:spAutoFit/>
          </a:bodyPr>
          <a:lstStyle/>
          <a:p>
            <a:pPr algn="ctr"/>
            <a:r>
              <a:rPr lang="en-US" sz="1400" dirty="0">
                <a:latin typeface="Aptos" panose="020B0004020202020204" pitchFamily="34" charset="0"/>
              </a:rPr>
              <a:t>2</a:t>
            </a:r>
            <a:r>
              <a:rPr lang="en-US" sz="1400" baseline="30000" dirty="0">
                <a:latin typeface="Aptos" panose="020B0004020202020204" pitchFamily="34" charset="0"/>
              </a:rPr>
              <a:t>nd</a:t>
            </a:r>
            <a:r>
              <a:rPr lang="en-US" sz="1400" dirty="0">
                <a:latin typeface="Aptos" panose="020B0004020202020204" pitchFamily="34" charset="0"/>
              </a:rPr>
              <a:t> Floor </a:t>
            </a:r>
            <a:endParaRPr lang="en-US" sz="1400" dirty="0"/>
          </a:p>
        </p:txBody>
      </p:sp>
    </p:spTree>
    <p:extLst>
      <p:ext uri="{BB962C8B-B14F-4D97-AF65-F5344CB8AC3E}">
        <p14:creationId xmlns:p14="http://schemas.microsoft.com/office/powerpoint/2010/main" val="532466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691F90-0961-1FE7-781A-6153DED70CC4}"/>
              </a:ext>
            </a:extLst>
          </p:cNvPr>
          <p:cNvSpPr>
            <a:spLocks noGrp="1"/>
          </p:cNvSpPr>
          <p:nvPr>
            <p:ph type="title"/>
          </p:nvPr>
        </p:nvSpPr>
        <p:spPr>
          <a:xfrm>
            <a:off x="228600" y="113245"/>
            <a:ext cx="8839200" cy="1359389"/>
          </a:xfrm>
        </p:spPr>
        <p:txBody>
          <a:bodyPr vert="horz" lIns="91440" tIns="45720" rIns="91440" bIns="45720" rtlCol="0" anchor="b">
            <a:normAutofit/>
          </a:bodyPr>
          <a:lstStyle/>
          <a:p>
            <a:pPr marL="0" marR="0">
              <a:lnSpc>
                <a:spcPct val="100000"/>
              </a:lnSpc>
              <a:spcAft>
                <a:spcPts val="0"/>
              </a:spcAft>
            </a:pPr>
            <a:r>
              <a:rPr lang="en-US" sz="2800" dirty="0">
                <a:latin typeface="Gill Sans MT" panose="020B0502020104020203" pitchFamily="34" charset="0"/>
              </a:rPr>
              <a:t>Mill River Middle Corridor </a:t>
            </a:r>
            <a:r>
              <a:rPr lang="en-US" sz="2800" dirty="0" err="1">
                <a:latin typeface="Gill Sans MT" panose="020B0502020104020203" pitchFamily="34" charset="0"/>
              </a:rPr>
              <a:t>Tresser</a:t>
            </a:r>
            <a:r>
              <a:rPr lang="en-US" sz="2800" dirty="0">
                <a:latin typeface="Gill Sans MT" panose="020B0502020104020203" pitchFamily="34" charset="0"/>
              </a:rPr>
              <a:t> Blvd. to Richmond Hill </a:t>
            </a:r>
            <a:br>
              <a:rPr lang="en-US" sz="2800" dirty="0">
                <a:latin typeface="Gill Sans MT" panose="020B0502020104020203" pitchFamily="34" charset="0"/>
              </a:rPr>
            </a:br>
            <a:r>
              <a:rPr lang="en-US" sz="1800" dirty="0">
                <a:latin typeface="Gill Sans MT" panose="020B0502020104020203" pitchFamily="34" charset="0"/>
                <a:ea typeface="Calibri" panose="020F0502020204030204" pitchFamily="34" charset="0"/>
                <a:cs typeface="Times New Roman" panose="02020603050405020304" pitchFamily="18" charset="0"/>
              </a:rPr>
              <a:t>Project Cost = $ 4M (State of CT DEEP Grant = $4M)</a:t>
            </a:r>
            <a:br>
              <a:rPr lang="en-US" sz="1800" dirty="0">
                <a:latin typeface="Gill Sans MT" panose="020B0502020104020203" pitchFamily="34" charset="0"/>
                <a:ea typeface="Calibri" panose="020F0502020204030204" pitchFamily="34" charset="0"/>
                <a:cs typeface="Times New Roman" panose="02020603050405020304" pitchFamily="18" charset="0"/>
              </a:rPr>
            </a:br>
            <a:r>
              <a:rPr lang="en-US" sz="1800" dirty="0">
                <a:latin typeface="Gill Sans MT" panose="020B0502020104020203" pitchFamily="34" charset="0"/>
                <a:ea typeface="Calibri" panose="020F0502020204030204" pitchFamily="34" charset="0"/>
                <a:cs typeface="Times New Roman" panose="02020603050405020304" pitchFamily="18" charset="0"/>
              </a:rPr>
              <a:t>Est. Completion September 2024</a:t>
            </a:r>
          </a:p>
        </p:txBody>
      </p:sp>
      <p:sp>
        <p:nvSpPr>
          <p:cNvPr id="39" name="Rectangle 3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 name="Rectangle 4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28E0AB6-A400-437C-3EC3-D078C632E018}"/>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defTabSz="914400"/>
            <a:endParaRPr lang="en-US" altLang="en-US" sz="1200" kern="1200">
              <a:solidFill>
                <a:schemeClr val="tx1">
                  <a:lumMod val="50000"/>
                  <a:lumOff val="5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50163501-CEE9-10FF-8065-3DCB3B1894E9}"/>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72FDC3A4-3ECB-4CC5-8031-F712224A9F4A}" type="slidenum">
              <a:rPr lang="en-US" altLang="en-US">
                <a:solidFill>
                  <a:schemeClr val="tx1">
                    <a:lumMod val="50000"/>
                    <a:lumOff val="50000"/>
                  </a:schemeClr>
                </a:solidFill>
              </a:rPr>
              <a:pPr defTabSz="914400">
                <a:spcAft>
                  <a:spcPts val="600"/>
                </a:spcAft>
              </a:pPr>
              <a:t>17</a:t>
            </a:fld>
            <a:endParaRPr lang="en-US" altLang="en-US">
              <a:solidFill>
                <a:schemeClr val="tx1">
                  <a:lumMod val="50000"/>
                  <a:lumOff val="50000"/>
                </a:schemeClr>
              </a:solidFill>
            </a:endParaRPr>
          </a:p>
        </p:txBody>
      </p:sp>
      <p:pic>
        <p:nvPicPr>
          <p:cNvPr id="14" name="Content Placeholder 10" descr="A construction site with a fence and other construction materials">
            <a:extLst>
              <a:ext uri="{FF2B5EF4-FFF2-40B4-BE49-F238E27FC236}">
                <a16:creationId xmlns:a16="http://schemas.microsoft.com/office/drawing/2014/main" id="{846D83AA-2D68-FC3D-C766-60BC92B13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8758" y="1909160"/>
            <a:ext cx="3048000" cy="2286000"/>
          </a:xfrm>
          <a:prstGeom prst="rect">
            <a:avLst/>
          </a:prstGeom>
        </p:spPr>
      </p:pic>
      <p:pic>
        <p:nvPicPr>
          <p:cNvPr id="15" name="Picture 14">
            <a:extLst>
              <a:ext uri="{FF2B5EF4-FFF2-40B4-BE49-F238E27FC236}">
                <a16:creationId xmlns:a16="http://schemas.microsoft.com/office/drawing/2014/main" id="{78F0C6C7-4D90-7D89-A202-34E3B9C45FEE}"/>
              </a:ext>
            </a:extLst>
          </p:cNvPr>
          <p:cNvPicPr>
            <a:picLocks noChangeAspect="1"/>
          </p:cNvPicPr>
          <p:nvPr/>
        </p:nvPicPr>
        <p:blipFill>
          <a:blip r:embed="rId3"/>
          <a:stretch>
            <a:fillRect/>
          </a:stretch>
        </p:blipFill>
        <p:spPr>
          <a:xfrm>
            <a:off x="457200" y="1905000"/>
            <a:ext cx="3213586" cy="2320923"/>
          </a:xfrm>
          <a:prstGeom prst="rect">
            <a:avLst/>
          </a:prstGeom>
        </p:spPr>
      </p:pic>
      <p:pic>
        <p:nvPicPr>
          <p:cNvPr id="16" name="Picture 15">
            <a:extLst>
              <a:ext uri="{FF2B5EF4-FFF2-40B4-BE49-F238E27FC236}">
                <a16:creationId xmlns:a16="http://schemas.microsoft.com/office/drawing/2014/main" id="{AF7C2C7B-0CA8-947A-DDD8-4EE0B38DB6AE}"/>
              </a:ext>
            </a:extLst>
          </p:cNvPr>
          <p:cNvPicPr>
            <a:picLocks noChangeAspect="1"/>
          </p:cNvPicPr>
          <p:nvPr/>
        </p:nvPicPr>
        <p:blipFill>
          <a:blip r:embed="rId4"/>
          <a:stretch>
            <a:fillRect/>
          </a:stretch>
        </p:blipFill>
        <p:spPr>
          <a:xfrm>
            <a:off x="1600200" y="4400552"/>
            <a:ext cx="3122955" cy="2320923"/>
          </a:xfrm>
          <a:prstGeom prst="rect">
            <a:avLst/>
          </a:prstGeom>
        </p:spPr>
      </p:pic>
      <p:pic>
        <p:nvPicPr>
          <p:cNvPr id="20" name="Picture 19">
            <a:extLst>
              <a:ext uri="{FF2B5EF4-FFF2-40B4-BE49-F238E27FC236}">
                <a16:creationId xmlns:a16="http://schemas.microsoft.com/office/drawing/2014/main" id="{3F6DCF2F-D082-A8C0-DD8D-27E683AD83F9}"/>
              </a:ext>
            </a:extLst>
          </p:cNvPr>
          <p:cNvPicPr>
            <a:picLocks noChangeAspect="1"/>
          </p:cNvPicPr>
          <p:nvPr/>
        </p:nvPicPr>
        <p:blipFill>
          <a:blip r:embed="rId5"/>
          <a:stretch>
            <a:fillRect/>
          </a:stretch>
        </p:blipFill>
        <p:spPr>
          <a:xfrm>
            <a:off x="5030445" y="4414875"/>
            <a:ext cx="3122955" cy="2377704"/>
          </a:xfrm>
          <a:prstGeom prst="rect">
            <a:avLst/>
          </a:prstGeom>
        </p:spPr>
      </p:pic>
    </p:spTree>
    <p:extLst>
      <p:ext uri="{BB962C8B-B14F-4D97-AF65-F5344CB8AC3E}">
        <p14:creationId xmlns:p14="http://schemas.microsoft.com/office/powerpoint/2010/main" val="680298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5E1FD92-31B9-4273-BECA-D837FFFC5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645CCB-CC8E-B9AC-7021-14335DA44D35}"/>
              </a:ext>
            </a:extLst>
          </p:cNvPr>
          <p:cNvSpPr>
            <a:spLocks noGrp="1"/>
          </p:cNvSpPr>
          <p:nvPr>
            <p:ph type="title"/>
          </p:nvPr>
        </p:nvSpPr>
        <p:spPr>
          <a:xfrm>
            <a:off x="6365117" y="497030"/>
            <a:ext cx="2548667" cy="2846070"/>
          </a:xfrm>
        </p:spPr>
        <p:txBody>
          <a:bodyPr vert="horz" lIns="91440" tIns="45720" rIns="91440" bIns="45720" rtlCol="0" anchor="ctr">
            <a:noAutofit/>
          </a:bodyPr>
          <a:lstStyle/>
          <a:p>
            <a:r>
              <a:rPr lang="en-US" sz="2800" b="1" kern="1200" dirty="0">
                <a:solidFill>
                  <a:schemeClr val="tx1"/>
                </a:solidFill>
                <a:latin typeface="Gill Sans M"/>
              </a:rPr>
              <a:t>Completed Terry Conners Ice Rink Roof Replacement</a:t>
            </a:r>
            <a:br>
              <a:rPr lang="en-US" sz="2800" kern="1200" dirty="0">
                <a:solidFill>
                  <a:schemeClr val="tx1"/>
                </a:solidFill>
                <a:latin typeface="Gill Sans M"/>
              </a:rPr>
            </a:br>
            <a:br>
              <a:rPr lang="en-US" sz="2800" kern="1200" dirty="0">
                <a:solidFill>
                  <a:schemeClr val="tx1"/>
                </a:solidFill>
                <a:latin typeface="+mj-lt"/>
                <a:ea typeface="+mj-ea"/>
                <a:cs typeface="+mj-cs"/>
              </a:rPr>
            </a:br>
            <a:endParaRPr lang="en-US" sz="2000" b="1" kern="1200" dirty="0">
              <a:solidFill>
                <a:schemeClr val="tx1"/>
              </a:solidFill>
              <a:latin typeface="+mj-lt"/>
              <a:ea typeface="+mj-ea"/>
              <a:cs typeface="+mj-cs"/>
            </a:endParaRPr>
          </a:p>
        </p:txBody>
      </p:sp>
      <p:sp>
        <p:nvSpPr>
          <p:cNvPr id="20" name="Rectangle 1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oof of a house with a chimney&#10;&#10;Description automatically generated">
            <a:extLst>
              <a:ext uri="{FF2B5EF4-FFF2-40B4-BE49-F238E27FC236}">
                <a16:creationId xmlns:a16="http://schemas.microsoft.com/office/drawing/2014/main" id="{4BD8C9B4-1171-8BE3-03C3-A598B09665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698" b="-5"/>
          <a:stretch/>
        </p:blipFill>
        <p:spPr>
          <a:xfrm>
            <a:off x="421396" y="883463"/>
            <a:ext cx="2789394" cy="2542032"/>
          </a:xfrm>
          <a:prstGeom prst="rect">
            <a:avLst/>
          </a:prstGeom>
        </p:spPr>
      </p:pic>
      <p:pic>
        <p:nvPicPr>
          <p:cNvPr id="9" name="Picture 8" descr="A parking lot with trees in the background&#10;&#10;Description automatically generated">
            <a:extLst>
              <a:ext uri="{FF2B5EF4-FFF2-40B4-BE49-F238E27FC236}">
                <a16:creationId xmlns:a16="http://schemas.microsoft.com/office/drawing/2014/main" id="{AE270C7B-7255-7CA7-4FC9-F5DFF5DEFC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49" r="-5" b="-5"/>
          <a:stretch/>
        </p:blipFill>
        <p:spPr>
          <a:xfrm>
            <a:off x="3312105" y="883463"/>
            <a:ext cx="2791206" cy="2542032"/>
          </a:xfrm>
          <a:prstGeom prst="rect">
            <a:avLst/>
          </a:prstGeom>
        </p:spPr>
      </p:pic>
      <p:pic>
        <p:nvPicPr>
          <p:cNvPr id="13" name="Picture 12" descr="A roof with a vent and a blue roof&#10;&#10;Description automatically generated with medium confidence">
            <a:extLst>
              <a:ext uri="{FF2B5EF4-FFF2-40B4-BE49-F238E27FC236}">
                <a16:creationId xmlns:a16="http://schemas.microsoft.com/office/drawing/2014/main" id="{5E9BA196-A69E-5E11-E141-3A72D4AD97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00" r="10097" b="-5"/>
          <a:stretch/>
        </p:blipFill>
        <p:spPr>
          <a:xfrm>
            <a:off x="417327" y="3548347"/>
            <a:ext cx="2789394" cy="2542032"/>
          </a:xfrm>
          <a:prstGeom prst="rect">
            <a:avLst/>
          </a:prstGeom>
        </p:spPr>
      </p:pic>
      <p:pic>
        <p:nvPicPr>
          <p:cNvPr id="7" name="Content Placeholder 6" descr="A large white roof with a blue sky&#10;&#10;Description automatically generated with medium confidence">
            <a:extLst>
              <a:ext uri="{FF2B5EF4-FFF2-40B4-BE49-F238E27FC236}">
                <a16:creationId xmlns:a16="http://schemas.microsoft.com/office/drawing/2014/main" id="{B6089F2A-EFB6-056D-9944-61B5F473F51B}"/>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600" r="16044" b="-5"/>
          <a:stretch/>
        </p:blipFill>
        <p:spPr>
          <a:xfrm>
            <a:off x="3312105" y="3548348"/>
            <a:ext cx="2791206" cy="2542032"/>
          </a:xfrm>
          <a:prstGeom prst="rect">
            <a:avLst/>
          </a:prstGeom>
        </p:spPr>
      </p:pic>
      <p:sp>
        <p:nvSpPr>
          <p:cNvPr id="24" name="Rectangle 23">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ooter Placeholder 3">
            <a:extLst>
              <a:ext uri="{FF2B5EF4-FFF2-40B4-BE49-F238E27FC236}">
                <a16:creationId xmlns:a16="http://schemas.microsoft.com/office/drawing/2014/main" id="{8CA9CA47-A8B4-CB20-F689-A0B6E4591952}"/>
              </a:ext>
            </a:extLst>
          </p:cNvPr>
          <p:cNvSpPr>
            <a:spLocks noGrp="1"/>
          </p:cNvSpPr>
          <p:nvPr>
            <p:ph type="ftr" sz="quarter" idx="11"/>
          </p:nvPr>
        </p:nvSpPr>
        <p:spPr>
          <a:xfrm>
            <a:off x="3028950" y="6492240"/>
            <a:ext cx="3086100" cy="365125"/>
          </a:xfrm>
        </p:spPr>
        <p:txBody>
          <a:bodyPr vert="horz" lIns="91440" tIns="45720" rIns="91440" bIns="45720" rtlCol="0" anchor="ctr">
            <a:normAutofit/>
          </a:bodyPr>
          <a:lstStyle/>
          <a:p>
            <a:pPr defTabSz="914400"/>
            <a:endParaRPr lang="en-US" altLang="en-US" sz="1200" kern="1200" dirty="0">
              <a:solidFill>
                <a:schemeClr val="tx1">
                  <a:tint val="75000"/>
                </a:schemeClr>
              </a:solidFill>
              <a:latin typeface="+mn-lt"/>
              <a:ea typeface="+mn-ea"/>
              <a:cs typeface="+mn-cs"/>
            </a:endParaRPr>
          </a:p>
        </p:txBody>
      </p:sp>
      <p:sp>
        <p:nvSpPr>
          <p:cNvPr id="5" name="Slide Number Placeholder 4">
            <a:extLst>
              <a:ext uri="{FF2B5EF4-FFF2-40B4-BE49-F238E27FC236}">
                <a16:creationId xmlns:a16="http://schemas.microsoft.com/office/drawing/2014/main" id="{F5592683-36BD-9881-F81F-92FC3A6D2399}"/>
              </a:ext>
            </a:extLst>
          </p:cNvPr>
          <p:cNvSpPr>
            <a:spLocks noGrp="1"/>
          </p:cNvSpPr>
          <p:nvPr>
            <p:ph type="sldNum" sz="quarter" idx="12"/>
          </p:nvPr>
        </p:nvSpPr>
        <p:spPr>
          <a:xfrm>
            <a:off x="6457949" y="6492240"/>
            <a:ext cx="2345200" cy="365125"/>
          </a:xfrm>
        </p:spPr>
        <p:txBody>
          <a:bodyPr vert="horz" lIns="91440" tIns="45720" rIns="91440" bIns="45720" rtlCol="0" anchor="ctr">
            <a:normAutofit/>
          </a:bodyPr>
          <a:lstStyle/>
          <a:p>
            <a:pPr defTabSz="914400">
              <a:spcAft>
                <a:spcPts val="600"/>
              </a:spcAft>
            </a:pPr>
            <a:fld id="{72FDC3A4-3ECB-4CC5-8031-F712224A9F4A}" type="slidenum">
              <a:rPr lang="en-US" altLang="en-US" smtClean="0"/>
              <a:pPr defTabSz="914400">
                <a:spcAft>
                  <a:spcPts val="600"/>
                </a:spcAft>
              </a:pPr>
              <a:t>18</a:t>
            </a:fld>
            <a:endParaRPr lang="en-US" altLang="en-US"/>
          </a:p>
        </p:txBody>
      </p:sp>
      <p:sp>
        <p:nvSpPr>
          <p:cNvPr id="15" name="TextBox 14">
            <a:extLst>
              <a:ext uri="{FF2B5EF4-FFF2-40B4-BE49-F238E27FC236}">
                <a16:creationId xmlns:a16="http://schemas.microsoft.com/office/drawing/2014/main" id="{2F784DD5-4494-243D-3B9F-D9584733DF3D}"/>
              </a:ext>
            </a:extLst>
          </p:cNvPr>
          <p:cNvSpPr txBox="1"/>
          <p:nvPr/>
        </p:nvSpPr>
        <p:spPr>
          <a:xfrm>
            <a:off x="417327" y="514131"/>
            <a:ext cx="4572000" cy="369332"/>
          </a:xfrm>
          <a:prstGeom prst="rect">
            <a:avLst/>
          </a:prstGeom>
          <a:noFill/>
        </p:spPr>
        <p:txBody>
          <a:bodyPr wrap="square">
            <a:spAutoFit/>
          </a:bodyPr>
          <a:lstStyle/>
          <a:p>
            <a:r>
              <a:rPr lang="en-US" b="1" dirty="0">
                <a:latin typeface="+mj-lt"/>
                <a:ea typeface="+mj-ea"/>
                <a:cs typeface="+mj-cs"/>
              </a:rPr>
              <a:t>Before</a:t>
            </a:r>
            <a:endParaRPr lang="en-US" b="1" dirty="0"/>
          </a:p>
        </p:txBody>
      </p:sp>
      <p:sp>
        <p:nvSpPr>
          <p:cNvPr id="16" name="TextBox 15">
            <a:extLst>
              <a:ext uri="{FF2B5EF4-FFF2-40B4-BE49-F238E27FC236}">
                <a16:creationId xmlns:a16="http://schemas.microsoft.com/office/drawing/2014/main" id="{C781A571-4740-DDC6-7C02-82F1DE179049}"/>
              </a:ext>
            </a:extLst>
          </p:cNvPr>
          <p:cNvSpPr txBox="1"/>
          <p:nvPr/>
        </p:nvSpPr>
        <p:spPr>
          <a:xfrm>
            <a:off x="388155" y="6052778"/>
            <a:ext cx="4572000" cy="369332"/>
          </a:xfrm>
          <a:prstGeom prst="rect">
            <a:avLst/>
          </a:prstGeom>
          <a:noFill/>
        </p:spPr>
        <p:txBody>
          <a:bodyPr wrap="square">
            <a:spAutoFit/>
          </a:bodyPr>
          <a:lstStyle/>
          <a:p>
            <a:r>
              <a:rPr lang="en-US" b="1" dirty="0">
                <a:latin typeface="+mj-lt"/>
                <a:ea typeface="+mj-ea"/>
                <a:cs typeface="+mj-cs"/>
              </a:rPr>
              <a:t>After</a:t>
            </a:r>
            <a:endParaRPr lang="en-US" b="1" dirty="0"/>
          </a:p>
        </p:txBody>
      </p:sp>
      <p:sp>
        <p:nvSpPr>
          <p:cNvPr id="4" name="TextBox 3">
            <a:extLst>
              <a:ext uri="{FF2B5EF4-FFF2-40B4-BE49-F238E27FC236}">
                <a16:creationId xmlns:a16="http://schemas.microsoft.com/office/drawing/2014/main" id="{72D997BE-DC21-95A3-6B3A-3E6BE8179BB3}"/>
              </a:ext>
            </a:extLst>
          </p:cNvPr>
          <p:cNvSpPr txBox="1"/>
          <p:nvPr/>
        </p:nvSpPr>
        <p:spPr>
          <a:xfrm>
            <a:off x="6699373" y="2606738"/>
            <a:ext cx="2513099" cy="370038"/>
          </a:xfrm>
          <a:prstGeom prst="rect">
            <a:avLst/>
          </a:prstGeom>
          <a:noFill/>
        </p:spPr>
        <p:txBody>
          <a:bodyPr wrap="square">
            <a:spAutoFit/>
          </a:bodyPr>
          <a:lstStyle/>
          <a:p>
            <a:r>
              <a:rPr lang="en-US" sz="1800" b="1" kern="1200" dirty="0">
                <a:solidFill>
                  <a:schemeClr val="tx1"/>
                </a:solidFill>
                <a:latin typeface="+mj-lt"/>
                <a:ea typeface="+mj-ea"/>
                <a:cs typeface="+mj-cs"/>
              </a:rPr>
              <a:t>Project Cost: $7</a:t>
            </a:r>
            <a:r>
              <a:rPr lang="en-US" sz="1800" dirty="0"/>
              <a:t>35</a:t>
            </a:r>
            <a:r>
              <a:rPr lang="en-US" sz="1800" b="1" kern="1200" dirty="0">
                <a:solidFill>
                  <a:schemeClr val="tx1"/>
                </a:solidFill>
                <a:latin typeface="+mj-lt"/>
                <a:ea typeface="+mj-ea"/>
                <a:cs typeface="+mj-cs"/>
              </a:rPr>
              <a:t>,000</a:t>
            </a:r>
            <a:endParaRPr lang="en-US" dirty="0"/>
          </a:p>
        </p:txBody>
      </p:sp>
    </p:spTree>
    <p:extLst>
      <p:ext uri="{BB962C8B-B14F-4D97-AF65-F5344CB8AC3E}">
        <p14:creationId xmlns:p14="http://schemas.microsoft.com/office/powerpoint/2010/main" val="2273753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CAD82CDB-5509-455C-A2AC-DBC53F85A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Rectangle 50">
            <a:extLst>
              <a:ext uri="{FF2B5EF4-FFF2-40B4-BE49-F238E27FC236}">
                <a16:creationId xmlns:a16="http://schemas.microsoft.com/office/drawing/2014/main" id="{720D4FAC-7B9A-4A4F-8E53-071522870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7308" y="201352"/>
            <a:ext cx="5676441"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691F90-0961-1FE7-781A-6153DED70CC4}"/>
              </a:ext>
            </a:extLst>
          </p:cNvPr>
          <p:cNvSpPr>
            <a:spLocks noGrp="1"/>
          </p:cNvSpPr>
          <p:nvPr>
            <p:ph type="title"/>
          </p:nvPr>
        </p:nvSpPr>
        <p:spPr>
          <a:xfrm>
            <a:off x="3390953" y="443668"/>
            <a:ext cx="2309634" cy="1609344"/>
          </a:xfrm>
        </p:spPr>
        <p:txBody>
          <a:bodyPr vert="horz" lIns="91440" tIns="45720" rIns="91440" bIns="45720" rtlCol="0" anchor="ctr">
            <a:normAutofit/>
          </a:bodyPr>
          <a:lstStyle/>
          <a:p>
            <a:r>
              <a:rPr lang="en-US" sz="1800" b="1" kern="1200" dirty="0">
                <a:solidFill>
                  <a:schemeClr val="tx1"/>
                </a:solidFill>
                <a:effectLst/>
                <a:latin typeface="+mj-lt"/>
                <a:ea typeface="+mj-ea"/>
                <a:cs typeface="+mj-cs"/>
              </a:rPr>
              <a:t>Completed Government Center Restrooms Renovations on 3</a:t>
            </a:r>
            <a:r>
              <a:rPr lang="en-US" sz="1800" b="1" kern="1200" baseline="30000" dirty="0">
                <a:solidFill>
                  <a:schemeClr val="tx1"/>
                </a:solidFill>
                <a:effectLst/>
                <a:latin typeface="+mj-lt"/>
                <a:ea typeface="+mj-ea"/>
                <a:cs typeface="+mj-cs"/>
              </a:rPr>
              <a:t>rd</a:t>
            </a:r>
            <a:r>
              <a:rPr lang="en-US" sz="1800" b="1" kern="1200" dirty="0">
                <a:solidFill>
                  <a:schemeClr val="tx1"/>
                </a:solidFill>
                <a:effectLst/>
                <a:latin typeface="+mj-lt"/>
                <a:ea typeface="+mj-ea"/>
                <a:cs typeface="+mj-cs"/>
              </a:rPr>
              <a:t> and 5</a:t>
            </a:r>
            <a:r>
              <a:rPr lang="en-US" sz="1800" b="1" kern="1200" baseline="30000" dirty="0">
                <a:solidFill>
                  <a:schemeClr val="tx1"/>
                </a:solidFill>
                <a:effectLst/>
                <a:latin typeface="+mj-lt"/>
                <a:ea typeface="+mj-ea"/>
                <a:cs typeface="+mj-cs"/>
              </a:rPr>
              <a:t>th</a:t>
            </a:r>
            <a:r>
              <a:rPr lang="en-US" sz="1800" b="1" kern="1200" dirty="0">
                <a:solidFill>
                  <a:schemeClr val="tx1"/>
                </a:solidFill>
                <a:effectLst/>
                <a:latin typeface="+mj-lt"/>
                <a:ea typeface="+mj-ea"/>
                <a:cs typeface="+mj-cs"/>
              </a:rPr>
              <a:t> floors</a:t>
            </a:r>
            <a:br>
              <a:rPr lang="en-US" sz="1800" b="1" kern="1200" dirty="0">
                <a:solidFill>
                  <a:schemeClr val="tx1"/>
                </a:solidFill>
                <a:effectLst/>
                <a:latin typeface="+mj-lt"/>
                <a:ea typeface="+mj-ea"/>
                <a:cs typeface="+mj-cs"/>
              </a:rPr>
            </a:br>
            <a:endParaRPr lang="en-US" sz="1800" b="1" kern="1200" dirty="0">
              <a:solidFill>
                <a:schemeClr val="tx1"/>
              </a:solidFill>
              <a:latin typeface="+mj-lt"/>
              <a:ea typeface="+mj-ea"/>
              <a:cs typeface="+mj-cs"/>
            </a:endParaRPr>
          </a:p>
        </p:txBody>
      </p:sp>
      <p:pic>
        <p:nvPicPr>
          <p:cNvPr id="8" name="Picture 7" descr="A bathroom with sinks and a large mirror&#10;&#10;Description automatically generated">
            <a:extLst>
              <a:ext uri="{FF2B5EF4-FFF2-40B4-BE49-F238E27FC236}">
                <a16:creationId xmlns:a16="http://schemas.microsoft.com/office/drawing/2014/main" id="{724E27EF-EFA5-1540-8AEB-8C829E8B2E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89" r="3" b="2894"/>
          <a:stretch/>
        </p:blipFill>
        <p:spPr>
          <a:xfrm>
            <a:off x="20" y="173920"/>
            <a:ext cx="2952298" cy="2148840"/>
          </a:xfrm>
          <a:prstGeom prst="rect">
            <a:avLst/>
          </a:prstGeom>
        </p:spPr>
      </p:pic>
      <p:sp>
        <p:nvSpPr>
          <p:cNvPr id="48" name="Rectangle 47">
            <a:extLst>
              <a:ext uri="{FF2B5EF4-FFF2-40B4-BE49-F238E27FC236}">
                <a16:creationId xmlns:a16="http://schemas.microsoft.com/office/drawing/2014/main" id="{EDD2A13B-608C-4BE1-AC1F-62B2DAF76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6776" y="897487"/>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977038ED-F717-467A-8D75-D8441BB92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2209" y="1241482"/>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AE1BACF-6C04-7D58-2664-7E0A8E1DEE9D}"/>
              </a:ext>
            </a:extLst>
          </p:cNvPr>
          <p:cNvSpPr txBox="1"/>
          <p:nvPr/>
        </p:nvSpPr>
        <p:spPr>
          <a:xfrm>
            <a:off x="5878752" y="304800"/>
            <a:ext cx="2784348" cy="1609344"/>
          </a:xfrm>
          <a:prstGeom prst="rect">
            <a:avLst/>
          </a:prstGeom>
        </p:spPr>
        <p:txBody>
          <a:bodyPr vert="horz" lIns="91440" tIns="45720" rIns="91440" bIns="45720" rtlCol="0" anchor="ctr">
            <a:normAutofit/>
          </a:bodyPr>
          <a:lstStyle/>
          <a:p>
            <a:pPr defTabSz="914400">
              <a:lnSpc>
                <a:spcPct val="90000"/>
              </a:lnSpc>
              <a:spcAft>
                <a:spcPts val="600"/>
              </a:spcAft>
            </a:pPr>
            <a:r>
              <a:rPr lang="en-US" sz="1600" b="1" dirty="0">
                <a:effectLst/>
              </a:rPr>
              <a:t>2</a:t>
            </a:r>
            <a:r>
              <a:rPr lang="en-US" sz="1600" b="1" baseline="30000" dirty="0">
                <a:effectLst/>
              </a:rPr>
              <a:t>nd</a:t>
            </a:r>
            <a:r>
              <a:rPr lang="en-US" sz="1600" b="1" dirty="0">
                <a:effectLst/>
              </a:rPr>
              <a:t> floor to be completed by 6/30/24</a:t>
            </a:r>
          </a:p>
          <a:p>
            <a:pPr indent="-228600" defTabSz="914400">
              <a:lnSpc>
                <a:spcPct val="90000"/>
              </a:lnSpc>
              <a:spcAft>
                <a:spcPts val="600"/>
              </a:spcAft>
              <a:buFont typeface="Arial" panose="020B0604020202020204" pitchFamily="34" charset="0"/>
              <a:buChar char="•"/>
            </a:pPr>
            <a:r>
              <a:rPr lang="en-US" sz="1500" dirty="0">
                <a:effectLst/>
              </a:rPr>
              <a:t>Project Cost: $451,460</a:t>
            </a:r>
            <a:endParaRPr lang="en-US" sz="1500" dirty="0"/>
          </a:p>
        </p:txBody>
      </p:sp>
      <p:pic>
        <p:nvPicPr>
          <p:cNvPr id="6" name="Content Placeholder 5" descr="A bathroom with a toilet and handrails&#10;&#10;Description automatically generated">
            <a:extLst>
              <a:ext uri="{FF2B5EF4-FFF2-40B4-BE49-F238E27FC236}">
                <a16:creationId xmlns:a16="http://schemas.microsoft.com/office/drawing/2014/main" id="{DE293C40-AE3F-9A50-AAA9-24D33C4713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694" r="35037" b="-1"/>
          <a:stretch/>
        </p:blipFill>
        <p:spPr>
          <a:xfrm>
            <a:off x="20" y="2573433"/>
            <a:ext cx="2952298" cy="3735926"/>
          </a:xfrm>
          <a:prstGeom prst="rect">
            <a:avLst/>
          </a:prstGeom>
        </p:spPr>
      </p:pic>
      <p:pic>
        <p:nvPicPr>
          <p:cNvPr id="14" name="Picture 13" descr="A bathroom with grey doors&#10;&#10;Description automatically generated">
            <a:extLst>
              <a:ext uri="{FF2B5EF4-FFF2-40B4-BE49-F238E27FC236}">
                <a16:creationId xmlns:a16="http://schemas.microsoft.com/office/drawing/2014/main" id="{3C9075CC-8B76-7DEE-D1F0-2BFEB35BC7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28" r="32108" b="-1"/>
          <a:stretch/>
        </p:blipFill>
        <p:spPr>
          <a:xfrm>
            <a:off x="3116776" y="2573434"/>
            <a:ext cx="2942082" cy="3735926"/>
          </a:xfrm>
          <a:prstGeom prst="rect">
            <a:avLst/>
          </a:prstGeom>
        </p:spPr>
      </p:pic>
      <p:pic>
        <p:nvPicPr>
          <p:cNvPr id="12" name="Picture 11" descr="A bathroom with a dispenser and a urinal&#10;&#10;Description automatically generated">
            <a:extLst>
              <a:ext uri="{FF2B5EF4-FFF2-40B4-BE49-F238E27FC236}">
                <a16:creationId xmlns:a16="http://schemas.microsoft.com/office/drawing/2014/main" id="{8832C64C-70E5-418B-58F5-3B0D925F4F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64" r="17006" b="-4"/>
          <a:stretch/>
        </p:blipFill>
        <p:spPr>
          <a:xfrm>
            <a:off x="6218199" y="2560123"/>
            <a:ext cx="2925801" cy="3749236"/>
          </a:xfrm>
          <a:prstGeom prst="rect">
            <a:avLst/>
          </a:prstGeom>
        </p:spPr>
      </p:pic>
      <p:sp>
        <p:nvSpPr>
          <p:cNvPr id="4" name="Footer Placeholder 3">
            <a:extLst>
              <a:ext uri="{FF2B5EF4-FFF2-40B4-BE49-F238E27FC236}">
                <a16:creationId xmlns:a16="http://schemas.microsoft.com/office/drawing/2014/main" id="{F28E0AB6-A400-437C-3EC3-D078C632E018}"/>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defTabSz="914400"/>
            <a:endParaRPr lang="en-US" altLang="en-US" sz="1200" kern="1200">
              <a:solidFill>
                <a:schemeClr val="tx1">
                  <a:lumMod val="50000"/>
                  <a:lumOff val="5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50163501-CEE9-10FF-8065-3DCB3B1894E9}"/>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72FDC3A4-3ECB-4CC5-8031-F712224A9F4A}" type="slidenum">
              <a:rPr lang="en-US" altLang="en-US">
                <a:solidFill>
                  <a:schemeClr val="tx1">
                    <a:lumMod val="50000"/>
                    <a:lumOff val="50000"/>
                  </a:schemeClr>
                </a:solidFill>
              </a:rPr>
              <a:pPr defTabSz="914400">
                <a:spcAft>
                  <a:spcPts val="600"/>
                </a:spcAft>
              </a:pPr>
              <a:t>19</a:t>
            </a:fld>
            <a:endParaRPr lang="en-US" altLang="en-US">
              <a:solidFill>
                <a:schemeClr val="tx1">
                  <a:lumMod val="50000"/>
                  <a:lumOff val="50000"/>
                </a:schemeClr>
              </a:solidFill>
            </a:endParaRPr>
          </a:p>
        </p:txBody>
      </p:sp>
    </p:spTree>
    <p:extLst>
      <p:ext uri="{BB962C8B-B14F-4D97-AF65-F5344CB8AC3E}">
        <p14:creationId xmlns:p14="http://schemas.microsoft.com/office/powerpoint/2010/main" val="3468268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CC71AEA-FC3D-CE41-DE71-8CABE49203F2}"/>
              </a:ext>
            </a:extLst>
          </p:cNvPr>
          <p:cNvSpPr txBox="1"/>
          <p:nvPr/>
        </p:nvSpPr>
        <p:spPr>
          <a:xfrm>
            <a:off x="685800" y="452590"/>
            <a:ext cx="6172194" cy="1300009"/>
          </a:xfrm>
          <a:prstGeom prst="rect">
            <a:avLst/>
          </a:prstGeom>
        </p:spPr>
        <p:txBody>
          <a:bodyPr vert="horz" lIns="91440" tIns="45720" rIns="91440" bIns="45720" rtlCol="0" anchor="b">
            <a:normAutofit fontScale="77500" lnSpcReduction="20000"/>
          </a:bodyPr>
          <a:lstStyle/>
          <a:p>
            <a:pPr defTabSz="416052">
              <a:lnSpc>
                <a:spcPct val="90000"/>
              </a:lnSpc>
              <a:spcBef>
                <a:spcPct val="0"/>
              </a:spcBef>
              <a:spcAft>
                <a:spcPts val="600"/>
              </a:spcAft>
            </a:pPr>
            <a:r>
              <a:rPr lang="en-US" sz="3000" dirty="0">
                <a:latin typeface="Gill Sans MT" panose="020B0502020104020203" pitchFamily="34" charset="0"/>
              </a:rPr>
              <a:t>NEW: Government Center EV Infrastructure</a:t>
            </a:r>
          </a:p>
          <a:p>
            <a:pPr defTabSz="416052">
              <a:lnSpc>
                <a:spcPct val="90000"/>
              </a:lnSpc>
              <a:spcBef>
                <a:spcPct val="0"/>
              </a:spcBef>
              <a:spcAft>
                <a:spcPts val="600"/>
              </a:spcAft>
            </a:pPr>
            <a:r>
              <a:rPr lang="en-US" sz="3000" dirty="0">
                <a:latin typeface="Gill Sans MT" panose="020B0502020104020203" pitchFamily="34" charset="0"/>
              </a:rPr>
              <a:t>Plug-In Electric Vehicle (PEV) </a:t>
            </a:r>
          </a:p>
          <a:p>
            <a:pPr defTabSz="416052">
              <a:lnSpc>
                <a:spcPct val="90000"/>
              </a:lnSpc>
              <a:spcBef>
                <a:spcPct val="0"/>
              </a:spcBef>
              <a:spcAft>
                <a:spcPts val="600"/>
              </a:spcAft>
            </a:pPr>
            <a:r>
              <a:rPr lang="en-US" sz="3000" dirty="0">
                <a:latin typeface="Gill Sans MT" panose="020B0502020104020203" pitchFamily="34" charset="0"/>
              </a:rPr>
              <a:t>Charging Station Installation in Government Center Garage</a:t>
            </a:r>
          </a:p>
        </p:txBody>
      </p:sp>
      <p:sp>
        <p:nvSpPr>
          <p:cNvPr id="18" name="Rectangle 1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4C81D6CB-3C4F-FB68-8679-1FBB5D78C87B}"/>
              </a:ext>
            </a:extLst>
          </p:cNvPr>
          <p:cNvSpPr>
            <a:spLocks noGrp="1"/>
          </p:cNvSpPr>
          <p:nvPr>
            <p:ph idx="1"/>
          </p:nvPr>
        </p:nvSpPr>
        <p:spPr>
          <a:xfrm>
            <a:off x="179603" y="2203079"/>
            <a:ext cx="4773397" cy="4134300"/>
          </a:xfrm>
        </p:spPr>
        <p:txBody>
          <a:bodyPr vert="horz" lIns="91440" tIns="45720" rIns="91440" bIns="45720" rtlCol="0" anchor="ctr">
            <a:noAutofit/>
          </a:bodyPr>
          <a:lstStyle/>
          <a:p>
            <a:pPr>
              <a:spcAft>
                <a:spcPts val="450"/>
              </a:spcAft>
            </a:pPr>
            <a:r>
              <a:rPr lang="en-US" sz="1800" b="1" dirty="0"/>
              <a:t>Description: This request is for the design, procurement, and installation of multiple level 2 and level 3 PEV chargers throughout the City of Stamford’s Government Center Garage (888 Washington Blvd.) The chargers will be for use by the public and the City Fleet.</a:t>
            </a:r>
          </a:p>
          <a:p>
            <a:r>
              <a:rPr lang="en-US" sz="1800" b="1" dirty="0"/>
              <a:t>Total Project Cost: $860,565.20</a:t>
            </a:r>
          </a:p>
          <a:p>
            <a:pPr lvl="1"/>
            <a:r>
              <a:rPr lang="en-US" sz="1800" b="1" dirty="0"/>
              <a:t>Design Development: $40,000.00</a:t>
            </a:r>
          </a:p>
          <a:p>
            <a:pPr lvl="1">
              <a:spcAft>
                <a:spcPts val="450"/>
              </a:spcAft>
            </a:pPr>
            <a:r>
              <a:rPr lang="en-US" sz="1800" b="1" dirty="0"/>
              <a:t>Construction Related: $820,565.20</a:t>
            </a:r>
          </a:p>
          <a:p>
            <a:r>
              <a:rPr lang="en-US" sz="1800" b="1" dirty="0"/>
              <a:t>Funding Sources:</a:t>
            </a:r>
          </a:p>
          <a:p>
            <a:pPr lvl="1"/>
            <a:r>
              <a:rPr lang="en-US" sz="1800" b="1" dirty="0"/>
              <a:t>$301,197.82 – City Bond (35%)</a:t>
            </a:r>
          </a:p>
          <a:p>
            <a:pPr lvl="1"/>
            <a:r>
              <a:rPr lang="en-US" sz="1800" b="1" dirty="0"/>
              <a:t>$559,367.38 – CT DEEP</a:t>
            </a:r>
            <a:r>
              <a:rPr lang="en-US" sz="1800" b="1" baseline="30000" dirty="0"/>
              <a:t>1</a:t>
            </a:r>
            <a:r>
              <a:rPr lang="en-US" sz="1800" b="1" dirty="0"/>
              <a:t> Grant (65%)</a:t>
            </a:r>
          </a:p>
        </p:txBody>
      </p:sp>
      <p:pic>
        <p:nvPicPr>
          <p:cNvPr id="11" name="Picture 10">
            <a:extLst>
              <a:ext uri="{FF2B5EF4-FFF2-40B4-BE49-F238E27FC236}">
                <a16:creationId xmlns:a16="http://schemas.microsoft.com/office/drawing/2014/main" id="{5937F855-743D-AB71-7546-A4E273B7B0B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94" b="89753" l="4096" r="93927">
                        <a14:foregroundMark x1="8616" y1="65018" x2="8898" y2="57951"/>
                        <a14:foregroundMark x1="5791" y1="68551" x2="4237" y2="74558"/>
                        <a14:foregroundMark x1="10311" y1="75618" x2="9181" y2="85159"/>
                        <a14:foregroundMark x1="48729" y1="75265" x2="47034" y2="81272"/>
                        <a14:foregroundMark x1="64266" y1="52650" x2="66243" y2="53357"/>
                        <a14:foregroundMark x1="93220" y1="50177" x2="93927" y2="62191"/>
                      </a14:backgroundRemoval>
                    </a14:imgEffect>
                  </a14:imgLayer>
                </a14:imgProps>
              </a:ext>
            </a:extLst>
          </a:blip>
          <a:stretch>
            <a:fillRect/>
          </a:stretch>
        </p:blipFill>
        <p:spPr>
          <a:xfrm>
            <a:off x="6096000" y="499046"/>
            <a:ext cx="1955629" cy="781699"/>
          </a:xfrm>
          <a:prstGeom prst="rect">
            <a:avLst/>
          </a:prstGeom>
        </p:spPr>
      </p:pic>
      <p:sp>
        <p:nvSpPr>
          <p:cNvPr id="22" name="Rectangle 21">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447F9AD-E9A2-CDE4-2D7A-622277A13F14}"/>
              </a:ext>
            </a:extLst>
          </p:cNvPr>
          <p:cNvSpPr txBox="1"/>
          <p:nvPr/>
        </p:nvSpPr>
        <p:spPr>
          <a:xfrm>
            <a:off x="408203" y="6481956"/>
            <a:ext cx="6359237" cy="230832"/>
          </a:xfrm>
          <a:prstGeom prst="rect">
            <a:avLst/>
          </a:prstGeom>
          <a:noFill/>
        </p:spPr>
        <p:txBody>
          <a:bodyPr wrap="square">
            <a:spAutoFit/>
          </a:bodyPr>
          <a:lstStyle/>
          <a:p>
            <a:pPr>
              <a:spcAft>
                <a:spcPts val="600"/>
              </a:spcAft>
            </a:pPr>
            <a:r>
              <a:rPr lang="en-US" sz="900" baseline="30000" dirty="0"/>
              <a:t>1 </a:t>
            </a:r>
            <a:r>
              <a:rPr lang="en-US" sz="900" dirty="0"/>
              <a:t>Connecticut Department of Energy and Environmental Protection (CT DEEP)</a:t>
            </a:r>
          </a:p>
        </p:txBody>
      </p:sp>
      <p:sp>
        <p:nvSpPr>
          <p:cNvPr id="7" name="Content Placeholder 2">
            <a:extLst>
              <a:ext uri="{FF2B5EF4-FFF2-40B4-BE49-F238E27FC236}">
                <a16:creationId xmlns:a16="http://schemas.microsoft.com/office/drawing/2014/main" id="{F19A4A42-884A-D865-40F9-53A810568660}"/>
              </a:ext>
            </a:extLst>
          </p:cNvPr>
          <p:cNvSpPr txBox="1">
            <a:spLocks/>
          </p:cNvSpPr>
          <p:nvPr/>
        </p:nvSpPr>
        <p:spPr>
          <a:xfrm>
            <a:off x="4702834" y="2274686"/>
            <a:ext cx="3905250" cy="322263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Aft>
                <a:spcPts val="450"/>
              </a:spcAft>
              <a:buNone/>
            </a:pPr>
            <a:r>
              <a:rPr lang="en-US" sz="2000" b="1" dirty="0">
                <a:solidFill>
                  <a:schemeClr val="accent6"/>
                </a:solidFill>
              </a:rPr>
              <a:t>Important Grant Guidelines:</a:t>
            </a:r>
          </a:p>
          <a:p>
            <a:pPr lvl="1">
              <a:spcAft>
                <a:spcPts val="450"/>
              </a:spcAft>
            </a:pPr>
            <a:r>
              <a:rPr lang="en-US" sz="1800" b="1" dirty="0"/>
              <a:t>Completion by June 2025 </a:t>
            </a:r>
          </a:p>
          <a:p>
            <a:pPr lvl="1">
              <a:spcAft>
                <a:spcPts val="450"/>
              </a:spcAft>
            </a:pPr>
            <a:r>
              <a:rPr lang="en-US" sz="1800" b="1" dirty="0"/>
              <a:t>24/7 Public Access for five years once in service</a:t>
            </a:r>
          </a:p>
          <a:p>
            <a:pPr lvl="1">
              <a:spcAft>
                <a:spcPts val="450"/>
              </a:spcAft>
            </a:pPr>
            <a:r>
              <a:rPr lang="en-US" sz="1800" b="1" dirty="0"/>
              <a:t>Cannot generate a profit for three years once in service</a:t>
            </a:r>
          </a:p>
          <a:p>
            <a:pPr lvl="2">
              <a:spcAft>
                <a:spcPts val="450"/>
              </a:spcAft>
            </a:pPr>
            <a:r>
              <a:rPr lang="en-US" sz="1800" b="1" dirty="0"/>
              <a:t>City is permitted to charge a fee to cover the costs of electric consumption</a:t>
            </a:r>
          </a:p>
          <a:p>
            <a:pPr lvl="2">
              <a:spcAft>
                <a:spcPts val="450"/>
              </a:spcAft>
            </a:pPr>
            <a:r>
              <a:rPr lang="en-US" sz="1800" b="1" dirty="0"/>
              <a:t>After three years, City can set rate as desired</a:t>
            </a:r>
          </a:p>
          <a:p>
            <a:pPr>
              <a:spcAft>
                <a:spcPts val="450"/>
              </a:spcAft>
            </a:pPr>
            <a:endParaRPr lang="en-US" sz="1800" b="1" dirty="0"/>
          </a:p>
          <a:p>
            <a:pPr>
              <a:spcAft>
                <a:spcPts val="450"/>
              </a:spcAft>
            </a:pPr>
            <a:endParaRPr lang="en-US" sz="1800" b="1" dirty="0"/>
          </a:p>
        </p:txBody>
      </p:sp>
    </p:spTree>
    <p:extLst>
      <p:ext uri="{BB962C8B-B14F-4D97-AF65-F5344CB8AC3E}">
        <p14:creationId xmlns:p14="http://schemas.microsoft.com/office/powerpoint/2010/main" val="2106985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47371" cy="6858000"/>
          </a:xfrm>
          <a:prstGeom prst="rect">
            <a:avLst/>
          </a:prstGeom>
          <a:solidFill>
            <a:srgbClr val="486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blueprint of a house&#10;&#10;Description automatically generated">
            <a:extLst>
              <a:ext uri="{FF2B5EF4-FFF2-40B4-BE49-F238E27FC236}">
                <a16:creationId xmlns:a16="http://schemas.microsoft.com/office/drawing/2014/main" id="{020C6104-0667-951A-B2B3-18B119060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7371" y="193991"/>
            <a:ext cx="7255330" cy="3716022"/>
          </a:xfrm>
          <a:prstGeom prst="rect">
            <a:avLst/>
          </a:prstGeom>
        </p:spPr>
      </p:pic>
      <p:pic>
        <p:nvPicPr>
          <p:cNvPr id="6" name="Content Placeholder 5" descr="A car parked in a parking lot&#10;&#10;Description automatically generated">
            <a:extLst>
              <a:ext uri="{FF2B5EF4-FFF2-40B4-BE49-F238E27FC236}">
                <a16:creationId xmlns:a16="http://schemas.microsoft.com/office/drawing/2014/main" id="{9CD3FECF-6E2D-711F-45BC-5DD003BAD9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36950" y="3910013"/>
            <a:ext cx="4887913" cy="2335213"/>
          </a:xfrm>
        </p:spPr>
      </p:pic>
      <p:sp>
        <p:nvSpPr>
          <p:cNvPr id="2" name="Title 1">
            <a:extLst>
              <a:ext uri="{FF2B5EF4-FFF2-40B4-BE49-F238E27FC236}">
                <a16:creationId xmlns:a16="http://schemas.microsoft.com/office/drawing/2014/main" id="{05691F90-0961-1FE7-781A-6153DED70CC4}"/>
              </a:ext>
            </a:extLst>
          </p:cNvPr>
          <p:cNvSpPr>
            <a:spLocks noGrp="1"/>
          </p:cNvSpPr>
          <p:nvPr>
            <p:ph type="title"/>
          </p:nvPr>
        </p:nvSpPr>
        <p:spPr>
          <a:xfrm>
            <a:off x="451532" y="2250610"/>
            <a:ext cx="2391675" cy="235424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75" kern="1200">
                <a:solidFill>
                  <a:srgbClr val="FFFFFF"/>
                </a:solidFill>
                <a:latin typeface="+mj-lt"/>
                <a:ea typeface="+mj-ea"/>
                <a:cs typeface="+mj-cs"/>
              </a:rPr>
              <a:t>Animal Shelter</a:t>
            </a:r>
            <a:br>
              <a:rPr lang="en-US" sz="2275" kern="1200">
                <a:solidFill>
                  <a:srgbClr val="FFFFFF"/>
                </a:solidFill>
                <a:latin typeface="+mj-lt"/>
                <a:ea typeface="+mj-ea"/>
                <a:cs typeface="+mj-cs"/>
              </a:rPr>
            </a:br>
            <a:r>
              <a:rPr lang="en-US" sz="2275" kern="1200">
                <a:solidFill>
                  <a:srgbClr val="FFFFFF"/>
                </a:solidFill>
                <a:latin typeface="+mj-lt"/>
                <a:ea typeface="+mj-ea"/>
                <a:cs typeface="+mj-cs"/>
              </a:rPr>
              <a:t>In-design</a:t>
            </a:r>
          </a:p>
        </p:txBody>
      </p:sp>
      <p:sp>
        <p:nvSpPr>
          <p:cNvPr id="5" name="Slide Number Placeholder 4">
            <a:extLst>
              <a:ext uri="{FF2B5EF4-FFF2-40B4-BE49-F238E27FC236}">
                <a16:creationId xmlns:a16="http://schemas.microsoft.com/office/drawing/2014/main" id="{50163501-CEE9-10FF-8065-3DCB3B1894E9}"/>
              </a:ext>
            </a:extLst>
          </p:cNvPr>
          <p:cNvSpPr>
            <a:spLocks noGrp="1"/>
          </p:cNvSpPr>
          <p:nvPr>
            <p:ph type="sldNum" sz="quarter" idx="12"/>
          </p:nvPr>
        </p:nvSpPr>
        <p:spPr>
          <a:xfrm>
            <a:off x="8482693" y="6473597"/>
            <a:ext cx="420007" cy="273844"/>
          </a:xfrm>
        </p:spPr>
        <p:txBody>
          <a:bodyPr vert="horz" lIns="91440" tIns="45720" rIns="91440" bIns="45720" rtlCol="0" anchor="ctr">
            <a:normAutofit/>
          </a:bodyPr>
          <a:lstStyle/>
          <a:p>
            <a:pPr defTabSz="914400">
              <a:spcAft>
                <a:spcPts val="600"/>
              </a:spcAft>
            </a:pPr>
            <a:fld id="{72FDC3A4-3ECB-4CC5-8031-F712224A9F4A}" type="slidenum">
              <a:rPr lang="en-US" altLang="en-US" sz="1050">
                <a:solidFill>
                  <a:srgbClr val="898989"/>
                </a:solidFill>
              </a:rPr>
              <a:pPr defTabSz="914400">
                <a:spcAft>
                  <a:spcPts val="600"/>
                </a:spcAft>
              </a:pPr>
              <a:t>20</a:t>
            </a:fld>
            <a:endParaRPr lang="en-US" altLang="en-US" sz="1050">
              <a:solidFill>
                <a:srgbClr val="898989"/>
              </a:solidFill>
            </a:endParaRPr>
          </a:p>
        </p:txBody>
      </p:sp>
    </p:spTree>
    <p:extLst>
      <p:ext uri="{BB962C8B-B14F-4D97-AF65-F5344CB8AC3E}">
        <p14:creationId xmlns:p14="http://schemas.microsoft.com/office/powerpoint/2010/main" val="1479901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Content Placeholder 13" descr="A map of a stadium&#10;&#10;Description automatically generated">
            <a:extLst>
              <a:ext uri="{FF2B5EF4-FFF2-40B4-BE49-F238E27FC236}">
                <a16:creationId xmlns:a16="http://schemas.microsoft.com/office/drawing/2014/main" id="{23BE78C5-23A5-760D-208C-E65CA8FF25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5864"/>
            <a:ext cx="9141714" cy="5392936"/>
          </a:xfrm>
          <a:prstGeom prst="rect">
            <a:avLst/>
          </a:prstGeom>
        </p:spPr>
      </p:pic>
      <p:sp>
        <p:nvSpPr>
          <p:cNvPr id="4" name="Footer Placeholder 3">
            <a:extLst>
              <a:ext uri="{FF2B5EF4-FFF2-40B4-BE49-F238E27FC236}">
                <a16:creationId xmlns:a16="http://schemas.microsoft.com/office/drawing/2014/main" id="{FAF6CDB8-F163-FB25-CD7E-2C8476DB8926}"/>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defTabSz="914400"/>
            <a:endParaRPr lang="en-US" altLang="en-US" sz="1200" kern="120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30F7A65E-64DB-BD4A-DFC9-6249A396A245}"/>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72FDC3A4-3ECB-4CC5-8031-F712224A9F4A}" type="slidenum">
              <a:rPr lang="en-US" altLang="en-US">
                <a:solidFill>
                  <a:srgbClr val="FFFFFF"/>
                </a:solidFill>
              </a:rPr>
              <a:pPr defTabSz="914400">
                <a:spcAft>
                  <a:spcPts val="600"/>
                </a:spcAft>
              </a:pPr>
              <a:t>21</a:t>
            </a:fld>
            <a:endParaRPr lang="en-US" altLang="en-US">
              <a:solidFill>
                <a:srgbClr val="FFFFFF"/>
              </a:solidFill>
            </a:endParaRPr>
          </a:p>
        </p:txBody>
      </p:sp>
      <p:sp>
        <p:nvSpPr>
          <p:cNvPr id="15" name="TextBox 14">
            <a:extLst>
              <a:ext uri="{FF2B5EF4-FFF2-40B4-BE49-F238E27FC236}">
                <a16:creationId xmlns:a16="http://schemas.microsoft.com/office/drawing/2014/main" id="{BF449D29-70E6-6CE6-3B02-29A602C9E5FB}"/>
              </a:ext>
            </a:extLst>
          </p:cNvPr>
          <p:cNvSpPr txBox="1"/>
          <p:nvPr/>
        </p:nvSpPr>
        <p:spPr>
          <a:xfrm>
            <a:off x="228600" y="5956339"/>
            <a:ext cx="4272695" cy="553998"/>
          </a:xfrm>
          <a:prstGeom prst="rect">
            <a:avLst/>
          </a:prstGeom>
          <a:noFill/>
        </p:spPr>
        <p:txBody>
          <a:bodyPr wrap="square" rtlCol="0">
            <a:spAutoFit/>
          </a:bodyPr>
          <a:lstStyle/>
          <a:p>
            <a:pPr defTabSz="416052">
              <a:spcAft>
                <a:spcPts val="600"/>
              </a:spcAft>
            </a:pPr>
            <a:r>
              <a:rPr lang="en-US" sz="3000" dirty="0">
                <a:latin typeface="Gill Sans MT" panose="020B0502020104020203" pitchFamily="34" charset="0"/>
              </a:rPr>
              <a:t>Westhill High School </a:t>
            </a:r>
          </a:p>
        </p:txBody>
      </p:sp>
    </p:spTree>
    <p:extLst>
      <p:ext uri="{BB962C8B-B14F-4D97-AF65-F5344CB8AC3E}">
        <p14:creationId xmlns:p14="http://schemas.microsoft.com/office/powerpoint/2010/main" val="2484422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descr="A map of a city&#10;&#10;Description automatically generated">
            <a:extLst>
              <a:ext uri="{FF2B5EF4-FFF2-40B4-BE49-F238E27FC236}">
                <a16:creationId xmlns:a16="http://schemas.microsoft.com/office/drawing/2014/main" id="{BFBB8909-DC01-5FDC-CD79-D2A00227CFD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42901"/>
            <a:ext cx="9144000" cy="5143499"/>
          </a:xfrm>
          <a:prstGeom prst="rect">
            <a:avLst/>
          </a:prstGeom>
        </p:spPr>
      </p:pic>
      <p:sp>
        <p:nvSpPr>
          <p:cNvPr id="4" name="Footer Placeholder 3">
            <a:extLst>
              <a:ext uri="{FF2B5EF4-FFF2-40B4-BE49-F238E27FC236}">
                <a16:creationId xmlns:a16="http://schemas.microsoft.com/office/drawing/2014/main" id="{1F1B59A2-AE19-446F-9B64-C0AED14A088F}"/>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defTabSz="914400"/>
            <a:endParaRPr lang="en-US" altLang="en-US" sz="1200" kern="120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7BB2E9DE-7674-C56F-CDD8-14B7A6E25D8E}"/>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72FDC3A4-3ECB-4CC5-8031-F712224A9F4A}" type="slidenum">
              <a:rPr lang="en-US" altLang="en-US">
                <a:solidFill>
                  <a:srgbClr val="FFFFFF"/>
                </a:solidFill>
              </a:rPr>
              <a:pPr defTabSz="914400">
                <a:spcAft>
                  <a:spcPts val="600"/>
                </a:spcAft>
              </a:pPr>
              <a:t>22</a:t>
            </a:fld>
            <a:endParaRPr lang="en-US" altLang="en-US">
              <a:solidFill>
                <a:srgbClr val="FFFFFF"/>
              </a:solidFill>
            </a:endParaRPr>
          </a:p>
        </p:txBody>
      </p:sp>
      <p:sp>
        <p:nvSpPr>
          <p:cNvPr id="8" name="TextBox 7">
            <a:extLst>
              <a:ext uri="{FF2B5EF4-FFF2-40B4-BE49-F238E27FC236}">
                <a16:creationId xmlns:a16="http://schemas.microsoft.com/office/drawing/2014/main" id="{B3268895-DFAD-B282-0724-38020B7D30B9}"/>
              </a:ext>
            </a:extLst>
          </p:cNvPr>
          <p:cNvSpPr txBox="1"/>
          <p:nvPr/>
        </p:nvSpPr>
        <p:spPr>
          <a:xfrm>
            <a:off x="228600" y="5956339"/>
            <a:ext cx="4272695" cy="553998"/>
          </a:xfrm>
          <a:prstGeom prst="rect">
            <a:avLst/>
          </a:prstGeom>
          <a:noFill/>
        </p:spPr>
        <p:txBody>
          <a:bodyPr wrap="square" rtlCol="0">
            <a:spAutoFit/>
          </a:bodyPr>
          <a:lstStyle/>
          <a:p>
            <a:pPr defTabSz="416052">
              <a:spcAft>
                <a:spcPts val="600"/>
              </a:spcAft>
            </a:pPr>
            <a:r>
              <a:rPr lang="en-US" sz="3000" dirty="0">
                <a:latin typeface="Gill Sans MT" panose="020B0502020104020203" pitchFamily="34" charset="0"/>
              </a:rPr>
              <a:t>Roxbury School </a:t>
            </a:r>
          </a:p>
        </p:txBody>
      </p:sp>
    </p:spTree>
    <p:extLst>
      <p:ext uri="{BB962C8B-B14F-4D97-AF65-F5344CB8AC3E}">
        <p14:creationId xmlns:p14="http://schemas.microsoft.com/office/powerpoint/2010/main" val="3023109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6D24BC9E-AC6A-42EE-AFD8-B290720B8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42">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107624"/>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B18CE2-5713-D2EC-C2FE-27B94C092CEC}"/>
              </a:ext>
            </a:extLst>
          </p:cNvPr>
          <p:cNvSpPr>
            <a:spLocks noGrp="1"/>
          </p:cNvSpPr>
          <p:nvPr>
            <p:ph type="title"/>
          </p:nvPr>
        </p:nvSpPr>
        <p:spPr>
          <a:xfrm>
            <a:off x="788670" y="4420761"/>
            <a:ext cx="7939518" cy="1554480"/>
          </a:xfrm>
        </p:spPr>
        <p:txBody>
          <a:bodyPr>
            <a:normAutofit fontScale="90000"/>
          </a:bodyPr>
          <a:lstStyle/>
          <a:p>
            <a:pPr marL="0" marR="0">
              <a:spcBef>
                <a:spcPts val="0"/>
              </a:spcBef>
              <a:spcAft>
                <a:spcPts val="0"/>
              </a:spcAft>
            </a:pPr>
            <a:r>
              <a:rPr lang="en-US" sz="3200" dirty="0">
                <a:effectLst/>
                <a:latin typeface="Aptos" panose="020B0004020202020204" pitchFamily="34" charset="0"/>
                <a:ea typeface="Aptos" panose="020B0004020202020204" pitchFamily="34" charset="0"/>
                <a:cs typeface="Aptos" panose="020B0004020202020204" pitchFamily="34" charset="0"/>
              </a:rPr>
              <a:t>Completed Boiler Replacement at </a:t>
            </a:r>
            <a:br>
              <a:rPr lang="en-US" sz="3200" dirty="0">
                <a:effectLst/>
                <a:latin typeface="Aptos" panose="020B0004020202020204" pitchFamily="34" charset="0"/>
                <a:ea typeface="Aptos" panose="020B0004020202020204" pitchFamily="34" charset="0"/>
                <a:cs typeface="Aptos" panose="020B0004020202020204" pitchFamily="34" charset="0"/>
              </a:rPr>
            </a:br>
            <a:r>
              <a:rPr lang="en-US" sz="3200" dirty="0">
                <a:effectLst/>
                <a:latin typeface="Aptos" panose="020B0004020202020204" pitchFamily="34" charset="0"/>
                <a:ea typeface="Aptos" panose="020B0004020202020204" pitchFamily="34" charset="0"/>
                <a:cs typeface="Aptos" panose="020B0004020202020204" pitchFamily="34" charset="0"/>
              </a:rPr>
              <a:t>Turn of River Middle School</a:t>
            </a:r>
            <a:br>
              <a:rPr lang="en-US" sz="1800" dirty="0">
                <a:effectLst/>
                <a:latin typeface="Aptos" panose="020B0004020202020204" pitchFamily="34" charset="0"/>
                <a:ea typeface="Aptos" panose="020B0004020202020204" pitchFamily="34" charset="0"/>
                <a:cs typeface="Aptos" panose="020B0004020202020204" pitchFamily="34" charset="0"/>
              </a:rPr>
            </a:br>
            <a:br>
              <a:rPr lang="en-US" sz="1800" dirty="0">
                <a:effectLst/>
                <a:latin typeface="Aptos" panose="020B0004020202020204" pitchFamily="34" charset="0"/>
                <a:ea typeface="Aptos" panose="020B0004020202020204" pitchFamily="34" charset="0"/>
                <a:cs typeface="Aptos" panose="020B0004020202020204" pitchFamily="34" charset="0"/>
              </a:rPr>
            </a:br>
            <a:r>
              <a:rPr lang="en-US" sz="1800" dirty="0">
                <a:effectLst/>
                <a:latin typeface="Aptos" panose="020B0004020202020204" pitchFamily="34" charset="0"/>
                <a:ea typeface="Aptos" panose="020B0004020202020204" pitchFamily="34" charset="0"/>
                <a:cs typeface="Aptos" panose="020B0004020202020204" pitchFamily="34" charset="0"/>
              </a:rPr>
              <a:t>Completed February 2024</a:t>
            </a:r>
            <a:br>
              <a:rPr lang="en-US" sz="1800" dirty="0">
                <a:effectLst/>
                <a:latin typeface="Aptos" panose="020B0004020202020204" pitchFamily="34" charset="0"/>
                <a:ea typeface="Aptos" panose="020B0004020202020204" pitchFamily="34" charset="0"/>
                <a:cs typeface="Aptos" panose="020B0004020202020204" pitchFamily="34" charset="0"/>
              </a:rPr>
            </a:br>
            <a:r>
              <a:rPr lang="en-US" sz="1800" dirty="0">
                <a:effectLst/>
                <a:latin typeface="Aptos" panose="020B0004020202020204" pitchFamily="34" charset="0"/>
                <a:ea typeface="Aptos" panose="020B0004020202020204" pitchFamily="34" charset="0"/>
                <a:cs typeface="Aptos" panose="020B0004020202020204" pitchFamily="34" charset="0"/>
              </a:rPr>
              <a:t>Project Cost: $1.3M</a:t>
            </a:r>
            <a:br>
              <a:rPr lang="en-US" sz="1800" dirty="0">
                <a:effectLst/>
                <a:latin typeface="Aptos" panose="020B0004020202020204" pitchFamily="34" charset="0"/>
                <a:ea typeface="Aptos" panose="020B0004020202020204" pitchFamily="34" charset="0"/>
                <a:cs typeface="Aptos" panose="020B0004020202020204" pitchFamily="34" charset="0"/>
              </a:rPr>
            </a:br>
            <a:endParaRPr lang="en-US" sz="2800" dirty="0"/>
          </a:p>
        </p:txBody>
      </p:sp>
      <p:pic>
        <p:nvPicPr>
          <p:cNvPr id="9" name="Picture 8" descr="A large machine in a factory&#10;&#10;Description automatically generated">
            <a:extLst>
              <a:ext uri="{FF2B5EF4-FFF2-40B4-BE49-F238E27FC236}">
                <a16:creationId xmlns:a16="http://schemas.microsoft.com/office/drawing/2014/main" id="{7B345F16-B558-6203-ADBE-3742F4E780FD}"/>
              </a:ext>
            </a:extLst>
          </p:cNvPr>
          <p:cNvPicPr preferRelativeResize="0">
            <a:picLocks/>
          </p:cNvPicPr>
          <p:nvPr/>
        </p:nvPicPr>
        <p:blipFill rotWithShape="1">
          <a:blip r:embed="rId2">
            <a:extLst>
              <a:ext uri="{28A0092B-C50C-407E-A947-70E740481C1C}">
                <a14:useLocalDpi xmlns:a14="http://schemas.microsoft.com/office/drawing/2010/main" val="0"/>
              </a:ext>
            </a:extLst>
          </a:blip>
          <a:srcRect t="15582" b="15582"/>
          <a:stretch/>
        </p:blipFill>
        <p:spPr>
          <a:xfrm>
            <a:off x="63209" y="53333"/>
            <a:ext cx="4378916" cy="4058852"/>
          </a:xfrm>
          <a:prstGeom prst="rect">
            <a:avLst/>
          </a:prstGeom>
        </p:spPr>
      </p:pic>
      <p:pic>
        <p:nvPicPr>
          <p:cNvPr id="7" name="Content Placeholder 6" descr="A construction site with a forklift&#10;&#10;Description automatically generated">
            <a:extLst>
              <a:ext uri="{FF2B5EF4-FFF2-40B4-BE49-F238E27FC236}">
                <a16:creationId xmlns:a16="http://schemas.microsoft.com/office/drawing/2014/main" id="{1ED36254-B6AC-0E34-FD42-33C3251F082A}"/>
              </a:ext>
            </a:extLst>
          </p:cNvPr>
          <p:cNvPicPr preferRelativeResize="0">
            <a:picLocks/>
          </p:cNvPicPr>
          <p:nvPr/>
        </p:nvPicPr>
        <p:blipFill rotWithShape="1">
          <a:blip r:embed="rId3">
            <a:extLst>
              <a:ext uri="{28A0092B-C50C-407E-A947-70E740481C1C}">
                <a14:useLocalDpi xmlns:a14="http://schemas.microsoft.com/office/drawing/2010/main" val="0"/>
              </a:ext>
            </a:extLst>
          </a:blip>
          <a:srcRect t="15984" r="-3" b="16166"/>
          <a:stretch/>
        </p:blipFill>
        <p:spPr>
          <a:xfrm>
            <a:off x="4505334" y="53333"/>
            <a:ext cx="4553686" cy="4054288"/>
          </a:xfrm>
          <a:prstGeom prst="rect">
            <a:avLst/>
          </a:prstGeom>
        </p:spPr>
      </p:pic>
      <p:sp>
        <p:nvSpPr>
          <p:cNvPr id="45" name="Rectangle 44">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80023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7" name="Rectangle 46">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145423"/>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8473F1E-3C4E-411D-3A07-E04BE5006B44}"/>
              </a:ext>
            </a:extLst>
          </p:cNvPr>
          <p:cNvSpPr>
            <a:spLocks noGrp="1"/>
          </p:cNvSpPr>
          <p:nvPr>
            <p:ph type="ftr" sz="quarter" idx="11"/>
          </p:nvPr>
        </p:nvSpPr>
        <p:spPr>
          <a:xfrm>
            <a:off x="3028950" y="6356350"/>
            <a:ext cx="3086100" cy="365125"/>
          </a:xfrm>
        </p:spPr>
        <p:txBody>
          <a:bodyPr>
            <a:normAutofit/>
          </a:bodyPr>
          <a:lstStyle/>
          <a:p>
            <a:endParaRPr lang="en-US" altLang="en-US">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DF230DEB-6AEE-FE0E-6BD8-B49264C13541}"/>
              </a:ext>
            </a:extLst>
          </p:cNvPr>
          <p:cNvSpPr>
            <a:spLocks noGrp="1"/>
          </p:cNvSpPr>
          <p:nvPr>
            <p:ph type="sldNum" sz="quarter" idx="12"/>
          </p:nvPr>
        </p:nvSpPr>
        <p:spPr>
          <a:xfrm>
            <a:off x="6457950" y="6356350"/>
            <a:ext cx="2057400" cy="365125"/>
          </a:xfrm>
        </p:spPr>
        <p:txBody>
          <a:bodyPr>
            <a:normAutofit/>
          </a:bodyPr>
          <a:lstStyle/>
          <a:p>
            <a:pPr>
              <a:spcAft>
                <a:spcPts val="600"/>
              </a:spcAft>
            </a:pPr>
            <a:fld id="{72FDC3A4-3ECB-4CC5-8031-F712224A9F4A}" type="slidenum">
              <a:rPr lang="en-US" altLang="en-US">
                <a:solidFill>
                  <a:schemeClr val="tx1">
                    <a:lumMod val="50000"/>
                    <a:lumOff val="50000"/>
                  </a:schemeClr>
                </a:solidFill>
              </a:rPr>
              <a:pPr>
                <a:spcAft>
                  <a:spcPts val="600"/>
                </a:spcAft>
              </a:pPr>
              <a:t>23</a:t>
            </a:fld>
            <a:endParaRPr lang="en-US" altLang="en-US">
              <a:solidFill>
                <a:schemeClr val="tx1">
                  <a:lumMod val="50000"/>
                  <a:lumOff val="50000"/>
                </a:schemeClr>
              </a:solidFill>
            </a:endParaRPr>
          </a:p>
        </p:txBody>
      </p:sp>
    </p:spTree>
    <p:extLst>
      <p:ext uri="{BB962C8B-B14F-4D97-AF65-F5344CB8AC3E}">
        <p14:creationId xmlns:p14="http://schemas.microsoft.com/office/powerpoint/2010/main" val="3714809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5E1FD92-31B9-4273-BECA-D837FFFC5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029CF-20C9-8434-2BBD-A9E695AD6B1F}"/>
              </a:ext>
            </a:extLst>
          </p:cNvPr>
          <p:cNvSpPr>
            <a:spLocks noGrp="1"/>
          </p:cNvSpPr>
          <p:nvPr>
            <p:ph type="title"/>
          </p:nvPr>
        </p:nvSpPr>
        <p:spPr>
          <a:xfrm>
            <a:off x="6323468" y="2333384"/>
            <a:ext cx="2780476" cy="1605915"/>
          </a:xfrm>
        </p:spPr>
        <p:txBody>
          <a:bodyPr vert="horz" lIns="91440" tIns="45720" rIns="91440" bIns="45720" rtlCol="0" anchor="ctr">
            <a:noAutofit/>
          </a:bodyPr>
          <a:lstStyle/>
          <a:p>
            <a:pPr marL="0" marR="0">
              <a:spcBef>
                <a:spcPts val="0"/>
              </a:spcBef>
              <a:spcAft>
                <a:spcPts val="0"/>
              </a:spcAft>
            </a:pPr>
            <a:r>
              <a:rPr lang="en-US" sz="3600" dirty="0">
                <a:effectLst/>
                <a:latin typeface="Gill Sans M"/>
                <a:ea typeface="Aptos" panose="020B0004020202020204" pitchFamily="34" charset="0"/>
                <a:cs typeface="Aptos" panose="020B0004020202020204" pitchFamily="34" charset="0"/>
              </a:rPr>
              <a:t>Stamford High School Synthetic Turf</a:t>
            </a:r>
            <a:br>
              <a:rPr lang="en-US" sz="3600" dirty="0">
                <a:effectLst/>
                <a:latin typeface="Gill Sans M"/>
                <a:ea typeface="Aptos" panose="020B0004020202020204" pitchFamily="34" charset="0"/>
                <a:cs typeface="Aptos" panose="020B0004020202020204" pitchFamily="34" charset="0"/>
              </a:rPr>
            </a:br>
            <a:r>
              <a:rPr lang="en-US" sz="3600" dirty="0">
                <a:effectLst/>
                <a:latin typeface="Gill Sans M"/>
                <a:ea typeface="Aptos" panose="020B0004020202020204" pitchFamily="34" charset="0"/>
                <a:cs typeface="Aptos" panose="020B0004020202020204" pitchFamily="34" charset="0"/>
              </a:rPr>
              <a:t>Replacement </a:t>
            </a:r>
            <a:br>
              <a:rPr lang="en-US" sz="3600" dirty="0">
                <a:effectLst/>
                <a:latin typeface="Gill Sans M"/>
                <a:ea typeface="Aptos" panose="020B0004020202020204" pitchFamily="34" charset="0"/>
                <a:cs typeface="Aptos" panose="020B0004020202020204" pitchFamily="34" charset="0"/>
              </a:rPr>
            </a:br>
            <a:br>
              <a:rPr lang="en-US" sz="3600" dirty="0">
                <a:effectLst/>
                <a:latin typeface="Gill Sans M"/>
                <a:ea typeface="Aptos" panose="020B0004020202020204" pitchFamily="34" charset="0"/>
                <a:cs typeface="Aptos" panose="020B0004020202020204" pitchFamily="34" charset="0"/>
              </a:rPr>
            </a:br>
            <a:br>
              <a:rPr lang="en-US" sz="3600" dirty="0">
                <a:effectLst/>
                <a:latin typeface="Gill Sans M"/>
                <a:ea typeface="Aptos" panose="020B0004020202020204" pitchFamily="34" charset="0"/>
                <a:cs typeface="Aptos" panose="020B0004020202020204" pitchFamily="34" charset="0"/>
              </a:rPr>
            </a:br>
            <a:br>
              <a:rPr lang="en-US" sz="3600" dirty="0">
                <a:effectLst/>
                <a:latin typeface="Gill Sans M"/>
                <a:ea typeface="Aptos" panose="020B0004020202020204" pitchFamily="34" charset="0"/>
                <a:cs typeface="Aptos" panose="020B0004020202020204" pitchFamily="34" charset="0"/>
              </a:rPr>
            </a:br>
            <a:br>
              <a:rPr lang="en-US" sz="3600" dirty="0">
                <a:effectLst/>
                <a:latin typeface="Gill Sans M"/>
                <a:ea typeface="Aptos" panose="020B0004020202020204" pitchFamily="34" charset="0"/>
                <a:cs typeface="Aptos" panose="020B0004020202020204" pitchFamily="34" charset="0"/>
              </a:rPr>
            </a:br>
            <a:br>
              <a:rPr lang="en-US" sz="3600" dirty="0">
                <a:effectLst/>
                <a:latin typeface="Gill Sans M"/>
                <a:ea typeface="Aptos" panose="020B0004020202020204" pitchFamily="34" charset="0"/>
                <a:cs typeface="Aptos" panose="020B0004020202020204" pitchFamily="34" charset="0"/>
              </a:rPr>
            </a:br>
            <a:br>
              <a:rPr lang="en-US" sz="3600" dirty="0">
                <a:effectLst/>
                <a:latin typeface="Gill Sans M"/>
                <a:ea typeface="Aptos" panose="020B0004020202020204" pitchFamily="34" charset="0"/>
                <a:cs typeface="Aptos" panose="020B0004020202020204" pitchFamily="34" charset="0"/>
              </a:rPr>
            </a:br>
            <a:endParaRPr lang="en-US" sz="3600" b="1" kern="1200" dirty="0">
              <a:solidFill>
                <a:schemeClr val="tx1"/>
              </a:solidFill>
              <a:latin typeface="Gill Sans M"/>
            </a:endParaRPr>
          </a:p>
        </p:txBody>
      </p:sp>
      <p:sp>
        <p:nvSpPr>
          <p:cNvPr id="18" name="Rectangle 17">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rawing of a baseball diamond&#10;&#10;Description automatically generated">
            <a:extLst>
              <a:ext uri="{FF2B5EF4-FFF2-40B4-BE49-F238E27FC236}">
                <a16:creationId xmlns:a16="http://schemas.microsoft.com/office/drawing/2014/main" id="{6F5B2B76-4E9E-3CAE-ECB6-BDB6454273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35" r="26716" b="2"/>
          <a:stretch/>
        </p:blipFill>
        <p:spPr>
          <a:xfrm>
            <a:off x="421691" y="221436"/>
            <a:ext cx="2789394" cy="2542032"/>
          </a:xfrm>
          <a:prstGeom prst="rect">
            <a:avLst/>
          </a:prstGeom>
        </p:spPr>
      </p:pic>
      <p:pic>
        <p:nvPicPr>
          <p:cNvPr id="7" name="Content Placeholder 6" descr="A fenced in parking lot&#10;&#10;Description automatically generated">
            <a:extLst>
              <a:ext uri="{FF2B5EF4-FFF2-40B4-BE49-F238E27FC236}">
                <a16:creationId xmlns:a16="http://schemas.microsoft.com/office/drawing/2014/main" id="{2CA899D4-553D-773F-6FB6-B2B4033ED6BB}"/>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7649" r="-5" b="-5"/>
          <a:stretch/>
        </p:blipFill>
        <p:spPr>
          <a:xfrm>
            <a:off x="3460078" y="3231459"/>
            <a:ext cx="2791206" cy="2542032"/>
          </a:xfrm>
          <a:prstGeom prst="rect">
            <a:avLst/>
          </a:prstGeom>
        </p:spPr>
      </p:pic>
      <p:pic>
        <p:nvPicPr>
          <p:cNvPr id="11" name="Picture 10" descr="A close-up of a baseball field&#10;&#10;Description automatically generated">
            <a:extLst>
              <a:ext uri="{FF2B5EF4-FFF2-40B4-BE49-F238E27FC236}">
                <a16:creationId xmlns:a16="http://schemas.microsoft.com/office/drawing/2014/main" id="{026F7329-863A-2604-E611-237AD70A0A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69" r="21282" b="2"/>
          <a:stretch/>
        </p:blipFill>
        <p:spPr>
          <a:xfrm>
            <a:off x="484037" y="3136342"/>
            <a:ext cx="2789394" cy="2542032"/>
          </a:xfrm>
          <a:prstGeom prst="rect">
            <a:avLst/>
          </a:prstGeom>
        </p:spPr>
      </p:pic>
      <p:pic>
        <p:nvPicPr>
          <p:cNvPr id="9" name="Picture 8" descr="A construction site with a large field&#10;&#10;Description automatically generated with medium confidence">
            <a:extLst>
              <a:ext uri="{FF2B5EF4-FFF2-40B4-BE49-F238E27FC236}">
                <a16:creationId xmlns:a16="http://schemas.microsoft.com/office/drawing/2014/main" id="{61C6281A-9470-735B-2AF9-831F845C85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3" r="16971" b="-5"/>
          <a:stretch/>
        </p:blipFill>
        <p:spPr>
          <a:xfrm>
            <a:off x="3502455" y="378166"/>
            <a:ext cx="2791206" cy="2542032"/>
          </a:xfrm>
          <a:prstGeom prst="rect">
            <a:avLst/>
          </a:prstGeom>
        </p:spPr>
      </p:pic>
      <p:sp>
        <p:nvSpPr>
          <p:cNvPr id="22" name="Rectangle 21">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F6BF14F1-0EA5-FDA3-64FF-12C859CCCC46}"/>
              </a:ext>
            </a:extLst>
          </p:cNvPr>
          <p:cNvSpPr>
            <a:spLocks noGrp="1"/>
          </p:cNvSpPr>
          <p:nvPr>
            <p:ph type="ftr" sz="quarter" idx="11"/>
          </p:nvPr>
        </p:nvSpPr>
        <p:spPr>
          <a:xfrm>
            <a:off x="3028950" y="6492240"/>
            <a:ext cx="3086100" cy="365125"/>
          </a:xfrm>
        </p:spPr>
        <p:txBody>
          <a:bodyPr vert="horz" lIns="91440" tIns="45720" rIns="91440" bIns="45720" rtlCol="0" anchor="ctr">
            <a:normAutofit/>
          </a:bodyPr>
          <a:lstStyle/>
          <a:p>
            <a:pPr defTabSz="914400"/>
            <a:endParaRPr lang="en-US" altLang="en-US" sz="1200" kern="1200" dirty="0">
              <a:solidFill>
                <a:schemeClr val="tx1">
                  <a:tint val="75000"/>
                </a:schemeClr>
              </a:solidFill>
              <a:latin typeface="+mn-lt"/>
              <a:ea typeface="+mn-ea"/>
              <a:cs typeface="+mn-cs"/>
            </a:endParaRPr>
          </a:p>
        </p:txBody>
      </p:sp>
      <p:sp>
        <p:nvSpPr>
          <p:cNvPr id="5" name="Slide Number Placeholder 4">
            <a:extLst>
              <a:ext uri="{FF2B5EF4-FFF2-40B4-BE49-F238E27FC236}">
                <a16:creationId xmlns:a16="http://schemas.microsoft.com/office/drawing/2014/main" id="{07FE042F-0E80-9990-2161-E0019A637A59}"/>
              </a:ext>
            </a:extLst>
          </p:cNvPr>
          <p:cNvSpPr>
            <a:spLocks noGrp="1"/>
          </p:cNvSpPr>
          <p:nvPr>
            <p:ph type="sldNum" sz="quarter" idx="12"/>
          </p:nvPr>
        </p:nvSpPr>
        <p:spPr>
          <a:xfrm>
            <a:off x="6457949" y="6492240"/>
            <a:ext cx="2345200" cy="365125"/>
          </a:xfrm>
        </p:spPr>
        <p:txBody>
          <a:bodyPr vert="horz" lIns="91440" tIns="45720" rIns="91440" bIns="45720" rtlCol="0" anchor="ctr">
            <a:normAutofit/>
          </a:bodyPr>
          <a:lstStyle/>
          <a:p>
            <a:pPr defTabSz="914400">
              <a:spcAft>
                <a:spcPts val="600"/>
              </a:spcAft>
            </a:pPr>
            <a:fld id="{72FDC3A4-3ECB-4CC5-8031-F712224A9F4A}" type="slidenum">
              <a:rPr lang="en-US" altLang="en-US" smtClean="0"/>
              <a:pPr defTabSz="914400">
                <a:spcAft>
                  <a:spcPts val="600"/>
                </a:spcAft>
              </a:pPr>
              <a:t>24</a:t>
            </a:fld>
            <a:endParaRPr lang="en-US" altLang="en-US"/>
          </a:p>
        </p:txBody>
      </p:sp>
      <p:sp>
        <p:nvSpPr>
          <p:cNvPr id="10" name="TextBox 9">
            <a:extLst>
              <a:ext uri="{FF2B5EF4-FFF2-40B4-BE49-F238E27FC236}">
                <a16:creationId xmlns:a16="http://schemas.microsoft.com/office/drawing/2014/main" id="{CE26EFB0-62DF-C690-02EC-AB504DB4B1CE}"/>
              </a:ext>
            </a:extLst>
          </p:cNvPr>
          <p:cNvSpPr txBox="1"/>
          <p:nvPr/>
        </p:nvSpPr>
        <p:spPr>
          <a:xfrm>
            <a:off x="652117" y="2509056"/>
            <a:ext cx="4626428" cy="369332"/>
          </a:xfrm>
          <a:prstGeom prst="rect">
            <a:avLst/>
          </a:prstGeom>
          <a:noFill/>
        </p:spPr>
        <p:txBody>
          <a:bodyPr wrap="square">
            <a:spAutoFit/>
          </a:bodyPr>
          <a:lstStyle/>
          <a:p>
            <a:r>
              <a:rPr lang="en-US" sz="1800" b="1" dirty="0">
                <a:effectLst/>
                <a:latin typeface="Times New Roman" panose="02020603050405020304" pitchFamily="18" charset="0"/>
                <a:ea typeface="Aptos" panose="020B0004020202020204" pitchFamily="34" charset="0"/>
              </a:rPr>
              <a:t>Softball field</a:t>
            </a:r>
            <a:endParaRPr lang="en-US" dirty="0"/>
          </a:p>
        </p:txBody>
      </p:sp>
      <p:sp>
        <p:nvSpPr>
          <p:cNvPr id="12" name="TextBox 11">
            <a:extLst>
              <a:ext uri="{FF2B5EF4-FFF2-40B4-BE49-F238E27FC236}">
                <a16:creationId xmlns:a16="http://schemas.microsoft.com/office/drawing/2014/main" id="{4D48D654-8CD2-918F-A3D6-5FBC3BDBD7E3}"/>
              </a:ext>
            </a:extLst>
          </p:cNvPr>
          <p:cNvSpPr txBox="1"/>
          <p:nvPr/>
        </p:nvSpPr>
        <p:spPr>
          <a:xfrm>
            <a:off x="706464" y="5465071"/>
            <a:ext cx="4626428" cy="369332"/>
          </a:xfrm>
          <a:prstGeom prst="rect">
            <a:avLst/>
          </a:prstGeom>
          <a:noFill/>
        </p:spPr>
        <p:txBody>
          <a:bodyPr wrap="square">
            <a:spAutoFit/>
          </a:bodyPr>
          <a:lstStyle/>
          <a:p>
            <a:r>
              <a:rPr lang="en-US" sz="1800" b="1" dirty="0">
                <a:effectLst/>
                <a:latin typeface="Times New Roman" panose="02020603050405020304" pitchFamily="18" charset="0"/>
                <a:ea typeface="Aptos" panose="020B0004020202020204" pitchFamily="34" charset="0"/>
              </a:rPr>
              <a:t>Baseball field</a:t>
            </a:r>
            <a:endParaRPr lang="en-US" dirty="0"/>
          </a:p>
        </p:txBody>
      </p:sp>
      <p:sp>
        <p:nvSpPr>
          <p:cNvPr id="14" name="TextBox 13">
            <a:extLst>
              <a:ext uri="{FF2B5EF4-FFF2-40B4-BE49-F238E27FC236}">
                <a16:creationId xmlns:a16="http://schemas.microsoft.com/office/drawing/2014/main" id="{1C781A01-96A2-FBFB-21AE-DB416AF2E19E}"/>
              </a:ext>
            </a:extLst>
          </p:cNvPr>
          <p:cNvSpPr txBox="1"/>
          <p:nvPr/>
        </p:nvSpPr>
        <p:spPr>
          <a:xfrm>
            <a:off x="6710734" y="2655801"/>
            <a:ext cx="2270806" cy="2308324"/>
          </a:xfrm>
          <a:prstGeom prst="rect">
            <a:avLst/>
          </a:prstGeom>
          <a:noFill/>
        </p:spPr>
        <p:txBody>
          <a:bodyPr wrap="square">
            <a:spAutoFit/>
          </a:bodyPr>
          <a:lstStyle/>
          <a:p>
            <a:r>
              <a:rPr lang="en-US" sz="1800" b="1" dirty="0">
                <a:effectLst/>
                <a:latin typeface="Gill Sans M"/>
                <a:ea typeface="Aptos" panose="020B0004020202020204" pitchFamily="34" charset="0"/>
                <a:cs typeface="Aptos" panose="020B0004020202020204" pitchFamily="34" charset="0"/>
              </a:rPr>
              <a:t>Project Cost: $ 3,277,000 </a:t>
            </a:r>
            <a:br>
              <a:rPr lang="en-US" sz="1800" b="1" dirty="0">
                <a:effectLst/>
                <a:latin typeface="Gill Sans M"/>
                <a:ea typeface="Aptos" panose="020B0004020202020204" pitchFamily="34" charset="0"/>
                <a:cs typeface="Aptos" panose="020B0004020202020204" pitchFamily="34" charset="0"/>
              </a:rPr>
            </a:br>
            <a:r>
              <a:rPr lang="en-US" sz="1800" b="1" dirty="0">
                <a:effectLst/>
                <a:latin typeface="Gill Sans M"/>
                <a:ea typeface="Aptos" panose="020B0004020202020204" pitchFamily="34" charset="0"/>
                <a:cs typeface="Aptos" panose="020B0004020202020204" pitchFamily="34" charset="0"/>
              </a:rPr>
              <a:t>(State of CT DEEP Grant = $3M)</a:t>
            </a:r>
            <a:br>
              <a:rPr lang="en-US" sz="1800" b="1" dirty="0">
                <a:effectLst/>
                <a:latin typeface="Gill Sans M"/>
                <a:ea typeface="Aptos" panose="020B0004020202020204" pitchFamily="34" charset="0"/>
                <a:cs typeface="Aptos" panose="020B0004020202020204" pitchFamily="34" charset="0"/>
              </a:rPr>
            </a:br>
            <a:br>
              <a:rPr lang="en-US" sz="1800" b="1" dirty="0">
                <a:effectLst/>
                <a:latin typeface="Gill Sans M"/>
                <a:ea typeface="Aptos" panose="020B0004020202020204" pitchFamily="34" charset="0"/>
                <a:cs typeface="Aptos" panose="020B0004020202020204" pitchFamily="34" charset="0"/>
              </a:rPr>
            </a:br>
            <a:br>
              <a:rPr lang="en-US" sz="1800" b="1" dirty="0">
                <a:effectLst/>
                <a:latin typeface="Gill Sans M"/>
                <a:ea typeface="Aptos" panose="020B0004020202020204" pitchFamily="34" charset="0"/>
                <a:cs typeface="Aptos" panose="020B0004020202020204" pitchFamily="34" charset="0"/>
              </a:rPr>
            </a:br>
            <a:r>
              <a:rPr lang="en-US" sz="1800" b="1" dirty="0">
                <a:effectLst/>
                <a:latin typeface="Gill Sans M"/>
                <a:ea typeface="Aptos" panose="020B0004020202020204" pitchFamily="34" charset="0"/>
              </a:rPr>
              <a:t>Project Completion June 2024</a:t>
            </a:r>
            <a:endParaRPr lang="en-US" dirty="0"/>
          </a:p>
        </p:txBody>
      </p:sp>
    </p:spTree>
    <p:extLst>
      <p:ext uri="{BB962C8B-B14F-4D97-AF65-F5344CB8AC3E}">
        <p14:creationId xmlns:p14="http://schemas.microsoft.com/office/powerpoint/2010/main" val="3075745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Isosceles Triangle 5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C484D76-3090-E5AE-7AC5-594312A1E1C1}"/>
              </a:ext>
            </a:extLst>
          </p:cNvPr>
          <p:cNvSpPr txBox="1"/>
          <p:nvPr/>
        </p:nvSpPr>
        <p:spPr>
          <a:xfrm>
            <a:off x="776525" y="330023"/>
            <a:ext cx="3609873" cy="507831"/>
          </a:xfrm>
          <a:prstGeom prst="rect">
            <a:avLst/>
          </a:prstGeom>
          <a:noFill/>
        </p:spPr>
        <p:txBody>
          <a:bodyPr wrap="square" rtlCol="0">
            <a:spAutoFit/>
          </a:bodyPr>
          <a:lstStyle/>
          <a:p>
            <a:pPr defTabSz="914400">
              <a:lnSpc>
                <a:spcPct val="90000"/>
              </a:lnSpc>
              <a:spcBef>
                <a:spcPct val="0"/>
              </a:spcBef>
              <a:spcAft>
                <a:spcPts val="600"/>
              </a:spcAft>
            </a:pPr>
            <a:r>
              <a:rPr lang="en-US" sz="3000" dirty="0">
                <a:latin typeface="Gill Sans MT" panose="020B0502020104020203" pitchFamily="34" charset="0"/>
              </a:rPr>
              <a:t>Solar Projects - BOE</a:t>
            </a:r>
          </a:p>
        </p:txBody>
      </p:sp>
      <p:sp>
        <p:nvSpPr>
          <p:cNvPr id="13" name="TextBox 12">
            <a:extLst>
              <a:ext uri="{FF2B5EF4-FFF2-40B4-BE49-F238E27FC236}">
                <a16:creationId xmlns:a16="http://schemas.microsoft.com/office/drawing/2014/main" id="{48865B0F-63F1-1DD6-4143-773E1F2C7C02}"/>
              </a:ext>
            </a:extLst>
          </p:cNvPr>
          <p:cNvSpPr txBox="1"/>
          <p:nvPr/>
        </p:nvSpPr>
        <p:spPr>
          <a:xfrm>
            <a:off x="76200" y="1161236"/>
            <a:ext cx="3975113" cy="5714385"/>
          </a:xfrm>
          <a:prstGeom prst="rect">
            <a:avLst/>
          </a:prstGeom>
          <a:noFill/>
        </p:spPr>
        <p:txBody>
          <a:bodyPr wrap="square" rtlCol="0">
            <a:spAutoFit/>
          </a:bodyPr>
          <a:lstStyle/>
          <a:p>
            <a:pPr marL="195025" indent="-195025" defTabSz="416052">
              <a:spcAft>
                <a:spcPts val="410"/>
              </a:spcAft>
              <a:buFont typeface="Arial" panose="020B0604020202020204" pitchFamily="34" charset="0"/>
              <a:buChar char="•"/>
            </a:pPr>
            <a:r>
              <a:rPr lang="en-US" sz="1600" b="1" kern="1200" dirty="0">
                <a:solidFill>
                  <a:schemeClr val="tx1"/>
                </a:solidFill>
                <a:ea typeface="+mn-ea"/>
                <a:cs typeface="+mn-cs"/>
              </a:rPr>
              <a:t>All four Stamford schools were submitted and awarded generation-based incentives through Eversource’s competitive NRES program:</a:t>
            </a:r>
          </a:p>
          <a:p>
            <a:pPr marL="507064" lvl="1" indent="-195025" defTabSz="416052">
              <a:buFont typeface="Arial" panose="020B0604020202020204" pitchFamily="34" charset="0"/>
              <a:buChar char="•"/>
            </a:pPr>
            <a:r>
              <a:rPr lang="en-US" sz="1600" b="1" kern="1200" dirty="0">
                <a:solidFill>
                  <a:srgbClr val="006500"/>
                </a:solidFill>
                <a:ea typeface="+mn-ea"/>
                <a:cs typeface="+mn-cs"/>
              </a:rPr>
              <a:t>Medium Projects </a:t>
            </a:r>
            <a:r>
              <a:rPr lang="en-US" sz="1600" b="1" kern="1200" dirty="0">
                <a:solidFill>
                  <a:schemeClr val="tx1"/>
                </a:solidFill>
                <a:ea typeface="+mn-ea"/>
                <a:cs typeface="+mn-cs"/>
              </a:rPr>
              <a:t>(&gt;200 kW AC)</a:t>
            </a:r>
          </a:p>
          <a:p>
            <a:pPr marL="819103" lvl="2" indent="-195025" defTabSz="416052">
              <a:buFont typeface="Arial" panose="020B0604020202020204" pitchFamily="34" charset="0"/>
              <a:buChar char="•"/>
            </a:pPr>
            <a:r>
              <a:rPr lang="en-US" sz="1600" b="1" kern="1200" dirty="0">
                <a:solidFill>
                  <a:schemeClr val="tx1"/>
                </a:solidFill>
                <a:ea typeface="+mn-ea"/>
                <a:cs typeface="+mn-cs"/>
              </a:rPr>
              <a:t>Incentive: $145/MWh over 20 years</a:t>
            </a:r>
          </a:p>
          <a:p>
            <a:pPr marL="819103" lvl="2" indent="-195025" defTabSz="416052">
              <a:spcAft>
                <a:spcPts val="410"/>
              </a:spcAft>
              <a:buFont typeface="Arial" panose="020B0604020202020204" pitchFamily="34" charset="0"/>
              <a:buChar char="•"/>
            </a:pPr>
            <a:r>
              <a:rPr lang="en-US" sz="1600" b="1" kern="1200" dirty="0">
                <a:solidFill>
                  <a:schemeClr val="tx1"/>
                </a:solidFill>
                <a:ea typeface="+mn-ea"/>
                <a:cs typeface="+mn-cs"/>
              </a:rPr>
              <a:t>63  projects submitted, 19 awarded statewide</a:t>
            </a:r>
          </a:p>
          <a:p>
            <a:pPr marL="507064" lvl="1" indent="-195025" defTabSz="416052">
              <a:buFont typeface="Arial" panose="020B0604020202020204" pitchFamily="34" charset="0"/>
              <a:buChar char="•"/>
            </a:pPr>
            <a:r>
              <a:rPr lang="en-US" sz="1600" b="1" kern="1200" dirty="0">
                <a:solidFill>
                  <a:srgbClr val="894800"/>
                </a:solidFill>
                <a:ea typeface="+mn-ea"/>
                <a:cs typeface="+mn-cs"/>
              </a:rPr>
              <a:t>Small Projects </a:t>
            </a:r>
            <a:r>
              <a:rPr lang="en-US" sz="1600" b="1" kern="1200" dirty="0">
                <a:solidFill>
                  <a:schemeClr val="tx1"/>
                </a:solidFill>
                <a:ea typeface="+mn-ea"/>
                <a:cs typeface="+mn-cs"/>
              </a:rPr>
              <a:t>(</a:t>
            </a:r>
            <a:r>
              <a:rPr lang="en-US" sz="1600" b="1" kern="1200" dirty="0">
                <a:solidFill>
                  <a:schemeClr val="tx1"/>
                </a:solidFill>
                <a:ea typeface="+mn-ea"/>
                <a:cs typeface="Times New Roman" panose="02020603050405020304" pitchFamily="18" charset="0"/>
              </a:rPr>
              <a:t>≤ 200 kW AC)</a:t>
            </a:r>
          </a:p>
          <a:p>
            <a:pPr marL="819103" lvl="2" indent="-195025" defTabSz="416052">
              <a:buFont typeface="Arial" panose="020B0604020202020204" pitchFamily="34" charset="0"/>
              <a:buChar char="•"/>
            </a:pPr>
            <a:r>
              <a:rPr lang="en-US" sz="1600" b="1" kern="1200" dirty="0">
                <a:solidFill>
                  <a:schemeClr val="tx1"/>
                </a:solidFill>
                <a:ea typeface="+mn-ea"/>
                <a:cs typeface="+mn-cs"/>
              </a:rPr>
              <a:t>Incentive </a:t>
            </a:r>
            <a:r>
              <a:rPr lang="en-US" sz="1600" b="1" kern="1200" dirty="0">
                <a:solidFill>
                  <a:schemeClr val="tx1"/>
                </a:solidFill>
                <a:ea typeface="+mn-ea"/>
                <a:cs typeface="Times New Roman" panose="02020603050405020304" pitchFamily="18" charset="0"/>
              </a:rPr>
              <a:t>$201/MWh over 20 years</a:t>
            </a:r>
          </a:p>
          <a:p>
            <a:pPr marL="819103" lvl="2" indent="-195025" defTabSz="416052">
              <a:buFont typeface="Arial" panose="020B0604020202020204" pitchFamily="34" charset="0"/>
              <a:buChar char="•"/>
            </a:pPr>
            <a:r>
              <a:rPr lang="en-US" sz="1600" b="1" kern="1200" dirty="0">
                <a:solidFill>
                  <a:schemeClr val="tx1"/>
                </a:solidFill>
                <a:ea typeface="+mn-ea"/>
                <a:cs typeface="Times New Roman" panose="02020603050405020304" pitchFamily="18" charset="0"/>
              </a:rPr>
              <a:t>119 projects submitted, 60 awarded statewide</a:t>
            </a:r>
            <a:endParaRPr lang="en-US" sz="1600" b="1" kern="1200" dirty="0">
              <a:solidFill>
                <a:schemeClr val="tx1"/>
              </a:solidFill>
              <a:ea typeface="+mn-ea"/>
              <a:cs typeface="+mn-cs"/>
            </a:endParaRPr>
          </a:p>
          <a:p>
            <a:pPr marL="195025" indent="-195025" defTabSz="416052">
              <a:spcAft>
                <a:spcPts val="410"/>
              </a:spcAft>
              <a:buFont typeface="Arial" panose="020B0604020202020204" pitchFamily="34" charset="0"/>
              <a:buChar char="•"/>
            </a:pPr>
            <a:r>
              <a:rPr lang="en-US" sz="1600" b="1" kern="1200" dirty="0">
                <a:solidFill>
                  <a:schemeClr val="tx1"/>
                </a:solidFill>
                <a:ea typeface="+mn-ea"/>
                <a:cs typeface="+mn-cs"/>
              </a:rPr>
              <a:t>CT DAS Grant may cover up to 60% project cost</a:t>
            </a:r>
          </a:p>
          <a:p>
            <a:pPr marL="195025" indent="-195025" defTabSz="416052">
              <a:spcAft>
                <a:spcPts val="410"/>
              </a:spcAft>
              <a:buFont typeface="Arial" panose="020B0604020202020204" pitchFamily="34" charset="0"/>
              <a:buChar char="•"/>
            </a:pPr>
            <a:r>
              <a:rPr lang="en-US" sz="1600" b="1" kern="1200" dirty="0">
                <a:solidFill>
                  <a:schemeClr val="tx1"/>
                </a:solidFill>
                <a:ea typeface="+mn-ea"/>
                <a:cs typeface="+mn-cs"/>
              </a:rPr>
              <a:t>30-40% Investment Tax Credit (ITC) via the Inflation Reduction Act (IRA) is available</a:t>
            </a:r>
          </a:p>
          <a:p>
            <a:pPr marL="195025" indent="-195025" defTabSz="416052">
              <a:buFont typeface="Arial" panose="020B0604020202020204" pitchFamily="34" charset="0"/>
              <a:buChar char="•"/>
            </a:pPr>
            <a:r>
              <a:rPr lang="en-US" sz="1600" b="1" i="1" kern="1200" dirty="0">
                <a:solidFill>
                  <a:schemeClr val="tx1"/>
                </a:solidFill>
                <a:ea typeface="+mn-ea"/>
                <a:cs typeface="+mn-cs"/>
              </a:rPr>
              <a:t>Note: </a:t>
            </a:r>
          </a:p>
          <a:p>
            <a:pPr marL="507064" lvl="1" indent="-195025" defTabSz="416052">
              <a:buFont typeface="Arial" panose="020B0604020202020204" pitchFamily="34" charset="0"/>
              <a:buChar char="•"/>
            </a:pPr>
            <a:r>
              <a:rPr lang="en-US" sz="1600" b="1" i="1" kern="1200" dirty="0">
                <a:solidFill>
                  <a:schemeClr val="tx1"/>
                </a:solidFill>
                <a:ea typeface="+mn-ea"/>
                <a:cs typeface="+mn-cs"/>
              </a:rPr>
              <a:t>CBR = Capital Budget Request/Project Cost</a:t>
            </a:r>
          </a:p>
          <a:p>
            <a:pPr marL="507064" lvl="1" indent="-195025" defTabSz="416052">
              <a:buFont typeface="Arial" panose="020B0604020202020204" pitchFamily="34" charset="0"/>
              <a:buChar char="•"/>
            </a:pPr>
            <a:r>
              <a:rPr lang="en-US" sz="1600" b="1" i="1" kern="1200" dirty="0">
                <a:solidFill>
                  <a:schemeClr val="tx1"/>
                </a:solidFill>
                <a:ea typeface="+mn-ea"/>
                <a:cs typeface="+mn-cs"/>
              </a:rPr>
              <a:t>NB = Net Benefit</a:t>
            </a:r>
          </a:p>
          <a:p>
            <a:pPr marL="507064" lvl="1" indent="-195025" defTabSz="416052">
              <a:buFont typeface="Arial" panose="020B0604020202020204" pitchFamily="34" charset="0"/>
              <a:buChar char="•"/>
            </a:pPr>
            <a:r>
              <a:rPr lang="en-US" sz="1600" b="1" i="1" kern="1200" dirty="0">
                <a:solidFill>
                  <a:schemeClr val="tx1"/>
                </a:solidFill>
                <a:ea typeface="+mn-ea"/>
                <a:cs typeface="+mn-cs"/>
              </a:rPr>
              <a:t>PB = Payback</a:t>
            </a:r>
            <a:endParaRPr lang="en-US" sz="1600" b="1" i="1" dirty="0"/>
          </a:p>
        </p:txBody>
      </p:sp>
      <p:grpSp>
        <p:nvGrpSpPr>
          <p:cNvPr id="2" name="Group 1">
            <a:extLst>
              <a:ext uri="{FF2B5EF4-FFF2-40B4-BE49-F238E27FC236}">
                <a16:creationId xmlns:a16="http://schemas.microsoft.com/office/drawing/2014/main" id="{852EDD24-49F5-C31A-3215-D9494431F7CD}"/>
              </a:ext>
            </a:extLst>
          </p:cNvPr>
          <p:cNvGrpSpPr/>
          <p:nvPr/>
        </p:nvGrpSpPr>
        <p:grpSpPr>
          <a:xfrm>
            <a:off x="4063275" y="1517337"/>
            <a:ext cx="4852125" cy="4130471"/>
            <a:chOff x="3809274" y="1517337"/>
            <a:chExt cx="4852125" cy="4130471"/>
          </a:xfrm>
        </p:grpSpPr>
        <p:pic>
          <p:nvPicPr>
            <p:cNvPr id="4" name="Content Placeholder 7">
              <a:extLst>
                <a:ext uri="{FF2B5EF4-FFF2-40B4-BE49-F238E27FC236}">
                  <a16:creationId xmlns:a16="http://schemas.microsoft.com/office/drawing/2014/main" id="{8E949101-AB24-4401-5371-BD53345160B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6438499" y="1747473"/>
              <a:ext cx="2212204" cy="1735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5">
              <a:extLst>
                <a:ext uri="{FF2B5EF4-FFF2-40B4-BE49-F238E27FC236}">
                  <a16:creationId xmlns:a16="http://schemas.microsoft.com/office/drawing/2014/main" id="{3D209438-0C52-CDC0-C0A1-8B2EF35449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42522" y="1708005"/>
              <a:ext cx="2212664" cy="1814198"/>
            </a:xfrm>
            <a:prstGeom prst="rect">
              <a:avLst/>
            </a:prstGeom>
          </p:spPr>
        </p:pic>
        <p:pic>
          <p:nvPicPr>
            <p:cNvPr id="6" name="Picture 5">
              <a:extLst>
                <a:ext uri="{FF2B5EF4-FFF2-40B4-BE49-F238E27FC236}">
                  <a16:creationId xmlns:a16="http://schemas.microsoft.com/office/drawing/2014/main" id="{29732442-D115-8B2A-F880-55084563D8F0}"/>
                </a:ext>
              </a:extLst>
            </p:cNvPr>
            <p:cNvPicPr>
              <a:picLocks noChangeAspect="1"/>
            </p:cNvPicPr>
            <p:nvPr/>
          </p:nvPicPr>
          <p:blipFill>
            <a:blip r:embed="rId4"/>
            <a:stretch>
              <a:fillRect/>
            </a:stretch>
          </p:blipFill>
          <p:spPr>
            <a:xfrm>
              <a:off x="3868700" y="3823329"/>
              <a:ext cx="2315873" cy="1824479"/>
            </a:xfrm>
            <a:prstGeom prst="rect">
              <a:avLst/>
            </a:prstGeom>
          </p:spPr>
        </p:pic>
        <p:pic>
          <p:nvPicPr>
            <p:cNvPr id="7" name="Picture 6">
              <a:extLst>
                <a:ext uri="{FF2B5EF4-FFF2-40B4-BE49-F238E27FC236}">
                  <a16:creationId xmlns:a16="http://schemas.microsoft.com/office/drawing/2014/main" id="{9FA09955-6892-D524-0014-7C3D940EFB58}"/>
                </a:ext>
              </a:extLst>
            </p:cNvPr>
            <p:cNvPicPr>
              <a:picLocks noChangeAspect="1"/>
            </p:cNvPicPr>
            <p:nvPr/>
          </p:nvPicPr>
          <p:blipFill>
            <a:blip r:embed="rId5"/>
            <a:stretch>
              <a:fillRect/>
            </a:stretch>
          </p:blipFill>
          <p:spPr>
            <a:xfrm>
              <a:off x="6438498" y="3823329"/>
              <a:ext cx="2222901" cy="1814592"/>
            </a:xfrm>
            <a:prstGeom prst="rect">
              <a:avLst/>
            </a:prstGeom>
          </p:spPr>
        </p:pic>
        <p:sp>
          <p:nvSpPr>
            <p:cNvPr id="9" name="TextBox 8">
              <a:extLst>
                <a:ext uri="{FF2B5EF4-FFF2-40B4-BE49-F238E27FC236}">
                  <a16:creationId xmlns:a16="http://schemas.microsoft.com/office/drawing/2014/main" id="{575755F7-81C5-6C54-FEE1-4F5C067D51C6}"/>
                </a:ext>
              </a:extLst>
            </p:cNvPr>
            <p:cNvSpPr txBox="1"/>
            <p:nvPr/>
          </p:nvSpPr>
          <p:spPr>
            <a:xfrm>
              <a:off x="3852801" y="1517337"/>
              <a:ext cx="2340275" cy="169483"/>
            </a:xfrm>
            <a:prstGeom prst="rect">
              <a:avLst/>
            </a:prstGeom>
            <a:noFill/>
          </p:spPr>
          <p:txBody>
            <a:bodyPr wrap="none" tIns="0" bIns="0" rtlCol="0">
              <a:spAutoFit/>
            </a:bodyPr>
            <a:lstStyle/>
            <a:p>
              <a:pPr defTabSz="416052">
                <a:spcAft>
                  <a:spcPts val="600"/>
                </a:spcAft>
              </a:pPr>
              <a:r>
                <a:rPr lang="en-US" sz="1092" kern="1200">
                  <a:solidFill>
                    <a:srgbClr val="006500"/>
                  </a:solidFill>
                  <a:latin typeface="+mj-lt"/>
                  <a:ea typeface="+mn-ea"/>
                  <a:cs typeface="+mn-cs"/>
                </a:rPr>
                <a:t>Westover Magnet School </a:t>
              </a:r>
              <a:r>
                <a:rPr lang="en-US" sz="1092" kern="1200">
                  <a:solidFill>
                    <a:schemeClr val="tx1"/>
                  </a:solidFill>
                  <a:latin typeface="+mj-lt"/>
                  <a:ea typeface="+mn-ea"/>
                  <a:cs typeface="+mn-cs"/>
                </a:rPr>
                <a:t>| </a:t>
              </a:r>
              <a:r>
                <a:rPr lang="en-US" sz="956" kern="1200">
                  <a:solidFill>
                    <a:schemeClr val="tx1"/>
                  </a:solidFill>
                  <a:latin typeface="+mj-lt"/>
                  <a:ea typeface="+mn-ea"/>
                  <a:cs typeface="Arial" panose="020B0604020202020204" pitchFamily="34" charset="0"/>
                </a:rPr>
                <a:t>464 kW (AC</a:t>
              </a:r>
              <a:r>
                <a:rPr lang="en-US" sz="1092" kern="1200">
                  <a:solidFill>
                    <a:schemeClr val="tx1"/>
                  </a:solidFill>
                  <a:latin typeface="+mj-lt"/>
                  <a:ea typeface="+mn-ea"/>
                  <a:cs typeface="Arial" panose="020B0604020202020204" pitchFamily="34" charset="0"/>
                </a:rPr>
                <a:t>)</a:t>
              </a:r>
              <a:endParaRPr lang="en-US" sz="1200">
                <a:latin typeface="+mj-lt"/>
                <a:cs typeface="Arial" panose="020B0604020202020204" pitchFamily="34" charset="0"/>
              </a:endParaRPr>
            </a:p>
          </p:txBody>
        </p:sp>
        <p:sp>
          <p:nvSpPr>
            <p:cNvPr id="20" name="TextBox 19">
              <a:extLst>
                <a:ext uri="{FF2B5EF4-FFF2-40B4-BE49-F238E27FC236}">
                  <a16:creationId xmlns:a16="http://schemas.microsoft.com/office/drawing/2014/main" id="{D5027A0B-D2A7-25BC-E7A7-B20023C9D0E2}"/>
                </a:ext>
              </a:extLst>
            </p:cNvPr>
            <p:cNvSpPr txBox="1"/>
            <p:nvPr/>
          </p:nvSpPr>
          <p:spPr>
            <a:xfrm>
              <a:off x="3922795" y="3312616"/>
              <a:ext cx="1252720"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a:solidFill>
                    <a:schemeClr val="tx1"/>
                  </a:solidFill>
                  <a:latin typeface="Arial" panose="020B0604020202020204" pitchFamily="34" charset="0"/>
                  <a:ea typeface="+mn-ea"/>
                  <a:cs typeface="Arial" panose="020B0604020202020204" pitchFamily="34" charset="0"/>
                </a:rPr>
                <a:t>20 </a:t>
              </a:r>
              <a:r>
                <a:rPr lang="en-US" sz="1092" b="1" kern="1200" err="1">
                  <a:solidFill>
                    <a:schemeClr val="tx1"/>
                  </a:solidFill>
                  <a:latin typeface="Arial" panose="020B0604020202020204" pitchFamily="34" charset="0"/>
                  <a:ea typeface="+mn-ea"/>
                  <a:cs typeface="Arial" panose="020B0604020202020204" pitchFamily="34" charset="0"/>
                </a:rPr>
                <a:t>yr</a:t>
              </a:r>
              <a:r>
                <a:rPr lang="en-US" sz="1092" b="1" kern="1200">
                  <a:solidFill>
                    <a:schemeClr val="tx1"/>
                  </a:solidFill>
                  <a:latin typeface="Arial" panose="020B0604020202020204" pitchFamily="34" charset="0"/>
                  <a:ea typeface="+mn-ea"/>
                  <a:cs typeface="Arial" panose="020B0604020202020204" pitchFamily="34" charset="0"/>
                </a:rPr>
                <a:t> NB: $968,624</a:t>
              </a:r>
              <a:endParaRPr lang="en-US" sz="1200" b="1">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1E07DEF-9D8F-2949-71DA-787DA45047AA}"/>
                </a:ext>
              </a:extLst>
            </p:cNvPr>
            <p:cNvSpPr txBox="1"/>
            <p:nvPr/>
          </p:nvSpPr>
          <p:spPr>
            <a:xfrm>
              <a:off x="3922794" y="5440797"/>
              <a:ext cx="1277661"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a:solidFill>
                    <a:schemeClr val="tx1"/>
                  </a:solidFill>
                  <a:latin typeface="Arial" panose="020B0604020202020204" pitchFamily="34" charset="0"/>
                  <a:ea typeface="+mn-ea"/>
                  <a:cs typeface="Arial" panose="020B0604020202020204" pitchFamily="34" charset="0"/>
                </a:rPr>
                <a:t>20 </a:t>
              </a:r>
              <a:r>
                <a:rPr lang="en-US" sz="1092" b="1" kern="1200" err="1">
                  <a:solidFill>
                    <a:schemeClr val="tx1"/>
                  </a:solidFill>
                  <a:latin typeface="Arial" panose="020B0604020202020204" pitchFamily="34" charset="0"/>
                  <a:ea typeface="+mn-ea"/>
                  <a:cs typeface="Arial" panose="020B0604020202020204" pitchFamily="34" charset="0"/>
                </a:rPr>
                <a:t>Yr</a:t>
              </a:r>
              <a:r>
                <a:rPr lang="en-US" sz="1092" b="1" kern="1200">
                  <a:solidFill>
                    <a:schemeClr val="tx1"/>
                  </a:solidFill>
                  <a:latin typeface="Arial" panose="020B0604020202020204" pitchFamily="34" charset="0"/>
                  <a:ea typeface="+mn-ea"/>
                  <a:cs typeface="Arial" panose="020B0604020202020204" pitchFamily="34" charset="0"/>
                </a:rPr>
                <a:t> NB: $640,656</a:t>
              </a:r>
              <a:endParaRPr lang="en-US" sz="1200" b="1">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A10A4E1-4E82-6536-5CE2-317548D3F57C}"/>
                </a:ext>
              </a:extLst>
            </p:cNvPr>
            <p:cNvSpPr txBox="1"/>
            <p:nvPr/>
          </p:nvSpPr>
          <p:spPr>
            <a:xfrm>
              <a:off x="6469441" y="5439735"/>
              <a:ext cx="1274094"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dirty="0">
                  <a:solidFill>
                    <a:schemeClr val="tx1"/>
                  </a:solidFill>
                  <a:latin typeface="Arial" panose="020B0604020202020204" pitchFamily="34" charset="0"/>
                  <a:ea typeface="+mn-ea"/>
                  <a:cs typeface="Arial" panose="020B0604020202020204" pitchFamily="34" charset="0"/>
                </a:rPr>
                <a:t>20 </a:t>
              </a:r>
              <a:r>
                <a:rPr lang="en-US" sz="1092" b="1" kern="1200" dirty="0" err="1">
                  <a:solidFill>
                    <a:schemeClr val="tx1"/>
                  </a:solidFill>
                  <a:latin typeface="Arial" panose="020B0604020202020204" pitchFamily="34" charset="0"/>
                  <a:ea typeface="+mn-ea"/>
                  <a:cs typeface="Arial" panose="020B0604020202020204" pitchFamily="34" charset="0"/>
                </a:rPr>
                <a:t>Yr</a:t>
              </a:r>
              <a:r>
                <a:rPr lang="en-US" sz="1092" b="1" kern="1200" dirty="0">
                  <a:solidFill>
                    <a:schemeClr val="tx1"/>
                  </a:solidFill>
                  <a:latin typeface="Arial" panose="020B0604020202020204" pitchFamily="34" charset="0"/>
                  <a:ea typeface="+mn-ea"/>
                  <a:cs typeface="Arial" panose="020B0604020202020204" pitchFamily="34" charset="0"/>
                </a:rPr>
                <a:t> NB: $319,300</a:t>
              </a:r>
              <a:endParaRPr lang="en-US" sz="1200"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1F35D2ED-D131-855C-3102-BAF74ACEEA35}"/>
                </a:ext>
              </a:extLst>
            </p:cNvPr>
            <p:cNvSpPr txBox="1"/>
            <p:nvPr/>
          </p:nvSpPr>
          <p:spPr>
            <a:xfrm>
              <a:off x="6472589" y="3328817"/>
              <a:ext cx="1384490"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a:solidFill>
                    <a:schemeClr val="tx1"/>
                  </a:solidFill>
                  <a:latin typeface="Arial" panose="020B0604020202020204" pitchFamily="34" charset="0"/>
                  <a:ea typeface="+mn-ea"/>
                  <a:cs typeface="Arial" panose="020B0604020202020204" pitchFamily="34" charset="0"/>
                </a:rPr>
                <a:t>20 </a:t>
              </a:r>
              <a:r>
                <a:rPr lang="en-US" sz="1092" b="1" kern="1200" err="1">
                  <a:solidFill>
                    <a:schemeClr val="tx1"/>
                  </a:solidFill>
                  <a:latin typeface="Arial" panose="020B0604020202020204" pitchFamily="34" charset="0"/>
                  <a:ea typeface="+mn-ea"/>
                  <a:cs typeface="Arial" panose="020B0604020202020204" pitchFamily="34" charset="0"/>
                </a:rPr>
                <a:t>Yr</a:t>
              </a:r>
              <a:r>
                <a:rPr lang="en-US" sz="1092" b="1" kern="1200">
                  <a:solidFill>
                    <a:schemeClr val="tx1"/>
                  </a:solidFill>
                  <a:latin typeface="Arial" panose="020B0604020202020204" pitchFamily="34" charset="0"/>
                  <a:ea typeface="+mn-ea"/>
                  <a:cs typeface="Arial" panose="020B0604020202020204" pitchFamily="34" charset="0"/>
                </a:rPr>
                <a:t> NB: $1,084,110</a:t>
              </a:r>
              <a:endParaRPr lang="en-US" sz="1200" b="1">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4FFAFA1-E031-B0E1-AEB9-5EA7BCA9C77E}"/>
                </a:ext>
              </a:extLst>
            </p:cNvPr>
            <p:cNvSpPr txBox="1"/>
            <p:nvPr/>
          </p:nvSpPr>
          <p:spPr>
            <a:xfrm>
              <a:off x="3922794" y="1733721"/>
              <a:ext cx="1117222"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a:solidFill>
                    <a:schemeClr val="tx1"/>
                  </a:solidFill>
                  <a:latin typeface="Arial" panose="020B0604020202020204" pitchFamily="34" charset="0"/>
                  <a:ea typeface="+mn-ea"/>
                  <a:cs typeface="Arial" panose="020B0604020202020204" pitchFamily="34" charset="0"/>
                </a:rPr>
                <a:t>CBR: $1,596,920</a:t>
              </a:r>
              <a:endParaRPr lang="en-US" sz="1200" b="1">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F1EB09E-E466-24D4-19B1-37608DFB99E2}"/>
                </a:ext>
              </a:extLst>
            </p:cNvPr>
            <p:cNvSpPr txBox="1"/>
            <p:nvPr/>
          </p:nvSpPr>
          <p:spPr>
            <a:xfrm>
              <a:off x="3890918" y="3848649"/>
              <a:ext cx="1004858"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a:solidFill>
                    <a:schemeClr val="tx1"/>
                  </a:solidFill>
                  <a:latin typeface="Arial" panose="020B0604020202020204" pitchFamily="34" charset="0"/>
                  <a:ea typeface="+mn-ea"/>
                  <a:cs typeface="Arial" panose="020B0604020202020204" pitchFamily="34" charset="0"/>
                </a:rPr>
                <a:t>CBR: $901,824</a:t>
              </a:r>
              <a:endParaRPr lang="en-US" sz="1200" b="1">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518C6E0-1707-B8B8-71F1-D3438D49A749}"/>
                </a:ext>
              </a:extLst>
            </p:cNvPr>
            <p:cNvSpPr txBox="1"/>
            <p:nvPr/>
          </p:nvSpPr>
          <p:spPr>
            <a:xfrm>
              <a:off x="6492600" y="1733721"/>
              <a:ext cx="1117222"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a:solidFill>
                    <a:schemeClr val="tx1"/>
                  </a:solidFill>
                  <a:latin typeface="Arial" panose="020B0604020202020204" pitchFamily="34" charset="0"/>
                  <a:ea typeface="+mn-ea"/>
                  <a:cs typeface="Arial" panose="020B0604020202020204" pitchFamily="34" charset="0"/>
                </a:rPr>
                <a:t>CBR: $2,095,709</a:t>
              </a:r>
              <a:endParaRPr lang="en-US" sz="1200" b="1">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58FA203-CA8E-BE44-E14D-EB83DE855EC9}"/>
                </a:ext>
              </a:extLst>
            </p:cNvPr>
            <p:cNvSpPr txBox="1"/>
            <p:nvPr/>
          </p:nvSpPr>
          <p:spPr>
            <a:xfrm>
              <a:off x="6469442" y="3848649"/>
              <a:ext cx="1004858"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a:solidFill>
                    <a:schemeClr val="tx1"/>
                  </a:solidFill>
                  <a:latin typeface="Arial" panose="020B0604020202020204" pitchFamily="34" charset="0"/>
                  <a:ea typeface="+mn-ea"/>
                  <a:cs typeface="Arial" panose="020B0604020202020204" pitchFamily="34" charset="0"/>
                </a:rPr>
                <a:t>CBR: $461,014</a:t>
              </a:r>
              <a:endParaRPr lang="en-US" sz="1200" b="1">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AA3231B4-26CE-FE1C-D785-6DCD59F598B8}"/>
                </a:ext>
              </a:extLst>
            </p:cNvPr>
            <p:cNvSpPr txBox="1"/>
            <p:nvPr/>
          </p:nvSpPr>
          <p:spPr>
            <a:xfrm>
              <a:off x="5462116" y="3322350"/>
              <a:ext cx="698842"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a:solidFill>
                    <a:schemeClr val="tx1"/>
                  </a:solidFill>
                  <a:latin typeface="Arial" panose="020B0604020202020204" pitchFamily="34" charset="0"/>
                  <a:ea typeface="+mn-ea"/>
                  <a:cs typeface="Arial" panose="020B0604020202020204" pitchFamily="34" charset="0"/>
                </a:rPr>
                <a:t>4.68 </a:t>
              </a:r>
              <a:r>
                <a:rPr lang="en-US" sz="1092" b="1" kern="1200" err="1">
                  <a:solidFill>
                    <a:schemeClr val="tx1"/>
                  </a:solidFill>
                  <a:latin typeface="Arial" panose="020B0604020202020204" pitchFamily="34" charset="0"/>
                  <a:ea typeface="+mn-ea"/>
                  <a:cs typeface="Arial" panose="020B0604020202020204" pitchFamily="34" charset="0"/>
                </a:rPr>
                <a:t>yr</a:t>
              </a:r>
              <a:r>
                <a:rPr lang="en-US" sz="1092" b="1" kern="1200">
                  <a:solidFill>
                    <a:schemeClr val="tx1"/>
                  </a:solidFill>
                  <a:latin typeface="Arial" panose="020B0604020202020204" pitchFamily="34" charset="0"/>
                  <a:ea typeface="+mn-ea"/>
                  <a:cs typeface="Arial" panose="020B0604020202020204" pitchFamily="34" charset="0"/>
                </a:rPr>
                <a:t> PB</a:t>
              </a:r>
              <a:endParaRPr lang="en-US" sz="1200" b="1">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3B49254-4573-655F-811C-981DBE93FF3F}"/>
                </a:ext>
              </a:extLst>
            </p:cNvPr>
            <p:cNvSpPr txBox="1"/>
            <p:nvPr/>
          </p:nvSpPr>
          <p:spPr>
            <a:xfrm>
              <a:off x="6411664" y="1546040"/>
              <a:ext cx="1622091" cy="169483"/>
            </a:xfrm>
            <a:prstGeom prst="rect">
              <a:avLst/>
            </a:prstGeom>
            <a:noFill/>
          </p:spPr>
          <p:txBody>
            <a:bodyPr wrap="none" tIns="0" bIns="0" rtlCol="0">
              <a:spAutoFit/>
            </a:bodyPr>
            <a:lstStyle/>
            <a:p>
              <a:pPr defTabSz="416052">
                <a:spcAft>
                  <a:spcPts val="600"/>
                </a:spcAft>
              </a:pPr>
              <a:r>
                <a:rPr lang="en-US" sz="1092" kern="1200">
                  <a:solidFill>
                    <a:srgbClr val="006500"/>
                  </a:solidFill>
                  <a:latin typeface="+mj-lt"/>
                  <a:ea typeface="+mn-ea"/>
                  <a:cs typeface="+mn-cs"/>
                </a:rPr>
                <a:t>Stamford HS </a:t>
              </a:r>
              <a:r>
                <a:rPr lang="en-US" sz="1092" kern="1200">
                  <a:solidFill>
                    <a:schemeClr val="tx1"/>
                  </a:solidFill>
                  <a:latin typeface="+mj-lt"/>
                  <a:ea typeface="+mn-ea"/>
                  <a:cs typeface="+mn-cs"/>
                </a:rPr>
                <a:t>| </a:t>
              </a:r>
              <a:r>
                <a:rPr lang="en-US" sz="956" kern="1200">
                  <a:solidFill>
                    <a:schemeClr val="tx1"/>
                  </a:solidFill>
                  <a:latin typeface="+mj-lt"/>
                  <a:ea typeface="+mn-ea"/>
                  <a:cs typeface="Arial" panose="020B0604020202020204" pitchFamily="34" charset="0"/>
                </a:rPr>
                <a:t>544 kW (AC</a:t>
              </a:r>
              <a:r>
                <a:rPr lang="en-US" sz="1092" kern="1200">
                  <a:solidFill>
                    <a:schemeClr val="tx1"/>
                  </a:solidFill>
                  <a:latin typeface="+mj-lt"/>
                  <a:ea typeface="+mn-ea"/>
                  <a:cs typeface="Arial" panose="020B0604020202020204" pitchFamily="34" charset="0"/>
                </a:rPr>
                <a:t>)</a:t>
              </a:r>
              <a:endParaRPr lang="en-US" sz="1200">
                <a:latin typeface="+mj-lt"/>
                <a:cs typeface="Arial" panose="020B0604020202020204" pitchFamily="34" charset="0"/>
              </a:endParaRPr>
            </a:p>
          </p:txBody>
        </p:sp>
        <p:sp>
          <p:nvSpPr>
            <p:cNvPr id="30" name="TextBox 29">
              <a:extLst>
                <a:ext uri="{FF2B5EF4-FFF2-40B4-BE49-F238E27FC236}">
                  <a16:creationId xmlns:a16="http://schemas.microsoft.com/office/drawing/2014/main" id="{1645455A-7076-DA07-CC92-0D36B1E264E8}"/>
                </a:ext>
              </a:extLst>
            </p:cNvPr>
            <p:cNvSpPr txBox="1"/>
            <p:nvPr/>
          </p:nvSpPr>
          <p:spPr>
            <a:xfrm>
              <a:off x="8009696" y="3328817"/>
              <a:ext cx="615957"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a:solidFill>
                    <a:schemeClr val="tx1"/>
                  </a:solidFill>
                  <a:latin typeface="Arial" panose="020B0604020202020204" pitchFamily="34" charset="0"/>
                  <a:ea typeface="+mn-ea"/>
                  <a:cs typeface="Arial" panose="020B0604020202020204" pitchFamily="34" charset="0"/>
                </a:rPr>
                <a:t>5.3 </a:t>
              </a:r>
              <a:r>
                <a:rPr lang="en-US" sz="1092" b="1" kern="1200" err="1">
                  <a:solidFill>
                    <a:schemeClr val="tx1"/>
                  </a:solidFill>
                  <a:latin typeface="Arial" panose="020B0604020202020204" pitchFamily="34" charset="0"/>
                  <a:ea typeface="+mn-ea"/>
                  <a:cs typeface="Arial" panose="020B0604020202020204" pitchFamily="34" charset="0"/>
                </a:rPr>
                <a:t>yr</a:t>
              </a:r>
              <a:r>
                <a:rPr lang="en-US" sz="1092" b="1" kern="1200">
                  <a:solidFill>
                    <a:schemeClr val="tx1"/>
                  </a:solidFill>
                  <a:latin typeface="Arial" panose="020B0604020202020204" pitchFamily="34" charset="0"/>
                  <a:ea typeface="+mn-ea"/>
                  <a:cs typeface="Arial" panose="020B0604020202020204" pitchFamily="34" charset="0"/>
                </a:rPr>
                <a:t> PB</a:t>
              </a:r>
              <a:endParaRPr lang="en-US" sz="1200" b="1">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26FC53C0-F467-9526-159D-BAE47C2CB1A5}"/>
                </a:ext>
              </a:extLst>
            </p:cNvPr>
            <p:cNvSpPr txBox="1"/>
            <p:nvPr/>
          </p:nvSpPr>
          <p:spPr>
            <a:xfrm>
              <a:off x="5465329" y="5464926"/>
              <a:ext cx="695629"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a:solidFill>
                    <a:schemeClr val="tx1"/>
                  </a:solidFill>
                  <a:latin typeface="Arial" panose="020B0604020202020204" pitchFamily="34" charset="0"/>
                  <a:ea typeface="+mn-ea"/>
                  <a:cs typeface="Arial" panose="020B0604020202020204" pitchFamily="34" charset="0"/>
                </a:rPr>
                <a:t>4.19 </a:t>
              </a:r>
              <a:r>
                <a:rPr lang="en-US" sz="1092" b="1" kern="1200" err="1">
                  <a:solidFill>
                    <a:schemeClr val="tx1"/>
                  </a:solidFill>
                  <a:latin typeface="Arial" panose="020B0604020202020204" pitchFamily="34" charset="0"/>
                  <a:ea typeface="+mn-ea"/>
                  <a:cs typeface="Arial" panose="020B0604020202020204" pitchFamily="34" charset="0"/>
                </a:rPr>
                <a:t>yr</a:t>
              </a:r>
              <a:r>
                <a:rPr lang="en-US" sz="1092" b="1" kern="1200">
                  <a:solidFill>
                    <a:schemeClr val="tx1"/>
                  </a:solidFill>
                  <a:latin typeface="Arial" panose="020B0604020202020204" pitchFamily="34" charset="0"/>
                  <a:ea typeface="+mn-ea"/>
                  <a:cs typeface="Arial" panose="020B0604020202020204" pitchFamily="34" charset="0"/>
                </a:rPr>
                <a:t> PB</a:t>
              </a:r>
              <a:endParaRPr lang="en-US" sz="1200" b="1">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4D64EA01-5436-958F-45DC-876FD6CEAB53}"/>
                </a:ext>
              </a:extLst>
            </p:cNvPr>
            <p:cNvSpPr txBox="1"/>
            <p:nvPr/>
          </p:nvSpPr>
          <p:spPr>
            <a:xfrm>
              <a:off x="7930024" y="5439963"/>
              <a:ext cx="695629"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a:solidFill>
                    <a:schemeClr val="tx1"/>
                  </a:solidFill>
                  <a:latin typeface="Arial" panose="020B0604020202020204" pitchFamily="34" charset="0"/>
                  <a:ea typeface="+mn-ea"/>
                  <a:cs typeface="Arial" panose="020B0604020202020204" pitchFamily="34" charset="0"/>
                </a:rPr>
                <a:t>4.28 </a:t>
              </a:r>
              <a:r>
                <a:rPr lang="en-US" sz="1092" b="1" kern="1200" err="1">
                  <a:solidFill>
                    <a:schemeClr val="tx1"/>
                  </a:solidFill>
                  <a:latin typeface="Arial" panose="020B0604020202020204" pitchFamily="34" charset="0"/>
                  <a:ea typeface="+mn-ea"/>
                  <a:cs typeface="Arial" panose="020B0604020202020204" pitchFamily="34" charset="0"/>
                </a:rPr>
                <a:t>yr</a:t>
              </a:r>
              <a:r>
                <a:rPr lang="en-US" sz="1092" b="1" kern="1200">
                  <a:solidFill>
                    <a:schemeClr val="tx1"/>
                  </a:solidFill>
                  <a:latin typeface="Arial" panose="020B0604020202020204" pitchFamily="34" charset="0"/>
                  <a:ea typeface="+mn-ea"/>
                  <a:cs typeface="Arial" panose="020B0604020202020204" pitchFamily="34" charset="0"/>
                </a:rPr>
                <a:t> PB</a:t>
              </a:r>
              <a:endParaRPr lang="en-US" sz="1200" b="1">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FF967A3-287F-3AAA-184F-F767FD3B4A5E}"/>
                </a:ext>
              </a:extLst>
            </p:cNvPr>
            <p:cNvSpPr txBox="1"/>
            <p:nvPr/>
          </p:nvSpPr>
          <p:spPr>
            <a:xfrm>
              <a:off x="3809274" y="3627069"/>
              <a:ext cx="2063688" cy="169483"/>
            </a:xfrm>
            <a:prstGeom prst="rect">
              <a:avLst/>
            </a:prstGeom>
            <a:noFill/>
          </p:spPr>
          <p:txBody>
            <a:bodyPr wrap="none" tIns="0" bIns="0" rtlCol="0">
              <a:spAutoFit/>
            </a:bodyPr>
            <a:lstStyle/>
            <a:p>
              <a:pPr defTabSz="416052">
                <a:spcAft>
                  <a:spcPts val="600"/>
                </a:spcAft>
              </a:pPr>
              <a:r>
                <a:rPr lang="en-US" sz="1092" kern="1200">
                  <a:solidFill>
                    <a:srgbClr val="894800"/>
                  </a:solidFill>
                  <a:latin typeface="+mj-lt"/>
                  <a:ea typeface="+mn-ea"/>
                  <a:cs typeface="+mn-cs"/>
                </a:rPr>
                <a:t>Rogers International </a:t>
              </a:r>
              <a:r>
                <a:rPr lang="en-US" sz="1092" kern="1200">
                  <a:solidFill>
                    <a:schemeClr val="tx1"/>
                  </a:solidFill>
                  <a:latin typeface="+mj-lt"/>
                  <a:ea typeface="+mn-ea"/>
                  <a:cs typeface="+mn-cs"/>
                </a:rPr>
                <a:t>| </a:t>
              </a:r>
              <a:r>
                <a:rPr lang="en-US" sz="956" kern="1200">
                  <a:solidFill>
                    <a:schemeClr val="tx1"/>
                  </a:solidFill>
                  <a:latin typeface="+mj-lt"/>
                  <a:ea typeface="+mn-ea"/>
                  <a:cs typeface="Arial" panose="020B0604020202020204" pitchFamily="34" charset="0"/>
                </a:rPr>
                <a:t>200 kW (AC</a:t>
              </a:r>
              <a:r>
                <a:rPr lang="en-US" sz="1092" kern="1200">
                  <a:solidFill>
                    <a:schemeClr val="tx1"/>
                  </a:solidFill>
                  <a:latin typeface="+mj-lt"/>
                  <a:ea typeface="+mn-ea"/>
                  <a:cs typeface="Arial" panose="020B0604020202020204" pitchFamily="34" charset="0"/>
                </a:rPr>
                <a:t>)</a:t>
              </a:r>
              <a:endParaRPr lang="en-US" sz="1200">
                <a:latin typeface="+mj-lt"/>
                <a:cs typeface="Arial" panose="020B0604020202020204" pitchFamily="34" charset="0"/>
              </a:endParaRPr>
            </a:p>
          </p:txBody>
        </p:sp>
        <p:sp>
          <p:nvSpPr>
            <p:cNvPr id="34" name="TextBox 33">
              <a:extLst>
                <a:ext uri="{FF2B5EF4-FFF2-40B4-BE49-F238E27FC236}">
                  <a16:creationId xmlns:a16="http://schemas.microsoft.com/office/drawing/2014/main" id="{DB5B807C-EFB2-26AE-1C85-5338B4AC80DC}"/>
                </a:ext>
              </a:extLst>
            </p:cNvPr>
            <p:cNvSpPr txBox="1"/>
            <p:nvPr/>
          </p:nvSpPr>
          <p:spPr>
            <a:xfrm>
              <a:off x="6411664" y="3638620"/>
              <a:ext cx="2163141" cy="169483"/>
            </a:xfrm>
            <a:prstGeom prst="rect">
              <a:avLst/>
            </a:prstGeom>
            <a:noFill/>
          </p:spPr>
          <p:txBody>
            <a:bodyPr wrap="none" tIns="0" bIns="0" rtlCol="0">
              <a:spAutoFit/>
            </a:bodyPr>
            <a:lstStyle/>
            <a:p>
              <a:pPr defTabSz="416052">
                <a:spcAft>
                  <a:spcPts val="600"/>
                </a:spcAft>
              </a:pPr>
              <a:r>
                <a:rPr lang="en-US" sz="1092" kern="1200">
                  <a:solidFill>
                    <a:srgbClr val="894800"/>
                  </a:solidFill>
                  <a:latin typeface="+mj-lt"/>
                  <a:ea typeface="+mn-ea"/>
                  <a:cs typeface="+mn-cs"/>
                </a:rPr>
                <a:t>Strawberry Hill School </a:t>
              </a:r>
              <a:r>
                <a:rPr lang="en-US" sz="1092" kern="1200">
                  <a:solidFill>
                    <a:schemeClr val="tx1"/>
                  </a:solidFill>
                  <a:latin typeface="+mj-lt"/>
                  <a:ea typeface="+mn-ea"/>
                  <a:cs typeface="+mn-cs"/>
                </a:rPr>
                <a:t>| </a:t>
              </a:r>
              <a:r>
                <a:rPr lang="en-US" sz="956" kern="1200">
                  <a:solidFill>
                    <a:schemeClr val="tx1"/>
                  </a:solidFill>
                  <a:latin typeface="+mj-lt"/>
                  <a:ea typeface="+mn-ea"/>
                  <a:cs typeface="Arial" panose="020B0604020202020204" pitchFamily="34" charset="0"/>
                </a:rPr>
                <a:t>100 kW (AC</a:t>
              </a:r>
              <a:r>
                <a:rPr lang="en-US" sz="1092" kern="1200">
                  <a:solidFill>
                    <a:schemeClr val="tx1"/>
                  </a:solidFill>
                  <a:latin typeface="+mj-lt"/>
                  <a:ea typeface="+mn-ea"/>
                  <a:cs typeface="Arial" panose="020B0604020202020204" pitchFamily="34" charset="0"/>
                </a:rPr>
                <a:t>)</a:t>
              </a:r>
              <a:endParaRPr lang="en-US" sz="1200">
                <a:latin typeface="+mj-lt"/>
                <a:cs typeface="Arial" panose="020B0604020202020204" pitchFamily="34" charset="0"/>
              </a:endParaRPr>
            </a:p>
          </p:txBody>
        </p:sp>
      </p:grpSp>
      <p:pic>
        <p:nvPicPr>
          <p:cNvPr id="36" name="Picture 35">
            <a:extLst>
              <a:ext uri="{FF2B5EF4-FFF2-40B4-BE49-F238E27FC236}">
                <a16:creationId xmlns:a16="http://schemas.microsoft.com/office/drawing/2014/main" id="{91C1798B-BC7D-92E6-43FB-DC4C90A15AA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97" b="92121" l="4663" r="94819">
                        <a14:foregroundMark x1="34197" y1="32121" x2="34197" y2="32121"/>
                        <a14:foregroundMark x1="41969" y1="23030" x2="41969" y2="23030"/>
                        <a14:foregroundMark x1="29534" y1="17576" x2="29534" y2="17576"/>
                        <a14:foregroundMark x1="18135" y1="24242" x2="18135" y2="24242"/>
                        <a14:foregroundMark x1="10881" y1="38788" x2="10881" y2="38788"/>
                        <a14:foregroundMark x1="16580" y1="53939" x2="16580" y2="53939"/>
                        <a14:foregroundMark x1="5699" y1="38182" x2="5699" y2="38182"/>
                        <a14:foregroundMark x1="47668" y1="35758" x2="47668" y2="35758"/>
                        <a14:foregroundMark x1="38342" y1="44242" x2="38342" y2="44242"/>
                        <a14:foregroundMark x1="60622" y1="44242" x2="60622" y2="44242"/>
                        <a14:foregroundMark x1="75130" y1="44848" x2="75130" y2="44848"/>
                        <a14:foregroundMark x1="77720" y1="50303" x2="77720" y2="50303"/>
                        <a14:foregroundMark x1="61140" y1="50909" x2="61140" y2="50909"/>
                        <a14:foregroundMark x1="39896" y1="52121" x2="39896" y2="52121"/>
                        <a14:foregroundMark x1="39378" y1="60000" x2="39378" y2="60000"/>
                        <a14:foregroundMark x1="54404" y1="60000" x2="54404" y2="60000"/>
                        <a14:foregroundMark x1="74611" y1="58182" x2="74611" y2="58182"/>
                        <a14:foregroundMark x1="78238" y1="67273" x2="78238" y2="67273"/>
                        <a14:foregroundMark x1="61140" y1="68485" x2="61140" y2="68485"/>
                        <a14:foregroundMark x1="35751" y1="69697" x2="35751" y2="69697"/>
                        <a14:foregroundMark x1="41451" y1="76970" x2="41451" y2="76970"/>
                        <a14:foregroundMark x1="59067" y1="92727" x2="59067" y2="92727"/>
                        <a14:foregroundMark x1="94819" y1="76364" x2="94819" y2="76364"/>
                      </a14:backgroundRemoval>
                    </a14:imgEffect>
                  </a14:imgLayer>
                </a14:imgProps>
              </a:ext>
            </a:extLst>
          </a:blip>
          <a:stretch>
            <a:fillRect/>
          </a:stretch>
        </p:blipFill>
        <p:spPr>
          <a:xfrm flipH="1">
            <a:off x="4399466" y="304800"/>
            <a:ext cx="504031" cy="430908"/>
          </a:xfrm>
          <a:prstGeom prst="rect">
            <a:avLst/>
          </a:prstGeom>
        </p:spPr>
      </p:pic>
    </p:spTree>
    <p:extLst>
      <p:ext uri="{BB962C8B-B14F-4D97-AF65-F5344CB8AC3E}">
        <p14:creationId xmlns:p14="http://schemas.microsoft.com/office/powerpoint/2010/main" val="2124327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3E7C97-EE7C-604A-D5F7-7621E2C18007}"/>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223477" y="2358"/>
            <a:ext cx="1407490" cy="1766008"/>
            <a:chOff x="-648769" y="2358"/>
            <a:chExt cx="1876653" cy="1766008"/>
          </a:xfrm>
        </p:grpSpPr>
        <p:sp>
          <p:nvSpPr>
            <p:cNvPr id="42" name="Freeform: Shape 4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72226" y="6114337"/>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77" y="5721108"/>
            <a:ext cx="1696473"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F0BE5E-983F-C9DD-3CE9-CBBB16579E5B}"/>
              </a:ext>
            </a:extLst>
          </p:cNvPr>
          <p:cNvSpPr txBox="1"/>
          <p:nvPr/>
        </p:nvSpPr>
        <p:spPr>
          <a:xfrm>
            <a:off x="557643" y="525626"/>
            <a:ext cx="4272695" cy="553998"/>
          </a:xfrm>
          <a:prstGeom prst="rect">
            <a:avLst/>
          </a:prstGeom>
          <a:noFill/>
        </p:spPr>
        <p:txBody>
          <a:bodyPr wrap="square" rtlCol="0">
            <a:spAutoFit/>
          </a:bodyPr>
          <a:lstStyle/>
          <a:p>
            <a:pPr defTabSz="416052">
              <a:spcAft>
                <a:spcPts val="600"/>
              </a:spcAft>
            </a:pPr>
            <a:r>
              <a:rPr lang="en-US" sz="3000" dirty="0">
                <a:latin typeface="Gill Sans MT" panose="020B0502020104020203" pitchFamily="34" charset="0"/>
              </a:rPr>
              <a:t>Solar Projects - City</a:t>
            </a:r>
          </a:p>
        </p:txBody>
      </p:sp>
      <p:sp>
        <p:nvSpPr>
          <p:cNvPr id="13" name="TextBox 12">
            <a:extLst>
              <a:ext uri="{FF2B5EF4-FFF2-40B4-BE49-F238E27FC236}">
                <a16:creationId xmlns:a16="http://schemas.microsoft.com/office/drawing/2014/main" id="{17CA38A9-56BE-19A9-EEC6-18491D066754}"/>
              </a:ext>
            </a:extLst>
          </p:cNvPr>
          <p:cNvSpPr txBox="1"/>
          <p:nvPr/>
        </p:nvSpPr>
        <p:spPr>
          <a:xfrm>
            <a:off x="304800" y="1787709"/>
            <a:ext cx="4802099" cy="4072910"/>
          </a:xfrm>
          <a:prstGeom prst="rect">
            <a:avLst/>
          </a:prstGeom>
          <a:noFill/>
        </p:spPr>
        <p:txBody>
          <a:bodyPr wrap="square" rtlCol="0">
            <a:spAutoFit/>
          </a:bodyPr>
          <a:lstStyle/>
          <a:p>
            <a:pPr marL="195025" indent="-195025" defTabSz="416052">
              <a:spcAft>
                <a:spcPts val="410"/>
              </a:spcAft>
              <a:buFont typeface="Arial" panose="020B0604020202020204" pitchFamily="34" charset="0"/>
              <a:buChar char="•"/>
            </a:pPr>
            <a:r>
              <a:rPr lang="en-US" b="1" dirty="0"/>
              <a:t>Two </a:t>
            </a:r>
            <a:r>
              <a:rPr lang="en-US" b="1" kern="1200" dirty="0">
                <a:solidFill>
                  <a:schemeClr val="tx1"/>
                </a:solidFill>
                <a:ea typeface="+mn-ea"/>
                <a:cs typeface="+mn-cs"/>
              </a:rPr>
              <a:t>projects from Stamfor</a:t>
            </a:r>
            <a:r>
              <a:rPr lang="en-US" b="1" dirty="0"/>
              <a:t>d</a:t>
            </a:r>
            <a:r>
              <a:rPr lang="en-US" b="1" kern="1200" dirty="0">
                <a:solidFill>
                  <a:schemeClr val="tx1"/>
                </a:solidFill>
                <a:ea typeface="+mn-ea"/>
                <a:cs typeface="+mn-cs"/>
              </a:rPr>
              <a:t> were submitted and awarded generation-based incentives through Eversource’s competitive NRES program:</a:t>
            </a:r>
          </a:p>
          <a:p>
            <a:pPr marL="507064" lvl="1" indent="-195025" defTabSz="416052">
              <a:buFont typeface="Arial" panose="020B0604020202020204" pitchFamily="34" charset="0"/>
              <a:buChar char="•"/>
            </a:pPr>
            <a:r>
              <a:rPr lang="en-US" b="1" kern="1200" dirty="0">
                <a:solidFill>
                  <a:srgbClr val="894800"/>
                </a:solidFill>
                <a:ea typeface="+mn-ea"/>
                <a:cs typeface="+mn-cs"/>
              </a:rPr>
              <a:t>Small Projects </a:t>
            </a:r>
            <a:r>
              <a:rPr lang="en-US" b="1" kern="1200" dirty="0">
                <a:solidFill>
                  <a:schemeClr val="tx1"/>
                </a:solidFill>
                <a:ea typeface="+mn-ea"/>
                <a:cs typeface="+mn-cs"/>
              </a:rPr>
              <a:t>(</a:t>
            </a:r>
            <a:r>
              <a:rPr lang="en-US" b="1" kern="1200" dirty="0">
                <a:solidFill>
                  <a:schemeClr val="tx1"/>
                </a:solidFill>
                <a:ea typeface="+mn-ea"/>
                <a:cs typeface="Times New Roman" panose="02020603050405020304" pitchFamily="18" charset="0"/>
              </a:rPr>
              <a:t>≤ 200 kW AC)</a:t>
            </a:r>
          </a:p>
          <a:p>
            <a:pPr marL="819103" lvl="2" indent="-195025" defTabSz="416052">
              <a:buFont typeface="Arial" panose="020B0604020202020204" pitchFamily="34" charset="0"/>
              <a:buChar char="•"/>
            </a:pPr>
            <a:r>
              <a:rPr lang="en-US" b="1" kern="1200" dirty="0">
                <a:solidFill>
                  <a:schemeClr val="tx1"/>
                </a:solidFill>
                <a:ea typeface="+mn-ea"/>
                <a:cs typeface="Times New Roman" panose="02020603050405020304" pitchFamily="18" charset="0"/>
              </a:rPr>
              <a:t>Incentive: $201/MWh over 20 years</a:t>
            </a:r>
          </a:p>
          <a:p>
            <a:pPr marL="819103" lvl="2" indent="-195025" defTabSz="416052">
              <a:buFont typeface="Arial" panose="020B0604020202020204" pitchFamily="34" charset="0"/>
              <a:buChar char="•"/>
            </a:pPr>
            <a:r>
              <a:rPr lang="en-US" b="1" kern="1200" dirty="0">
                <a:solidFill>
                  <a:schemeClr val="tx1"/>
                </a:solidFill>
                <a:ea typeface="+mn-ea"/>
                <a:cs typeface="Times New Roman" panose="02020603050405020304" pitchFamily="18" charset="0"/>
              </a:rPr>
              <a:t>119 projects submitted, 60 awarded statewide</a:t>
            </a:r>
            <a:endParaRPr lang="en-US" b="1" kern="1200" dirty="0">
              <a:solidFill>
                <a:schemeClr val="tx1"/>
              </a:solidFill>
              <a:ea typeface="+mn-ea"/>
              <a:cs typeface="+mn-cs"/>
            </a:endParaRPr>
          </a:p>
          <a:p>
            <a:pPr marL="195025" indent="-195025" defTabSz="416052">
              <a:spcAft>
                <a:spcPts val="410"/>
              </a:spcAft>
              <a:buFont typeface="Arial" panose="020B0604020202020204" pitchFamily="34" charset="0"/>
              <a:buChar char="•"/>
            </a:pPr>
            <a:r>
              <a:rPr lang="en-US" b="1" kern="1200" dirty="0">
                <a:solidFill>
                  <a:schemeClr val="tx1"/>
                </a:solidFill>
                <a:ea typeface="+mn-ea"/>
                <a:cs typeface="+mn-cs"/>
              </a:rPr>
              <a:t>30-40% Investment Tax Credit (ITC) via the Inflation Reduction Act (IRA) is available</a:t>
            </a:r>
          </a:p>
          <a:p>
            <a:pPr marL="195025" indent="-195025" defTabSz="416052">
              <a:buFont typeface="Arial" panose="020B0604020202020204" pitchFamily="34" charset="0"/>
              <a:buChar char="•"/>
            </a:pPr>
            <a:r>
              <a:rPr lang="en-US" b="1" i="1" kern="1200" dirty="0">
                <a:solidFill>
                  <a:schemeClr val="tx1"/>
                </a:solidFill>
                <a:ea typeface="+mn-ea"/>
                <a:cs typeface="+mn-cs"/>
              </a:rPr>
              <a:t>Note: </a:t>
            </a:r>
          </a:p>
          <a:p>
            <a:pPr marL="507064" lvl="1" indent="-195025" defTabSz="416052">
              <a:buFont typeface="Arial" panose="020B0604020202020204" pitchFamily="34" charset="0"/>
              <a:buChar char="•"/>
            </a:pPr>
            <a:r>
              <a:rPr lang="en-US" b="1" i="1" kern="1200" dirty="0">
                <a:solidFill>
                  <a:schemeClr val="tx1"/>
                </a:solidFill>
                <a:ea typeface="+mn-ea"/>
                <a:cs typeface="+mn-cs"/>
              </a:rPr>
              <a:t>CBR = Capital Budget Request/ Project Cost</a:t>
            </a:r>
          </a:p>
          <a:p>
            <a:pPr marL="507064" lvl="1" indent="-195025" defTabSz="416052">
              <a:buFont typeface="Arial" panose="020B0604020202020204" pitchFamily="34" charset="0"/>
              <a:buChar char="•"/>
            </a:pPr>
            <a:r>
              <a:rPr lang="en-US" b="1" i="1" kern="1200" dirty="0">
                <a:solidFill>
                  <a:schemeClr val="tx1"/>
                </a:solidFill>
                <a:ea typeface="+mn-ea"/>
                <a:cs typeface="+mn-cs"/>
              </a:rPr>
              <a:t>NB = Net Benefit</a:t>
            </a:r>
          </a:p>
          <a:p>
            <a:pPr marL="507064" lvl="1" indent="-195025" defTabSz="416052">
              <a:buFont typeface="Arial" panose="020B0604020202020204" pitchFamily="34" charset="0"/>
              <a:buChar char="•"/>
            </a:pPr>
            <a:r>
              <a:rPr lang="en-US" b="1" i="1" kern="1200" dirty="0">
                <a:solidFill>
                  <a:schemeClr val="tx1"/>
                </a:solidFill>
                <a:ea typeface="+mn-ea"/>
                <a:cs typeface="+mn-cs"/>
              </a:rPr>
              <a:t>PB = Payback</a:t>
            </a:r>
            <a:endParaRPr lang="en-US" b="1" i="1" dirty="0"/>
          </a:p>
        </p:txBody>
      </p:sp>
      <p:grpSp>
        <p:nvGrpSpPr>
          <p:cNvPr id="3" name="Group 2">
            <a:extLst>
              <a:ext uri="{FF2B5EF4-FFF2-40B4-BE49-F238E27FC236}">
                <a16:creationId xmlns:a16="http://schemas.microsoft.com/office/drawing/2014/main" id="{5B0710B3-5715-D33E-E6CC-25411A1FABD0}"/>
              </a:ext>
            </a:extLst>
          </p:cNvPr>
          <p:cNvGrpSpPr/>
          <p:nvPr/>
        </p:nvGrpSpPr>
        <p:grpSpPr>
          <a:xfrm>
            <a:off x="5334000" y="1091899"/>
            <a:ext cx="2958135" cy="2106162"/>
            <a:chOff x="3852801" y="1597042"/>
            <a:chExt cx="2339692" cy="2004865"/>
          </a:xfrm>
        </p:grpSpPr>
        <p:pic>
          <p:nvPicPr>
            <p:cNvPr id="5" name="Content Placeholder 15" descr="A aerial view of a building with solar panels&#10;&#10;Description automatically generated">
              <a:extLst>
                <a:ext uri="{FF2B5EF4-FFF2-40B4-BE49-F238E27FC236}">
                  <a16:creationId xmlns:a16="http://schemas.microsoft.com/office/drawing/2014/main" id="{9076620D-EAA3-6DE8-0A43-21AB5ED7B1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05216" y="1787710"/>
              <a:ext cx="2287277" cy="1814197"/>
            </a:xfrm>
            <a:prstGeom prst="rect">
              <a:avLst/>
            </a:prstGeom>
          </p:spPr>
        </p:pic>
        <p:sp>
          <p:nvSpPr>
            <p:cNvPr id="9" name="TextBox 8">
              <a:extLst>
                <a:ext uri="{FF2B5EF4-FFF2-40B4-BE49-F238E27FC236}">
                  <a16:creationId xmlns:a16="http://schemas.microsoft.com/office/drawing/2014/main" id="{D8965B9C-1DD8-0D55-BE39-724A6D35D297}"/>
                </a:ext>
              </a:extLst>
            </p:cNvPr>
            <p:cNvSpPr txBox="1"/>
            <p:nvPr/>
          </p:nvSpPr>
          <p:spPr>
            <a:xfrm>
              <a:off x="3852801" y="1597042"/>
              <a:ext cx="1798695" cy="169483"/>
            </a:xfrm>
            <a:prstGeom prst="rect">
              <a:avLst/>
            </a:prstGeom>
            <a:noFill/>
          </p:spPr>
          <p:txBody>
            <a:bodyPr wrap="none" tIns="0" bIns="0" rtlCol="0">
              <a:spAutoFit/>
            </a:bodyPr>
            <a:lstStyle/>
            <a:p>
              <a:pPr defTabSz="416052">
                <a:spcAft>
                  <a:spcPts val="600"/>
                </a:spcAft>
              </a:pPr>
              <a:r>
                <a:rPr lang="en-US" sz="1092" kern="1200" err="1">
                  <a:solidFill>
                    <a:srgbClr val="894800"/>
                  </a:solidFill>
                  <a:latin typeface="+mj-lt"/>
                  <a:ea typeface="+mn-ea"/>
                  <a:cs typeface="+mn-cs"/>
                </a:rPr>
                <a:t>Yerwood</a:t>
              </a:r>
              <a:r>
                <a:rPr lang="en-US" sz="1092" kern="1200">
                  <a:solidFill>
                    <a:srgbClr val="894800"/>
                  </a:solidFill>
                  <a:latin typeface="+mj-lt"/>
                  <a:ea typeface="+mn-ea"/>
                  <a:cs typeface="+mn-cs"/>
                </a:rPr>
                <a:t> Center </a:t>
              </a:r>
              <a:r>
                <a:rPr lang="en-US" sz="1092" kern="1200">
                  <a:solidFill>
                    <a:schemeClr val="tx1"/>
                  </a:solidFill>
                  <a:latin typeface="+mj-lt"/>
                  <a:ea typeface="+mn-ea"/>
                  <a:cs typeface="+mn-cs"/>
                </a:rPr>
                <a:t>| </a:t>
              </a:r>
              <a:r>
                <a:rPr lang="en-US" sz="956" kern="1200">
                  <a:solidFill>
                    <a:schemeClr val="tx1"/>
                  </a:solidFill>
                  <a:latin typeface="+mj-lt"/>
                  <a:ea typeface="+mn-ea"/>
                  <a:cs typeface="Arial" panose="020B0604020202020204" pitchFamily="34" charset="0"/>
                </a:rPr>
                <a:t>121kW (AC</a:t>
              </a:r>
              <a:r>
                <a:rPr lang="en-US" sz="1092" kern="1200">
                  <a:solidFill>
                    <a:schemeClr val="tx1"/>
                  </a:solidFill>
                  <a:latin typeface="+mj-lt"/>
                  <a:ea typeface="+mn-ea"/>
                  <a:cs typeface="Arial" panose="020B0604020202020204" pitchFamily="34" charset="0"/>
                </a:rPr>
                <a:t>)</a:t>
              </a:r>
              <a:endParaRPr lang="en-US" sz="1200">
                <a:latin typeface="+mj-lt"/>
                <a:cs typeface="Arial" panose="020B0604020202020204" pitchFamily="34" charset="0"/>
              </a:endParaRPr>
            </a:p>
          </p:txBody>
        </p:sp>
        <p:sp>
          <p:nvSpPr>
            <p:cNvPr id="20" name="TextBox 19">
              <a:extLst>
                <a:ext uri="{FF2B5EF4-FFF2-40B4-BE49-F238E27FC236}">
                  <a16:creationId xmlns:a16="http://schemas.microsoft.com/office/drawing/2014/main" id="{90DBBDA6-9E94-793A-473D-A92BFA5ADE3C}"/>
                </a:ext>
              </a:extLst>
            </p:cNvPr>
            <p:cNvSpPr txBox="1"/>
            <p:nvPr/>
          </p:nvSpPr>
          <p:spPr>
            <a:xfrm>
              <a:off x="3922795" y="3392320"/>
              <a:ext cx="1252720"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dirty="0">
                  <a:solidFill>
                    <a:schemeClr val="tx1"/>
                  </a:solidFill>
                  <a:latin typeface="Arial" panose="020B0604020202020204" pitchFamily="34" charset="0"/>
                  <a:ea typeface="+mn-ea"/>
                  <a:cs typeface="Arial" panose="020B0604020202020204" pitchFamily="34" charset="0"/>
                </a:rPr>
                <a:t>20 </a:t>
              </a:r>
              <a:r>
                <a:rPr lang="en-US" sz="1092" b="1" kern="1200" dirty="0" err="1">
                  <a:solidFill>
                    <a:schemeClr val="tx1"/>
                  </a:solidFill>
                  <a:latin typeface="Arial" panose="020B0604020202020204" pitchFamily="34" charset="0"/>
                  <a:ea typeface="+mn-ea"/>
                  <a:cs typeface="Arial" panose="020B0604020202020204" pitchFamily="34" charset="0"/>
                </a:rPr>
                <a:t>yr</a:t>
              </a:r>
              <a:r>
                <a:rPr lang="en-US" sz="1092" b="1" kern="1200" dirty="0">
                  <a:solidFill>
                    <a:schemeClr val="tx1"/>
                  </a:solidFill>
                  <a:latin typeface="Arial" panose="020B0604020202020204" pitchFamily="34" charset="0"/>
                  <a:ea typeface="+mn-ea"/>
                  <a:cs typeface="Arial" panose="020B0604020202020204" pitchFamily="34" charset="0"/>
                </a:rPr>
                <a:t> NB: $197,171</a:t>
              </a:r>
              <a:endParaRPr lang="en-US" sz="1200"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DF97005-F331-6C09-A696-BA248B177ED0}"/>
                </a:ext>
              </a:extLst>
            </p:cNvPr>
            <p:cNvSpPr txBox="1"/>
            <p:nvPr/>
          </p:nvSpPr>
          <p:spPr>
            <a:xfrm>
              <a:off x="3922794" y="1813426"/>
              <a:ext cx="1117222"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a:solidFill>
                    <a:schemeClr val="tx1"/>
                  </a:solidFill>
                  <a:latin typeface="Arial" panose="020B0604020202020204" pitchFamily="34" charset="0"/>
                  <a:ea typeface="+mn-ea"/>
                  <a:cs typeface="Arial" panose="020B0604020202020204" pitchFamily="34" charset="0"/>
                </a:rPr>
                <a:t>CBR: $454,230</a:t>
              </a:r>
              <a:endParaRPr lang="en-US" sz="1200" b="1">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3678FFFE-9A26-C904-6F5E-34E949B2866C}"/>
                </a:ext>
              </a:extLst>
            </p:cNvPr>
            <p:cNvSpPr txBox="1"/>
            <p:nvPr/>
          </p:nvSpPr>
          <p:spPr>
            <a:xfrm>
              <a:off x="5370766" y="3402054"/>
              <a:ext cx="790191"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a:solidFill>
                    <a:schemeClr val="tx1"/>
                  </a:solidFill>
                  <a:latin typeface="Arial" panose="020B0604020202020204" pitchFamily="34" charset="0"/>
                  <a:ea typeface="+mn-ea"/>
                  <a:cs typeface="Arial" panose="020B0604020202020204" pitchFamily="34" charset="0"/>
                </a:rPr>
                <a:t>12.19 </a:t>
              </a:r>
              <a:r>
                <a:rPr lang="en-US" sz="1092" b="1" kern="1200" err="1">
                  <a:solidFill>
                    <a:schemeClr val="tx1"/>
                  </a:solidFill>
                  <a:latin typeface="Arial" panose="020B0604020202020204" pitchFamily="34" charset="0"/>
                  <a:ea typeface="+mn-ea"/>
                  <a:cs typeface="Arial" panose="020B0604020202020204" pitchFamily="34" charset="0"/>
                </a:rPr>
                <a:t>yr</a:t>
              </a:r>
              <a:r>
                <a:rPr lang="en-US" sz="1092" b="1" kern="1200">
                  <a:solidFill>
                    <a:schemeClr val="tx1"/>
                  </a:solidFill>
                  <a:latin typeface="Arial" panose="020B0604020202020204" pitchFamily="34" charset="0"/>
                  <a:ea typeface="+mn-ea"/>
                  <a:cs typeface="Arial" panose="020B0604020202020204" pitchFamily="34" charset="0"/>
                </a:rPr>
                <a:t> PB</a:t>
              </a:r>
              <a:endParaRPr lang="en-US" sz="1200" b="1">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E5B099CC-2797-C347-78BB-7514EFBD2DC3}"/>
              </a:ext>
            </a:extLst>
          </p:cNvPr>
          <p:cNvGrpSpPr/>
          <p:nvPr/>
        </p:nvGrpSpPr>
        <p:grpSpPr>
          <a:xfrm>
            <a:off x="5392422" y="3456539"/>
            <a:ext cx="2946531" cy="2410861"/>
            <a:chOff x="6411664" y="3718324"/>
            <a:chExt cx="2249735" cy="1973540"/>
          </a:xfrm>
        </p:grpSpPr>
        <p:pic>
          <p:nvPicPr>
            <p:cNvPr id="7" name="Picture 6" descr="A aerial view of a solar panel&#10;&#10;Description automatically generated">
              <a:extLst>
                <a:ext uri="{FF2B5EF4-FFF2-40B4-BE49-F238E27FC236}">
                  <a16:creationId xmlns:a16="http://schemas.microsoft.com/office/drawing/2014/main" id="{89643CDE-7F2D-68C4-2F90-6258E5D6A9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38498" y="3928795"/>
              <a:ext cx="2222901" cy="1763069"/>
            </a:xfrm>
            <a:prstGeom prst="rect">
              <a:avLst/>
            </a:prstGeom>
          </p:spPr>
        </p:pic>
        <p:sp>
          <p:nvSpPr>
            <p:cNvPr id="22" name="TextBox 21">
              <a:extLst>
                <a:ext uri="{FF2B5EF4-FFF2-40B4-BE49-F238E27FC236}">
                  <a16:creationId xmlns:a16="http://schemas.microsoft.com/office/drawing/2014/main" id="{11B081CC-B0FA-1804-3180-082AEF449E55}"/>
                </a:ext>
              </a:extLst>
            </p:cNvPr>
            <p:cNvSpPr txBox="1"/>
            <p:nvPr/>
          </p:nvSpPr>
          <p:spPr>
            <a:xfrm>
              <a:off x="6469441" y="5519440"/>
              <a:ext cx="1274094"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a:solidFill>
                    <a:schemeClr val="tx1"/>
                  </a:solidFill>
                  <a:latin typeface="Arial" panose="020B0604020202020204" pitchFamily="34" charset="0"/>
                  <a:ea typeface="+mn-ea"/>
                  <a:cs typeface="Arial" panose="020B0604020202020204" pitchFamily="34" charset="0"/>
                </a:rPr>
                <a:t>20 </a:t>
              </a:r>
              <a:r>
                <a:rPr lang="en-US" sz="1092" b="1" kern="1200" err="1">
                  <a:solidFill>
                    <a:schemeClr val="tx1"/>
                  </a:solidFill>
                  <a:latin typeface="Arial" panose="020B0604020202020204" pitchFamily="34" charset="0"/>
                  <a:ea typeface="+mn-ea"/>
                  <a:cs typeface="Arial" panose="020B0604020202020204" pitchFamily="34" charset="0"/>
                </a:rPr>
                <a:t>Yr</a:t>
              </a:r>
              <a:r>
                <a:rPr lang="en-US" sz="1092" b="1" kern="1200">
                  <a:solidFill>
                    <a:schemeClr val="tx1"/>
                  </a:solidFill>
                  <a:latin typeface="Arial" panose="020B0604020202020204" pitchFamily="34" charset="0"/>
                  <a:ea typeface="+mn-ea"/>
                  <a:cs typeface="Arial" panose="020B0604020202020204" pitchFamily="34" charset="0"/>
                </a:rPr>
                <a:t> NB: $458,905</a:t>
              </a:r>
              <a:endParaRPr lang="en-US" sz="1200" b="1">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DE2CC62-6A80-2A2A-3C89-A14B9CC30EFA}"/>
                </a:ext>
              </a:extLst>
            </p:cNvPr>
            <p:cNvSpPr txBox="1"/>
            <p:nvPr/>
          </p:nvSpPr>
          <p:spPr>
            <a:xfrm>
              <a:off x="6469442" y="3928354"/>
              <a:ext cx="1004858"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a:solidFill>
                    <a:schemeClr val="tx1"/>
                  </a:solidFill>
                  <a:latin typeface="Arial" panose="020B0604020202020204" pitchFamily="34" charset="0"/>
                  <a:ea typeface="+mn-ea"/>
                  <a:cs typeface="Arial" panose="020B0604020202020204" pitchFamily="34" charset="0"/>
                </a:rPr>
                <a:t>CBR: $552,240</a:t>
              </a:r>
              <a:endParaRPr lang="en-US" sz="1200" b="1">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4444D17-0C23-24C2-23E8-134EE35C9969}"/>
                </a:ext>
              </a:extLst>
            </p:cNvPr>
            <p:cNvSpPr txBox="1"/>
            <p:nvPr/>
          </p:nvSpPr>
          <p:spPr>
            <a:xfrm>
              <a:off x="7930024" y="5519667"/>
              <a:ext cx="695629" cy="169483"/>
            </a:xfrm>
            <a:prstGeom prst="rect">
              <a:avLst/>
            </a:prstGeom>
            <a:solidFill>
              <a:srgbClr val="FFFFFF">
                <a:alpha val="69020"/>
              </a:srgbClr>
            </a:solidFill>
            <a:ln>
              <a:noFill/>
            </a:ln>
          </p:spPr>
          <p:txBody>
            <a:bodyPr wrap="square" lIns="0" tIns="0" rIns="0" bIns="0" rtlCol="0">
              <a:spAutoFit/>
            </a:bodyPr>
            <a:lstStyle/>
            <a:p>
              <a:pPr defTabSz="416052">
                <a:spcAft>
                  <a:spcPts val="600"/>
                </a:spcAft>
              </a:pPr>
              <a:r>
                <a:rPr lang="en-US" sz="1092" b="1" kern="1200">
                  <a:solidFill>
                    <a:schemeClr val="tx1"/>
                  </a:solidFill>
                  <a:latin typeface="Arial" panose="020B0604020202020204" pitchFamily="34" charset="0"/>
                  <a:ea typeface="+mn-ea"/>
                  <a:cs typeface="Arial" panose="020B0604020202020204" pitchFamily="34" charset="0"/>
                </a:rPr>
                <a:t>8.82 </a:t>
              </a:r>
              <a:r>
                <a:rPr lang="en-US" sz="1092" b="1" kern="1200" err="1">
                  <a:solidFill>
                    <a:schemeClr val="tx1"/>
                  </a:solidFill>
                  <a:latin typeface="Arial" panose="020B0604020202020204" pitchFamily="34" charset="0"/>
                  <a:ea typeface="+mn-ea"/>
                  <a:cs typeface="Arial" panose="020B0604020202020204" pitchFamily="34" charset="0"/>
                </a:rPr>
                <a:t>yr</a:t>
              </a:r>
              <a:r>
                <a:rPr lang="en-US" sz="1092" b="1" kern="1200">
                  <a:solidFill>
                    <a:schemeClr val="tx1"/>
                  </a:solidFill>
                  <a:latin typeface="Arial" panose="020B0604020202020204" pitchFamily="34" charset="0"/>
                  <a:ea typeface="+mn-ea"/>
                  <a:cs typeface="Arial" panose="020B0604020202020204" pitchFamily="34" charset="0"/>
                </a:rPr>
                <a:t> PB</a:t>
              </a:r>
              <a:endParaRPr lang="en-US" sz="1200" b="1">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CC88094E-226D-7796-67A8-83EF57414A11}"/>
                </a:ext>
              </a:extLst>
            </p:cNvPr>
            <p:cNvSpPr txBox="1"/>
            <p:nvPr/>
          </p:nvSpPr>
          <p:spPr>
            <a:xfrm>
              <a:off x="6411664" y="3718324"/>
              <a:ext cx="2104824" cy="169483"/>
            </a:xfrm>
            <a:prstGeom prst="rect">
              <a:avLst/>
            </a:prstGeom>
            <a:noFill/>
          </p:spPr>
          <p:txBody>
            <a:bodyPr wrap="none" tIns="0" bIns="0" rtlCol="0">
              <a:spAutoFit/>
            </a:bodyPr>
            <a:lstStyle/>
            <a:p>
              <a:pPr defTabSz="416052">
                <a:spcAft>
                  <a:spcPts val="600"/>
                </a:spcAft>
              </a:pPr>
              <a:r>
                <a:rPr lang="en-US" sz="1092" kern="1200">
                  <a:solidFill>
                    <a:srgbClr val="894800"/>
                  </a:solidFill>
                  <a:latin typeface="+mj-lt"/>
                  <a:ea typeface="+mn-ea"/>
                  <a:cs typeface="+mn-cs"/>
                </a:rPr>
                <a:t>Vehicle Maintenance </a:t>
              </a:r>
              <a:r>
                <a:rPr lang="en-US" sz="1092" kern="1200">
                  <a:solidFill>
                    <a:schemeClr val="tx1"/>
                  </a:solidFill>
                  <a:latin typeface="+mj-lt"/>
                  <a:ea typeface="+mn-ea"/>
                  <a:cs typeface="+mn-cs"/>
                </a:rPr>
                <a:t>| </a:t>
              </a:r>
              <a:r>
                <a:rPr lang="en-US" sz="956" kern="1200">
                  <a:solidFill>
                    <a:schemeClr val="tx1"/>
                  </a:solidFill>
                  <a:latin typeface="+mj-lt"/>
                  <a:ea typeface="+mn-ea"/>
                  <a:cs typeface="Arial" panose="020B0604020202020204" pitchFamily="34" charset="0"/>
                </a:rPr>
                <a:t>200 kW (AC</a:t>
              </a:r>
              <a:r>
                <a:rPr lang="en-US" sz="1092" kern="1200">
                  <a:solidFill>
                    <a:schemeClr val="tx1"/>
                  </a:solidFill>
                  <a:latin typeface="+mj-lt"/>
                  <a:ea typeface="+mn-ea"/>
                  <a:cs typeface="Arial" panose="020B0604020202020204" pitchFamily="34" charset="0"/>
                </a:rPr>
                <a:t>)</a:t>
              </a:r>
              <a:endParaRPr lang="en-US" sz="1200">
                <a:latin typeface="+mj-lt"/>
                <a:cs typeface="Arial" panose="020B0604020202020204" pitchFamily="34" charset="0"/>
              </a:endParaRPr>
            </a:p>
          </p:txBody>
        </p:sp>
      </p:grpSp>
      <p:pic>
        <p:nvPicPr>
          <p:cNvPr id="2" name="Picture 1" descr="A solar panel with sun behind it&#10;&#10;Description automatically generated">
            <a:extLst>
              <a:ext uri="{FF2B5EF4-FFF2-40B4-BE49-F238E27FC236}">
                <a16:creationId xmlns:a16="http://schemas.microsoft.com/office/drawing/2014/main" id="{25DCB918-5CD1-FDD7-1212-75D37072B3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97" b="92121" l="4663" r="94819">
                        <a14:foregroundMark x1="34197" y1="32121" x2="34197" y2="32121"/>
                        <a14:foregroundMark x1="41969" y1="23030" x2="41969" y2="23030"/>
                        <a14:foregroundMark x1="29534" y1="17576" x2="29534" y2="17576"/>
                        <a14:foregroundMark x1="18135" y1="24242" x2="18135" y2="24242"/>
                        <a14:foregroundMark x1="10881" y1="38788" x2="10881" y2="38788"/>
                        <a14:foregroundMark x1="16580" y1="53939" x2="16580" y2="53939"/>
                        <a14:foregroundMark x1="5699" y1="38182" x2="5699" y2="38182"/>
                        <a14:foregroundMark x1="47668" y1="35758" x2="47668" y2="35758"/>
                        <a14:foregroundMark x1="38342" y1="44242" x2="38342" y2="44242"/>
                        <a14:foregroundMark x1="60622" y1="44242" x2="60622" y2="44242"/>
                        <a14:foregroundMark x1="75130" y1="44848" x2="75130" y2="44848"/>
                        <a14:foregroundMark x1="77720" y1="50303" x2="77720" y2="50303"/>
                        <a14:foregroundMark x1="61140" y1="50909" x2="61140" y2="50909"/>
                        <a14:foregroundMark x1="39896" y1="52121" x2="39896" y2="52121"/>
                        <a14:foregroundMark x1="39378" y1="60000" x2="39378" y2="60000"/>
                        <a14:foregroundMark x1="54404" y1="60000" x2="54404" y2="60000"/>
                        <a14:foregroundMark x1="74611" y1="58182" x2="74611" y2="58182"/>
                        <a14:foregroundMark x1="78238" y1="67273" x2="78238" y2="67273"/>
                        <a14:foregroundMark x1="61140" y1="68485" x2="61140" y2="68485"/>
                        <a14:foregroundMark x1="35751" y1="69697" x2="35751" y2="69697"/>
                        <a14:foregroundMark x1="41451" y1="76970" x2="41451" y2="76970"/>
                        <a14:foregroundMark x1="59067" y1="92727" x2="59067" y2="92727"/>
                        <a14:foregroundMark x1="94819" y1="76364" x2="94819" y2="76364"/>
                      </a14:backgroundRemoval>
                    </a14:imgEffect>
                  </a14:imgLayer>
                </a14:imgProps>
              </a:ext>
            </a:extLst>
          </a:blip>
          <a:stretch>
            <a:fillRect/>
          </a:stretch>
        </p:blipFill>
        <p:spPr>
          <a:xfrm flipH="1">
            <a:off x="4048210" y="587171"/>
            <a:ext cx="504031" cy="430908"/>
          </a:xfrm>
          <a:prstGeom prst="rect">
            <a:avLst/>
          </a:prstGeom>
        </p:spPr>
      </p:pic>
    </p:spTree>
    <p:extLst>
      <p:ext uri="{BB962C8B-B14F-4D97-AF65-F5344CB8AC3E}">
        <p14:creationId xmlns:p14="http://schemas.microsoft.com/office/powerpoint/2010/main" val="827583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CDDF1-6307-E303-0681-4E3A820909AE}"/>
              </a:ext>
            </a:extLst>
          </p:cNvPr>
          <p:cNvSpPr>
            <a:spLocks noGrp="1"/>
          </p:cNvSpPr>
          <p:nvPr>
            <p:ph type="title"/>
          </p:nvPr>
        </p:nvSpPr>
        <p:spPr>
          <a:xfrm>
            <a:off x="840699" y="687480"/>
            <a:ext cx="5636301" cy="684120"/>
          </a:xfrm>
        </p:spPr>
        <p:txBody>
          <a:bodyPr>
            <a:normAutofit fontScale="90000"/>
          </a:bodyPr>
          <a:lstStyle/>
          <a:p>
            <a:r>
              <a:rPr lang="en-US" sz="3850" dirty="0"/>
              <a:t>2024 Bridge Grant Intentions</a:t>
            </a:r>
          </a:p>
        </p:txBody>
      </p:sp>
      <p:sp>
        <p:nvSpPr>
          <p:cNvPr id="3" name="Content Placeholder 2">
            <a:extLst>
              <a:ext uri="{FF2B5EF4-FFF2-40B4-BE49-F238E27FC236}">
                <a16:creationId xmlns:a16="http://schemas.microsoft.com/office/drawing/2014/main" id="{5DF88031-3FED-42A9-D943-2BAB2D93F6C2}"/>
              </a:ext>
            </a:extLst>
          </p:cNvPr>
          <p:cNvSpPr>
            <a:spLocks noGrp="1"/>
          </p:cNvSpPr>
          <p:nvPr>
            <p:ph idx="1"/>
          </p:nvPr>
        </p:nvSpPr>
        <p:spPr>
          <a:xfrm>
            <a:off x="990600" y="1828801"/>
            <a:ext cx="4894942" cy="4187370"/>
          </a:xfrm>
        </p:spPr>
        <p:txBody>
          <a:bodyPr anchor="ctr">
            <a:normAutofit/>
          </a:bodyPr>
          <a:lstStyle/>
          <a:p>
            <a:pPr marL="0" indent="0">
              <a:spcBef>
                <a:spcPts val="0"/>
              </a:spcBef>
              <a:buNone/>
            </a:pPr>
            <a:r>
              <a:rPr lang="en-US" sz="2100" dirty="0">
                <a:latin typeface="+mj-lt"/>
                <a:ea typeface="Times New Roman" panose="02020603050405020304" pitchFamily="18" charset="0"/>
              </a:rPr>
              <a:t>Currently, I am preparing 4 local bridge applications to submit in the 2024 cycle that include:</a:t>
            </a:r>
          </a:p>
          <a:p>
            <a:pPr marL="0" indent="0">
              <a:spcBef>
                <a:spcPts val="0"/>
              </a:spcBef>
              <a:buNone/>
            </a:pPr>
            <a:r>
              <a:rPr lang="en-US" sz="2100" dirty="0">
                <a:latin typeface="+mj-lt"/>
                <a:ea typeface="Times New Roman" panose="02020603050405020304" pitchFamily="18" charset="0"/>
              </a:rPr>
              <a:t> </a:t>
            </a:r>
          </a:p>
          <a:p>
            <a:pPr>
              <a:spcBef>
                <a:spcPts val="0"/>
              </a:spcBef>
              <a:spcAft>
                <a:spcPts val="600"/>
              </a:spcAft>
            </a:pPr>
            <a:r>
              <a:rPr lang="en-US" sz="2100" kern="100" dirty="0">
                <a:latin typeface="+mj-lt"/>
                <a:ea typeface="Aptos" panose="020B0004020202020204" pitchFamily="34" charset="0"/>
                <a:cs typeface="Times New Roman" panose="02020603050405020304" pitchFamily="18" charset="0"/>
              </a:rPr>
              <a:t>Old Long Ridge Road  Bridge #135007</a:t>
            </a:r>
          </a:p>
          <a:p>
            <a:pPr>
              <a:spcBef>
                <a:spcPts val="0"/>
              </a:spcBef>
              <a:spcAft>
                <a:spcPts val="600"/>
              </a:spcAft>
            </a:pPr>
            <a:r>
              <a:rPr lang="en-US" sz="2100" kern="100" dirty="0">
                <a:latin typeface="+mj-lt"/>
                <a:ea typeface="Aptos" panose="020B0004020202020204" pitchFamily="34" charset="0"/>
                <a:cs typeface="Times New Roman" panose="02020603050405020304" pitchFamily="18" charset="0"/>
              </a:rPr>
              <a:t>Mill Road Bridge #135008</a:t>
            </a:r>
          </a:p>
          <a:p>
            <a:pPr>
              <a:spcBef>
                <a:spcPts val="0"/>
              </a:spcBef>
              <a:spcAft>
                <a:spcPts val="600"/>
              </a:spcAft>
            </a:pPr>
            <a:r>
              <a:rPr lang="en-US" sz="2100" kern="100" dirty="0">
                <a:latin typeface="+mj-lt"/>
                <a:ea typeface="Aptos" panose="020B0004020202020204" pitchFamily="34" charset="0"/>
                <a:cs typeface="Times New Roman" panose="02020603050405020304" pitchFamily="18" charset="0"/>
              </a:rPr>
              <a:t>Cascade Road Bridge #135001</a:t>
            </a:r>
          </a:p>
          <a:p>
            <a:pPr>
              <a:spcBef>
                <a:spcPts val="0"/>
              </a:spcBef>
              <a:spcAft>
                <a:spcPts val="600"/>
              </a:spcAft>
            </a:pPr>
            <a:r>
              <a:rPr lang="en-US" sz="2100" kern="100" dirty="0">
                <a:latin typeface="+mj-lt"/>
                <a:ea typeface="Aptos" panose="020B0004020202020204" pitchFamily="34" charset="0"/>
                <a:cs typeface="Times New Roman" panose="02020603050405020304" pitchFamily="18" charset="0"/>
              </a:rPr>
              <a:t>Dannell Drive Culvert #135002 </a:t>
            </a:r>
          </a:p>
          <a:p>
            <a:pPr marL="0" indent="0">
              <a:spcBef>
                <a:spcPts val="0"/>
              </a:spcBef>
              <a:spcAft>
                <a:spcPts val="600"/>
              </a:spcAft>
              <a:buNone/>
            </a:pPr>
            <a:endParaRPr lang="en-US" sz="2100" kern="100" dirty="0">
              <a:latin typeface="+mj-lt"/>
              <a:ea typeface="Aptos" panose="020B0004020202020204" pitchFamily="34" charset="0"/>
              <a:cs typeface="Times New Roman" panose="02020603050405020304" pitchFamily="18" charset="0"/>
            </a:endParaRPr>
          </a:p>
          <a:p>
            <a:pPr marL="0" indent="0">
              <a:spcBef>
                <a:spcPts val="0"/>
              </a:spcBef>
              <a:spcAft>
                <a:spcPts val="600"/>
              </a:spcAft>
              <a:buNone/>
            </a:pPr>
            <a:r>
              <a:rPr lang="en-US" sz="2100" kern="100" dirty="0">
                <a:latin typeface="+mj-lt"/>
                <a:ea typeface="Aptos" panose="020B0004020202020204" pitchFamily="34" charset="0"/>
                <a:cs typeface="Times New Roman" panose="02020603050405020304" pitchFamily="18" charset="0"/>
              </a:rPr>
              <a:t>Application deadline is May 31, 2024. </a:t>
            </a:r>
          </a:p>
          <a:p>
            <a:pPr marL="0" indent="0">
              <a:spcBef>
                <a:spcPts val="0"/>
              </a:spcBef>
              <a:spcAft>
                <a:spcPts val="600"/>
              </a:spcAft>
              <a:buNone/>
            </a:pPr>
            <a:endParaRPr lang="en-US" sz="2100" kern="100" dirty="0">
              <a:latin typeface="+mj-lt"/>
              <a:ea typeface="Aptos" panose="020B0004020202020204" pitchFamily="34" charset="0"/>
              <a:cs typeface="Times New Roman" panose="02020603050405020304" pitchFamily="18" charset="0"/>
            </a:endParaRPr>
          </a:p>
          <a:p>
            <a:pPr marL="0" indent="0">
              <a:spcBef>
                <a:spcPts val="0"/>
              </a:spcBef>
              <a:spcAft>
                <a:spcPts val="600"/>
              </a:spcAft>
              <a:buNone/>
            </a:pPr>
            <a:r>
              <a:rPr lang="en-US" sz="2100" kern="100" dirty="0">
                <a:latin typeface="+mj-lt"/>
                <a:ea typeface="Aptos" panose="020B0004020202020204" pitchFamily="34" charset="0"/>
                <a:cs typeface="Times New Roman" panose="02020603050405020304" pitchFamily="18" charset="0"/>
              </a:rPr>
              <a:t>These bridges are in poor condition. </a:t>
            </a:r>
          </a:p>
          <a:p>
            <a:pPr marL="0" indent="0">
              <a:spcBef>
                <a:spcPts val="0"/>
              </a:spcBef>
              <a:spcAft>
                <a:spcPts val="600"/>
              </a:spcAft>
              <a:buNone/>
            </a:pPr>
            <a:endParaRPr lang="en-US" sz="2100" kern="100" dirty="0">
              <a:latin typeface="+mj-lt"/>
              <a:ea typeface="Aptos" panose="020B0004020202020204" pitchFamily="34" charset="0"/>
              <a:cs typeface="Times New Roman" panose="02020603050405020304" pitchFamily="18" charset="0"/>
            </a:endParaRPr>
          </a:p>
          <a:p>
            <a:pPr marL="0" indent="0">
              <a:spcBef>
                <a:spcPts val="0"/>
              </a:spcBef>
              <a:spcAft>
                <a:spcPts val="600"/>
              </a:spcAft>
              <a:buNone/>
            </a:pPr>
            <a:endParaRPr lang="en-US" sz="2100" kern="100" dirty="0">
              <a:latin typeface="+mj-lt"/>
              <a:ea typeface="Aptos" panose="020B0004020202020204" pitchFamily="34" charset="0"/>
              <a:cs typeface="Times New Roman" panose="02020603050405020304" pitchFamily="18" charset="0"/>
            </a:endParaRPr>
          </a:p>
          <a:p>
            <a:endParaRPr lang="en-US" sz="2100" dirty="0">
              <a:latin typeface="+mj-lt"/>
            </a:endParaRPr>
          </a:p>
        </p:txBody>
      </p:sp>
      <p:sp>
        <p:nvSpPr>
          <p:cNvPr id="12" name="Rectangle 1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Graphic 8" descr="Bridge scene">
            <a:extLst>
              <a:ext uri="{FF2B5EF4-FFF2-40B4-BE49-F238E27FC236}">
                <a16:creationId xmlns:a16="http://schemas.microsoft.com/office/drawing/2014/main" id="{322FD17B-6872-8EB2-2895-9A3C866A58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
        <p:nvSpPr>
          <p:cNvPr id="5" name="Slide Number Placeholder 4">
            <a:extLst>
              <a:ext uri="{FF2B5EF4-FFF2-40B4-BE49-F238E27FC236}">
                <a16:creationId xmlns:a16="http://schemas.microsoft.com/office/drawing/2014/main" id="{6BFBFCF2-8676-D687-DCF8-4F2BA6EF5042}"/>
              </a:ext>
            </a:extLst>
          </p:cNvPr>
          <p:cNvSpPr>
            <a:spLocks noGrp="1"/>
          </p:cNvSpPr>
          <p:nvPr>
            <p:ph type="sldNum" sz="quarter" idx="12"/>
          </p:nvPr>
        </p:nvSpPr>
        <p:spPr>
          <a:xfrm>
            <a:off x="7576075" y="6415760"/>
            <a:ext cx="759278" cy="273844"/>
          </a:xfrm>
        </p:spPr>
        <p:txBody>
          <a:bodyPr>
            <a:normAutofit/>
          </a:bodyPr>
          <a:lstStyle/>
          <a:p>
            <a:pPr>
              <a:spcAft>
                <a:spcPts val="600"/>
              </a:spcAft>
            </a:pPr>
            <a:fld id="{94D613BB-5D12-482B-A599-F81AD280E0FC}" type="slidenum">
              <a:rPr lang="en-US" sz="920">
                <a:solidFill>
                  <a:srgbClr val="FFFFFF"/>
                </a:solidFill>
              </a:rPr>
              <a:pPr>
                <a:spcAft>
                  <a:spcPts val="600"/>
                </a:spcAft>
              </a:pPr>
              <a:t>3</a:t>
            </a:fld>
            <a:endParaRPr lang="en-US" sz="920">
              <a:solidFill>
                <a:srgbClr val="FFFFFF"/>
              </a:solidFill>
            </a:endParaRPr>
          </a:p>
        </p:txBody>
      </p:sp>
      <p:sp>
        <p:nvSpPr>
          <p:cNvPr id="10" name="TextBox 9">
            <a:extLst>
              <a:ext uri="{FF2B5EF4-FFF2-40B4-BE49-F238E27FC236}">
                <a16:creationId xmlns:a16="http://schemas.microsoft.com/office/drawing/2014/main" id="{13DBE4C2-0CC2-D544-B351-4D7DC8D6EA43}"/>
              </a:ext>
            </a:extLst>
          </p:cNvPr>
          <p:cNvSpPr txBox="1"/>
          <p:nvPr/>
        </p:nvSpPr>
        <p:spPr>
          <a:xfrm>
            <a:off x="1357513" y="345848"/>
            <a:ext cx="4572000" cy="341632"/>
          </a:xfrm>
          <a:prstGeom prst="rect">
            <a:avLst/>
          </a:prstGeom>
          <a:noFill/>
        </p:spPr>
        <p:txBody>
          <a:bodyPr wrap="square">
            <a:spAutoFit/>
          </a:bodyPr>
          <a:lstStyle/>
          <a:p>
            <a:pPr defTabSz="416052">
              <a:lnSpc>
                <a:spcPct val="90000"/>
              </a:lnSpc>
              <a:spcBef>
                <a:spcPct val="0"/>
              </a:spcBef>
              <a:spcAft>
                <a:spcPts val="600"/>
              </a:spcAft>
            </a:pPr>
            <a:r>
              <a:rPr lang="en-US" sz="1800" dirty="0">
                <a:latin typeface="Gill Sans MT" panose="020B0502020104020203" pitchFamily="34" charset="0"/>
              </a:rPr>
              <a:t>CP2220:  Major Bridge Repairs and Design</a:t>
            </a:r>
          </a:p>
        </p:txBody>
      </p:sp>
    </p:spTree>
    <p:extLst>
      <p:ext uri="{BB962C8B-B14F-4D97-AF65-F5344CB8AC3E}">
        <p14:creationId xmlns:p14="http://schemas.microsoft.com/office/powerpoint/2010/main" val="3661782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0096AB-8EF1-BCBA-639D-76A0456BD1B9}"/>
              </a:ext>
            </a:extLst>
          </p:cNvPr>
          <p:cNvPicPr>
            <a:picLocks noChangeAspect="1"/>
          </p:cNvPicPr>
          <p:nvPr/>
        </p:nvPicPr>
        <p:blipFill>
          <a:blip r:embed="rId2"/>
          <a:stretch>
            <a:fillRect/>
          </a:stretch>
        </p:blipFill>
        <p:spPr>
          <a:xfrm>
            <a:off x="1" y="471371"/>
            <a:ext cx="9144000" cy="5915255"/>
          </a:xfrm>
          <a:prstGeom prst="rect">
            <a:avLst/>
          </a:prstGeom>
        </p:spPr>
      </p:pic>
      <p:sp>
        <p:nvSpPr>
          <p:cNvPr id="7" name="TextBox 6">
            <a:extLst>
              <a:ext uri="{FF2B5EF4-FFF2-40B4-BE49-F238E27FC236}">
                <a16:creationId xmlns:a16="http://schemas.microsoft.com/office/drawing/2014/main" id="{1F266658-A116-3CBD-67EA-1C12C22134FA}"/>
              </a:ext>
            </a:extLst>
          </p:cNvPr>
          <p:cNvSpPr txBox="1"/>
          <p:nvPr/>
        </p:nvSpPr>
        <p:spPr>
          <a:xfrm>
            <a:off x="0" y="0"/>
            <a:ext cx="4724400" cy="369332"/>
          </a:xfrm>
          <a:prstGeom prst="rect">
            <a:avLst/>
          </a:prstGeom>
          <a:noFill/>
        </p:spPr>
        <p:txBody>
          <a:bodyPr wrap="square">
            <a:spAutoFit/>
          </a:bodyPr>
          <a:lstStyle/>
          <a:p>
            <a:pPr algn="ctr"/>
            <a:r>
              <a:rPr lang="en-US" b="1" dirty="0">
                <a:solidFill>
                  <a:srgbClr val="444444"/>
                </a:solidFill>
                <a:effectLst/>
                <a:latin typeface="Roboto" panose="02000000000000000000" pitchFamily="2" charset="0"/>
              </a:rPr>
              <a:t>CP8701: John J. </a:t>
            </a:r>
            <a:r>
              <a:rPr lang="en-US" b="1" dirty="0" err="1">
                <a:solidFill>
                  <a:srgbClr val="444444"/>
                </a:solidFill>
                <a:effectLst/>
                <a:latin typeface="Roboto" panose="02000000000000000000" pitchFamily="2" charset="0"/>
              </a:rPr>
              <a:t>Boccuzzi</a:t>
            </a:r>
            <a:r>
              <a:rPr lang="en-US" b="1" dirty="0">
                <a:solidFill>
                  <a:srgbClr val="444444"/>
                </a:solidFill>
                <a:effectLst/>
                <a:latin typeface="Roboto" panose="02000000000000000000" pitchFamily="2" charset="0"/>
              </a:rPr>
              <a:t> Park</a:t>
            </a:r>
          </a:p>
        </p:txBody>
      </p:sp>
    </p:spTree>
    <p:extLst>
      <p:ext uri="{BB962C8B-B14F-4D97-AF65-F5344CB8AC3E}">
        <p14:creationId xmlns:p14="http://schemas.microsoft.com/office/powerpoint/2010/main" val="1437289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6A240-33D8-A9EF-5B43-3AECDF12541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8DD7D9E-A2E8-9483-DF0E-1E9AFC93A3AF}"/>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40DFBECF-A7E6-50AA-5C54-7E3C0AF31F98}"/>
              </a:ext>
            </a:extLst>
          </p:cNvPr>
          <p:cNvPicPr>
            <a:picLocks noChangeAspect="1"/>
          </p:cNvPicPr>
          <p:nvPr/>
        </p:nvPicPr>
        <p:blipFill>
          <a:blip r:embed="rId2"/>
          <a:stretch>
            <a:fillRect/>
          </a:stretch>
        </p:blipFill>
        <p:spPr>
          <a:xfrm>
            <a:off x="0" y="494389"/>
            <a:ext cx="9170480" cy="5906411"/>
          </a:xfrm>
          <a:prstGeom prst="rect">
            <a:avLst/>
          </a:prstGeom>
        </p:spPr>
      </p:pic>
      <p:sp>
        <p:nvSpPr>
          <p:cNvPr id="7" name="TextBox 6">
            <a:extLst>
              <a:ext uri="{FF2B5EF4-FFF2-40B4-BE49-F238E27FC236}">
                <a16:creationId xmlns:a16="http://schemas.microsoft.com/office/drawing/2014/main" id="{0EE5EDDC-A8E5-842F-B5AE-4C80330AFB3C}"/>
              </a:ext>
            </a:extLst>
          </p:cNvPr>
          <p:cNvSpPr txBox="1"/>
          <p:nvPr/>
        </p:nvSpPr>
        <p:spPr>
          <a:xfrm>
            <a:off x="0" y="0"/>
            <a:ext cx="9144000" cy="369332"/>
          </a:xfrm>
          <a:prstGeom prst="rect">
            <a:avLst/>
          </a:prstGeom>
          <a:noFill/>
        </p:spPr>
        <p:txBody>
          <a:bodyPr wrap="square">
            <a:spAutoFit/>
          </a:bodyPr>
          <a:lstStyle/>
          <a:p>
            <a:pPr algn="ctr"/>
            <a:r>
              <a:rPr lang="en-US" b="1" dirty="0">
                <a:solidFill>
                  <a:srgbClr val="444444"/>
                </a:solidFill>
                <a:effectLst/>
                <a:latin typeface="Roboto" panose="02000000000000000000" pitchFamily="2" charset="0"/>
              </a:rPr>
              <a:t>John J. </a:t>
            </a:r>
            <a:r>
              <a:rPr lang="en-US" b="1" dirty="0" err="1">
                <a:solidFill>
                  <a:srgbClr val="444444"/>
                </a:solidFill>
                <a:effectLst/>
                <a:latin typeface="Roboto" panose="02000000000000000000" pitchFamily="2" charset="0"/>
              </a:rPr>
              <a:t>Boccuzzi</a:t>
            </a:r>
            <a:r>
              <a:rPr lang="en-US" b="1" dirty="0">
                <a:solidFill>
                  <a:srgbClr val="444444"/>
                </a:solidFill>
                <a:effectLst/>
                <a:latin typeface="Roboto" panose="02000000000000000000" pitchFamily="2" charset="0"/>
              </a:rPr>
              <a:t> Park</a:t>
            </a:r>
          </a:p>
        </p:txBody>
      </p:sp>
    </p:spTree>
    <p:extLst>
      <p:ext uri="{BB962C8B-B14F-4D97-AF65-F5344CB8AC3E}">
        <p14:creationId xmlns:p14="http://schemas.microsoft.com/office/powerpoint/2010/main" val="2906312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0FB52D-45BE-28B2-3060-6CAED2D06F28}"/>
              </a:ext>
            </a:extLst>
          </p:cNvPr>
          <p:cNvPicPr>
            <a:picLocks noChangeAspect="1"/>
          </p:cNvPicPr>
          <p:nvPr/>
        </p:nvPicPr>
        <p:blipFill>
          <a:blip r:embed="rId2"/>
          <a:stretch>
            <a:fillRect/>
          </a:stretch>
        </p:blipFill>
        <p:spPr>
          <a:xfrm>
            <a:off x="409" y="609600"/>
            <a:ext cx="9143183" cy="5638800"/>
          </a:xfrm>
          <a:prstGeom prst="rect">
            <a:avLst/>
          </a:prstGeom>
        </p:spPr>
      </p:pic>
      <p:sp>
        <p:nvSpPr>
          <p:cNvPr id="4" name="TextBox 3">
            <a:extLst>
              <a:ext uri="{FF2B5EF4-FFF2-40B4-BE49-F238E27FC236}">
                <a16:creationId xmlns:a16="http://schemas.microsoft.com/office/drawing/2014/main" id="{78B6A038-C349-6FB3-FB6B-7BE28EA7B384}"/>
              </a:ext>
            </a:extLst>
          </p:cNvPr>
          <p:cNvSpPr txBox="1"/>
          <p:nvPr/>
        </p:nvSpPr>
        <p:spPr>
          <a:xfrm>
            <a:off x="0" y="0"/>
            <a:ext cx="9144000" cy="369332"/>
          </a:xfrm>
          <a:prstGeom prst="rect">
            <a:avLst/>
          </a:prstGeom>
          <a:noFill/>
        </p:spPr>
        <p:txBody>
          <a:bodyPr wrap="square">
            <a:spAutoFit/>
          </a:bodyPr>
          <a:lstStyle/>
          <a:p>
            <a:pPr algn="ctr"/>
            <a:r>
              <a:rPr lang="en-US" b="1" dirty="0">
                <a:solidFill>
                  <a:srgbClr val="444444"/>
                </a:solidFill>
                <a:effectLst/>
                <a:latin typeface="Roboto" panose="02000000000000000000" pitchFamily="2" charset="0"/>
              </a:rPr>
              <a:t>John J. </a:t>
            </a:r>
            <a:r>
              <a:rPr lang="en-US" b="1" dirty="0" err="1">
                <a:solidFill>
                  <a:srgbClr val="444444"/>
                </a:solidFill>
                <a:effectLst/>
                <a:latin typeface="Roboto" panose="02000000000000000000" pitchFamily="2" charset="0"/>
              </a:rPr>
              <a:t>Boccuzzi</a:t>
            </a:r>
            <a:r>
              <a:rPr lang="en-US" b="1" dirty="0">
                <a:solidFill>
                  <a:srgbClr val="444444"/>
                </a:solidFill>
                <a:effectLst/>
                <a:latin typeface="Roboto" panose="02000000000000000000" pitchFamily="2" charset="0"/>
              </a:rPr>
              <a:t> Park</a:t>
            </a:r>
          </a:p>
        </p:txBody>
      </p:sp>
    </p:spTree>
    <p:extLst>
      <p:ext uri="{BB962C8B-B14F-4D97-AF65-F5344CB8AC3E}">
        <p14:creationId xmlns:p14="http://schemas.microsoft.com/office/powerpoint/2010/main" val="1652488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B16F04BF-16E7-8BD1-83CE-B4F5FA35DC72}"/>
              </a:ext>
            </a:extLst>
          </p:cNvPr>
          <p:cNvSpPr>
            <a:spLocks noGrp="1"/>
          </p:cNvSpPr>
          <p:nvPr>
            <p:ph type="title"/>
          </p:nvPr>
        </p:nvSpPr>
        <p:spPr>
          <a:xfrm>
            <a:off x="606879" y="410731"/>
            <a:ext cx="7886700" cy="621570"/>
          </a:xfrm>
        </p:spPr>
        <p:txBody>
          <a:bodyPr>
            <a:normAutofit/>
          </a:bodyPr>
          <a:lstStyle/>
          <a:p>
            <a:r>
              <a:rPr lang="en-US" sz="3200" b="1" dirty="0"/>
              <a:t>C16012: Drainage Improvements Projects</a:t>
            </a:r>
            <a:endParaRPr lang="en-US" sz="3200" b="1" dirty="0">
              <a:solidFill>
                <a:srgbClr val="FFFFFF"/>
              </a:solidFill>
            </a:endParaRPr>
          </a:p>
        </p:txBody>
      </p:sp>
      <p:sp>
        <p:nvSpPr>
          <p:cNvPr id="4" name="Footer Placeholder 3">
            <a:extLst>
              <a:ext uri="{FF2B5EF4-FFF2-40B4-BE49-F238E27FC236}">
                <a16:creationId xmlns:a16="http://schemas.microsoft.com/office/drawing/2014/main" id="{7BCEAA86-1716-7ED6-3414-4EDE6E6CE351}"/>
              </a:ext>
            </a:extLst>
          </p:cNvPr>
          <p:cNvSpPr>
            <a:spLocks noGrp="1"/>
          </p:cNvSpPr>
          <p:nvPr>
            <p:ph type="ftr" sz="quarter" idx="11"/>
          </p:nvPr>
        </p:nvSpPr>
        <p:spPr>
          <a:xfrm>
            <a:off x="3028950" y="6356350"/>
            <a:ext cx="3086100" cy="365125"/>
          </a:xfrm>
        </p:spPr>
        <p:txBody>
          <a:bodyPr>
            <a:normAutofit/>
          </a:bodyPr>
          <a:lstStyle/>
          <a:p>
            <a:endParaRPr lang="en-US" altLang="en-US" dirty="0"/>
          </a:p>
        </p:txBody>
      </p:sp>
      <p:sp>
        <p:nvSpPr>
          <p:cNvPr id="5" name="Slide Number Placeholder 4">
            <a:extLst>
              <a:ext uri="{FF2B5EF4-FFF2-40B4-BE49-F238E27FC236}">
                <a16:creationId xmlns:a16="http://schemas.microsoft.com/office/drawing/2014/main" id="{1CF266B3-F7AC-31C9-AB98-1BF1EC68757B}"/>
              </a:ext>
            </a:extLst>
          </p:cNvPr>
          <p:cNvSpPr>
            <a:spLocks noGrp="1"/>
          </p:cNvSpPr>
          <p:nvPr>
            <p:ph type="sldNum" sz="quarter" idx="12"/>
          </p:nvPr>
        </p:nvSpPr>
        <p:spPr>
          <a:xfrm>
            <a:off x="6457950" y="6356350"/>
            <a:ext cx="2057400" cy="365125"/>
          </a:xfrm>
        </p:spPr>
        <p:txBody>
          <a:bodyPr>
            <a:normAutofit/>
          </a:bodyPr>
          <a:lstStyle/>
          <a:p>
            <a:pPr>
              <a:spcAft>
                <a:spcPts val="600"/>
              </a:spcAft>
            </a:pPr>
            <a:fld id="{72FDC3A4-3ECB-4CC5-8031-F712224A9F4A}" type="slidenum">
              <a:rPr lang="en-US" altLang="en-US" smtClean="0"/>
              <a:pPr>
                <a:spcAft>
                  <a:spcPts val="600"/>
                </a:spcAft>
              </a:pPr>
              <a:t>7</a:t>
            </a:fld>
            <a:endParaRPr lang="en-US" altLang="en-US" dirty="0"/>
          </a:p>
        </p:txBody>
      </p:sp>
      <p:grpSp>
        <p:nvGrpSpPr>
          <p:cNvPr id="17" name="Group 16">
            <a:extLst>
              <a:ext uri="{FF2B5EF4-FFF2-40B4-BE49-F238E27FC236}">
                <a16:creationId xmlns:a16="http://schemas.microsoft.com/office/drawing/2014/main" id="{51440FE1-03A1-F539-133B-E99E62C7CBC1}"/>
              </a:ext>
            </a:extLst>
          </p:cNvPr>
          <p:cNvGrpSpPr/>
          <p:nvPr/>
        </p:nvGrpSpPr>
        <p:grpSpPr>
          <a:xfrm>
            <a:off x="113158" y="1230495"/>
            <a:ext cx="3278885" cy="2508542"/>
            <a:chOff x="76200" y="768058"/>
            <a:chExt cx="3278885" cy="2508542"/>
          </a:xfrm>
        </p:grpSpPr>
        <p:sp>
          <p:nvSpPr>
            <p:cNvPr id="6" name="Title 1">
              <a:extLst>
                <a:ext uri="{FF2B5EF4-FFF2-40B4-BE49-F238E27FC236}">
                  <a16:creationId xmlns:a16="http://schemas.microsoft.com/office/drawing/2014/main" id="{CD3DF735-7C7D-4B0A-1CC2-DFE1B97E479A}"/>
                </a:ext>
              </a:extLst>
            </p:cNvPr>
            <p:cNvSpPr txBox="1">
              <a:spLocks/>
            </p:cNvSpPr>
            <p:nvPr/>
          </p:nvSpPr>
          <p:spPr>
            <a:xfrm>
              <a:off x="152400" y="768058"/>
              <a:ext cx="3048000"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94 Bentwood Drive</a:t>
              </a:r>
            </a:p>
          </p:txBody>
        </p:sp>
        <p:sp>
          <p:nvSpPr>
            <p:cNvPr id="7" name="Content Placeholder 2">
              <a:extLst>
                <a:ext uri="{FF2B5EF4-FFF2-40B4-BE49-F238E27FC236}">
                  <a16:creationId xmlns:a16="http://schemas.microsoft.com/office/drawing/2014/main" id="{617C8948-47DE-D46A-35DA-61DC5CD36FD0}"/>
                </a:ext>
              </a:extLst>
            </p:cNvPr>
            <p:cNvSpPr txBox="1">
              <a:spLocks/>
            </p:cNvSpPr>
            <p:nvPr/>
          </p:nvSpPr>
          <p:spPr>
            <a:xfrm>
              <a:off x="76200" y="1371599"/>
              <a:ext cx="3278885" cy="3870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Headwall from culvert crossing Bentwood Drive </a:t>
              </a:r>
            </a:p>
            <a:p>
              <a:endParaRPr lang="en-US" sz="1200" dirty="0"/>
            </a:p>
          </p:txBody>
        </p:sp>
        <p:pic>
          <p:nvPicPr>
            <p:cNvPr id="8" name="Picture Placeholder 7">
              <a:extLst>
                <a:ext uri="{FF2B5EF4-FFF2-40B4-BE49-F238E27FC236}">
                  <a16:creationId xmlns:a16="http://schemas.microsoft.com/office/drawing/2014/main" id="{08F74690-CAD3-F42E-17F4-CA94F3611B28}"/>
                </a:ext>
              </a:extLst>
            </p:cNvPr>
            <p:cNvPicPr>
              <a:picLocks noChangeAspect="1"/>
            </p:cNvPicPr>
            <p:nvPr/>
          </p:nvPicPr>
          <p:blipFill>
            <a:blip r:embed="rId2">
              <a:extLst>
                <a:ext uri="{28A0092B-C50C-407E-A947-70E740481C1C}">
                  <a14:useLocalDpi xmlns:a14="http://schemas.microsoft.com/office/drawing/2010/main" val="0"/>
                </a:ext>
              </a:extLst>
            </a:blip>
            <a:srcRect t="11270" b="11270"/>
            <a:stretch>
              <a:fillRect/>
            </a:stretch>
          </p:blipFill>
          <p:spPr>
            <a:xfrm>
              <a:off x="95685" y="1651793"/>
              <a:ext cx="2796787" cy="1624807"/>
            </a:xfrm>
            <a:prstGeom prst="rect">
              <a:avLst/>
            </a:prstGeom>
          </p:spPr>
        </p:pic>
      </p:grpSp>
      <p:sp>
        <p:nvSpPr>
          <p:cNvPr id="9" name="Title 1">
            <a:extLst>
              <a:ext uri="{FF2B5EF4-FFF2-40B4-BE49-F238E27FC236}">
                <a16:creationId xmlns:a16="http://schemas.microsoft.com/office/drawing/2014/main" id="{7D45CC61-FA2B-E91E-BA50-BAD079AFC782}"/>
              </a:ext>
            </a:extLst>
          </p:cNvPr>
          <p:cNvSpPr txBox="1">
            <a:spLocks/>
          </p:cNvSpPr>
          <p:nvPr/>
        </p:nvSpPr>
        <p:spPr>
          <a:xfrm>
            <a:off x="115443" y="3592695"/>
            <a:ext cx="2796787"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775 Den Road</a:t>
            </a:r>
          </a:p>
        </p:txBody>
      </p:sp>
      <p:sp>
        <p:nvSpPr>
          <p:cNvPr id="11" name="Content Placeholder 2">
            <a:extLst>
              <a:ext uri="{FF2B5EF4-FFF2-40B4-BE49-F238E27FC236}">
                <a16:creationId xmlns:a16="http://schemas.microsoft.com/office/drawing/2014/main" id="{219E48EE-4BF9-90D6-B38F-629752AED813}"/>
              </a:ext>
            </a:extLst>
          </p:cNvPr>
          <p:cNvSpPr txBox="1">
            <a:spLocks/>
          </p:cNvSpPr>
          <p:nvPr/>
        </p:nvSpPr>
        <p:spPr>
          <a:xfrm>
            <a:off x="113158" y="4583294"/>
            <a:ext cx="3278885" cy="3870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t>Culvert crossing under Den Road was blocked. </a:t>
            </a:r>
          </a:p>
          <a:p>
            <a:endParaRPr lang="en-US" sz="1200" dirty="0"/>
          </a:p>
        </p:txBody>
      </p:sp>
      <p:pic>
        <p:nvPicPr>
          <p:cNvPr id="13" name="Picture Placeholder 7">
            <a:extLst>
              <a:ext uri="{FF2B5EF4-FFF2-40B4-BE49-F238E27FC236}">
                <a16:creationId xmlns:a16="http://schemas.microsoft.com/office/drawing/2014/main" id="{1F882BC6-548C-8F69-14EB-9909EF6ADDC2}"/>
              </a:ext>
            </a:extLst>
          </p:cNvPr>
          <p:cNvPicPr>
            <a:picLocks noChangeAspect="1"/>
          </p:cNvPicPr>
          <p:nvPr/>
        </p:nvPicPr>
        <p:blipFill>
          <a:blip r:embed="rId2">
            <a:extLst>
              <a:ext uri="{28A0092B-C50C-407E-A947-70E740481C1C}">
                <a14:useLocalDpi xmlns:a14="http://schemas.microsoft.com/office/drawing/2010/main" val="0"/>
              </a:ext>
            </a:extLst>
          </a:blip>
          <a:srcRect t="11270" b="11270"/>
          <a:stretch>
            <a:fillRect/>
          </a:stretch>
        </p:blipFill>
        <p:spPr>
          <a:xfrm>
            <a:off x="132643" y="4476430"/>
            <a:ext cx="2796787" cy="1624807"/>
          </a:xfrm>
          <a:prstGeom prst="rect">
            <a:avLst/>
          </a:prstGeom>
        </p:spPr>
      </p:pic>
      <p:grpSp>
        <p:nvGrpSpPr>
          <p:cNvPr id="18" name="Group 17">
            <a:extLst>
              <a:ext uri="{FF2B5EF4-FFF2-40B4-BE49-F238E27FC236}">
                <a16:creationId xmlns:a16="http://schemas.microsoft.com/office/drawing/2014/main" id="{97AA4645-600E-A37D-9205-0E47E21EFFEB}"/>
              </a:ext>
            </a:extLst>
          </p:cNvPr>
          <p:cNvGrpSpPr/>
          <p:nvPr/>
        </p:nvGrpSpPr>
        <p:grpSpPr>
          <a:xfrm>
            <a:off x="3237358" y="1154295"/>
            <a:ext cx="3278885" cy="990600"/>
            <a:chOff x="226315" y="768058"/>
            <a:chExt cx="3278885" cy="990600"/>
          </a:xfrm>
        </p:grpSpPr>
        <p:sp>
          <p:nvSpPr>
            <p:cNvPr id="19" name="Title 1">
              <a:extLst>
                <a:ext uri="{FF2B5EF4-FFF2-40B4-BE49-F238E27FC236}">
                  <a16:creationId xmlns:a16="http://schemas.microsoft.com/office/drawing/2014/main" id="{C3CC4C30-7E30-F356-8B77-E960AB958D9D}"/>
                </a:ext>
              </a:extLst>
            </p:cNvPr>
            <p:cNvSpPr txBox="1">
              <a:spLocks/>
            </p:cNvSpPr>
            <p:nvPr/>
          </p:nvSpPr>
          <p:spPr>
            <a:xfrm>
              <a:off x="228600" y="768058"/>
              <a:ext cx="3048000"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23 Rock </a:t>
              </a:r>
              <a:r>
                <a:rPr lang="en-US" sz="1800" b="1" dirty="0" err="1"/>
                <a:t>Rimmon</a:t>
              </a:r>
              <a:r>
                <a:rPr lang="en-US" sz="1800" b="1" dirty="0"/>
                <a:t> Lane</a:t>
              </a:r>
            </a:p>
          </p:txBody>
        </p:sp>
        <p:sp>
          <p:nvSpPr>
            <p:cNvPr id="20" name="Content Placeholder 2">
              <a:extLst>
                <a:ext uri="{FF2B5EF4-FFF2-40B4-BE49-F238E27FC236}">
                  <a16:creationId xmlns:a16="http://schemas.microsoft.com/office/drawing/2014/main" id="{2BD50B46-1E8A-1D94-FBE7-E40207EB41A9}"/>
                </a:ext>
              </a:extLst>
            </p:cNvPr>
            <p:cNvSpPr txBox="1">
              <a:spLocks/>
            </p:cNvSpPr>
            <p:nvPr/>
          </p:nvSpPr>
          <p:spPr>
            <a:xfrm>
              <a:off x="226315" y="1371599"/>
              <a:ext cx="3278885" cy="3870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t>Culvert under Rock </a:t>
              </a:r>
              <a:r>
                <a:rPr lang="en-US" sz="1050" dirty="0" err="1"/>
                <a:t>Rimmon</a:t>
              </a:r>
              <a:r>
                <a:rPr lang="en-US" sz="1050" dirty="0"/>
                <a:t> Lane and headwall repair.</a:t>
              </a:r>
            </a:p>
            <a:p>
              <a:endParaRPr lang="en-US" sz="1200" dirty="0"/>
            </a:p>
          </p:txBody>
        </p:sp>
      </p:grpSp>
      <p:pic>
        <p:nvPicPr>
          <p:cNvPr id="22" name="Picture 21" descr="A stone bridge over a body of water&#10;&#10;Description automatically generated">
            <a:extLst>
              <a:ext uri="{FF2B5EF4-FFF2-40B4-BE49-F238E27FC236}">
                <a16:creationId xmlns:a16="http://schemas.microsoft.com/office/drawing/2014/main" id="{8D4C2CFB-00D6-4958-A0DC-1D926E0F7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557" y="2052137"/>
            <a:ext cx="2858881" cy="1616757"/>
          </a:xfrm>
          <a:prstGeom prst="rect">
            <a:avLst/>
          </a:prstGeom>
        </p:spPr>
      </p:pic>
      <p:grpSp>
        <p:nvGrpSpPr>
          <p:cNvPr id="39" name="Group 38">
            <a:extLst>
              <a:ext uri="{FF2B5EF4-FFF2-40B4-BE49-F238E27FC236}">
                <a16:creationId xmlns:a16="http://schemas.microsoft.com/office/drawing/2014/main" id="{572231B8-3C48-5099-3884-E519936FD526}"/>
              </a:ext>
            </a:extLst>
          </p:cNvPr>
          <p:cNvGrpSpPr/>
          <p:nvPr/>
        </p:nvGrpSpPr>
        <p:grpSpPr>
          <a:xfrm>
            <a:off x="3938965" y="3417029"/>
            <a:ext cx="2633708" cy="3059971"/>
            <a:chOff x="3807715" y="2655029"/>
            <a:chExt cx="3278885" cy="3059971"/>
          </a:xfrm>
        </p:grpSpPr>
        <p:grpSp>
          <p:nvGrpSpPr>
            <p:cNvPr id="23" name="Group 22">
              <a:extLst>
                <a:ext uri="{FF2B5EF4-FFF2-40B4-BE49-F238E27FC236}">
                  <a16:creationId xmlns:a16="http://schemas.microsoft.com/office/drawing/2014/main" id="{81A9EE5F-D735-769D-8613-201259E449A4}"/>
                </a:ext>
              </a:extLst>
            </p:cNvPr>
            <p:cNvGrpSpPr/>
            <p:nvPr/>
          </p:nvGrpSpPr>
          <p:grpSpPr>
            <a:xfrm>
              <a:off x="3807715" y="2655029"/>
              <a:ext cx="3278885" cy="990600"/>
              <a:chOff x="226315" y="768058"/>
              <a:chExt cx="3278885" cy="990600"/>
            </a:xfrm>
          </p:grpSpPr>
          <p:sp>
            <p:nvSpPr>
              <p:cNvPr id="24" name="Title 1">
                <a:extLst>
                  <a:ext uri="{FF2B5EF4-FFF2-40B4-BE49-F238E27FC236}">
                    <a16:creationId xmlns:a16="http://schemas.microsoft.com/office/drawing/2014/main" id="{48E01D06-ABD4-4F8A-E9EA-2C23E8135C9F}"/>
                  </a:ext>
                </a:extLst>
              </p:cNvPr>
              <p:cNvSpPr txBox="1">
                <a:spLocks/>
              </p:cNvSpPr>
              <p:nvPr/>
            </p:nvSpPr>
            <p:spPr>
              <a:xfrm>
                <a:off x="228600" y="768058"/>
                <a:ext cx="3048000"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20 River Hill Drive</a:t>
                </a:r>
              </a:p>
            </p:txBody>
          </p:sp>
          <p:sp>
            <p:nvSpPr>
              <p:cNvPr id="25" name="Content Placeholder 2">
                <a:extLst>
                  <a:ext uri="{FF2B5EF4-FFF2-40B4-BE49-F238E27FC236}">
                    <a16:creationId xmlns:a16="http://schemas.microsoft.com/office/drawing/2014/main" id="{A8B9660F-63B9-49D1-07F6-5C85478AD2F0}"/>
                  </a:ext>
                </a:extLst>
              </p:cNvPr>
              <p:cNvSpPr txBox="1">
                <a:spLocks/>
              </p:cNvSpPr>
              <p:nvPr/>
            </p:nvSpPr>
            <p:spPr>
              <a:xfrm>
                <a:off x="226315" y="1371599"/>
                <a:ext cx="3278885" cy="3870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t>Drainage piping investigation</a:t>
                </a:r>
              </a:p>
              <a:p>
                <a:endParaRPr lang="en-US" sz="1200" dirty="0"/>
              </a:p>
            </p:txBody>
          </p:sp>
        </p:grpSp>
        <p:pic>
          <p:nvPicPr>
            <p:cNvPr id="27" name="Picture 26" descr="A light in a well&#10;&#10;Description automatically generated">
              <a:extLst>
                <a:ext uri="{FF2B5EF4-FFF2-40B4-BE49-F238E27FC236}">
                  <a16:creationId xmlns:a16="http://schemas.microsoft.com/office/drawing/2014/main" id="{31C9A986-E4D3-3D1E-6CE3-13CB9059A9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3914" y="3505200"/>
              <a:ext cx="1657350" cy="2209800"/>
            </a:xfrm>
            <a:prstGeom prst="rect">
              <a:avLst/>
            </a:prstGeom>
          </p:spPr>
        </p:pic>
      </p:grpSp>
      <p:grpSp>
        <p:nvGrpSpPr>
          <p:cNvPr id="28" name="Group 27">
            <a:extLst>
              <a:ext uri="{FF2B5EF4-FFF2-40B4-BE49-F238E27FC236}">
                <a16:creationId xmlns:a16="http://schemas.microsoft.com/office/drawing/2014/main" id="{508307F6-FAAB-3265-BCD5-92A866740B02}"/>
              </a:ext>
            </a:extLst>
          </p:cNvPr>
          <p:cNvGrpSpPr/>
          <p:nvPr/>
        </p:nvGrpSpPr>
        <p:grpSpPr>
          <a:xfrm>
            <a:off x="6400800" y="1143000"/>
            <a:ext cx="3278885" cy="990600"/>
            <a:chOff x="226315" y="768058"/>
            <a:chExt cx="3278885" cy="990600"/>
          </a:xfrm>
        </p:grpSpPr>
        <p:sp>
          <p:nvSpPr>
            <p:cNvPr id="29" name="Title 1">
              <a:extLst>
                <a:ext uri="{FF2B5EF4-FFF2-40B4-BE49-F238E27FC236}">
                  <a16:creationId xmlns:a16="http://schemas.microsoft.com/office/drawing/2014/main" id="{146FFB30-28E2-B201-1078-0B826B4BED70}"/>
                </a:ext>
              </a:extLst>
            </p:cNvPr>
            <p:cNvSpPr txBox="1">
              <a:spLocks/>
            </p:cNvSpPr>
            <p:nvPr/>
          </p:nvSpPr>
          <p:spPr>
            <a:xfrm>
              <a:off x="228600" y="768058"/>
              <a:ext cx="3048000"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Transfer Station</a:t>
              </a:r>
            </a:p>
          </p:txBody>
        </p:sp>
        <p:sp>
          <p:nvSpPr>
            <p:cNvPr id="30" name="Content Placeholder 2">
              <a:extLst>
                <a:ext uri="{FF2B5EF4-FFF2-40B4-BE49-F238E27FC236}">
                  <a16:creationId xmlns:a16="http://schemas.microsoft.com/office/drawing/2014/main" id="{41EC6401-1577-2299-E659-E2E5F7806DF1}"/>
                </a:ext>
              </a:extLst>
            </p:cNvPr>
            <p:cNvSpPr txBox="1">
              <a:spLocks/>
            </p:cNvSpPr>
            <p:nvPr/>
          </p:nvSpPr>
          <p:spPr>
            <a:xfrm>
              <a:off x="226315" y="1371599"/>
              <a:ext cx="3278885" cy="3870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t>Valve installed along water service main line</a:t>
              </a:r>
            </a:p>
            <a:p>
              <a:endParaRPr lang="en-US" sz="1200" dirty="0"/>
            </a:p>
          </p:txBody>
        </p:sp>
      </p:grpSp>
      <p:pic>
        <p:nvPicPr>
          <p:cNvPr id="32" name="Picture 31" descr="A pipe with a red and blue valve">
            <a:extLst>
              <a:ext uri="{FF2B5EF4-FFF2-40B4-BE49-F238E27FC236}">
                <a16:creationId xmlns:a16="http://schemas.microsoft.com/office/drawing/2014/main" id="{C6BC2F52-FCE0-8E7B-5577-40DE937092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909275" y="1536304"/>
            <a:ext cx="1616758" cy="2633707"/>
          </a:xfrm>
          <a:prstGeom prst="rect">
            <a:avLst/>
          </a:prstGeom>
        </p:spPr>
      </p:pic>
      <p:grpSp>
        <p:nvGrpSpPr>
          <p:cNvPr id="38" name="Group 37">
            <a:extLst>
              <a:ext uri="{FF2B5EF4-FFF2-40B4-BE49-F238E27FC236}">
                <a16:creationId xmlns:a16="http://schemas.microsoft.com/office/drawing/2014/main" id="{E43BC63A-97C0-3787-C8C1-08EF3397C869}"/>
              </a:ext>
            </a:extLst>
          </p:cNvPr>
          <p:cNvGrpSpPr/>
          <p:nvPr/>
        </p:nvGrpSpPr>
        <p:grpSpPr>
          <a:xfrm>
            <a:off x="6398516" y="3385279"/>
            <a:ext cx="3278885" cy="2939321"/>
            <a:chOff x="6380844" y="2006997"/>
            <a:chExt cx="3278885" cy="2939321"/>
          </a:xfrm>
        </p:grpSpPr>
        <p:grpSp>
          <p:nvGrpSpPr>
            <p:cNvPr id="33" name="Group 32">
              <a:extLst>
                <a:ext uri="{FF2B5EF4-FFF2-40B4-BE49-F238E27FC236}">
                  <a16:creationId xmlns:a16="http://schemas.microsoft.com/office/drawing/2014/main" id="{0E302E09-FFCD-E71F-2AD5-6982F99AE049}"/>
                </a:ext>
              </a:extLst>
            </p:cNvPr>
            <p:cNvGrpSpPr/>
            <p:nvPr/>
          </p:nvGrpSpPr>
          <p:grpSpPr>
            <a:xfrm>
              <a:off x="6380844" y="2006997"/>
              <a:ext cx="3278885" cy="990600"/>
              <a:chOff x="226315" y="768058"/>
              <a:chExt cx="3278885" cy="990600"/>
            </a:xfrm>
          </p:grpSpPr>
          <p:sp>
            <p:nvSpPr>
              <p:cNvPr id="34" name="Title 1">
                <a:extLst>
                  <a:ext uri="{FF2B5EF4-FFF2-40B4-BE49-F238E27FC236}">
                    <a16:creationId xmlns:a16="http://schemas.microsoft.com/office/drawing/2014/main" id="{6B45ADA3-506D-B7AF-30B5-2BEE6A707B00}"/>
                  </a:ext>
                </a:extLst>
              </p:cNvPr>
              <p:cNvSpPr txBox="1">
                <a:spLocks/>
              </p:cNvSpPr>
              <p:nvPr/>
            </p:nvSpPr>
            <p:spPr>
              <a:xfrm>
                <a:off x="228600" y="768058"/>
                <a:ext cx="3048000"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Northeast School</a:t>
                </a:r>
              </a:p>
            </p:txBody>
          </p:sp>
          <p:sp>
            <p:nvSpPr>
              <p:cNvPr id="35" name="Content Placeholder 2">
                <a:extLst>
                  <a:ext uri="{FF2B5EF4-FFF2-40B4-BE49-F238E27FC236}">
                    <a16:creationId xmlns:a16="http://schemas.microsoft.com/office/drawing/2014/main" id="{B20B8BF9-D852-D586-1FD3-DD32E55C94C6}"/>
                  </a:ext>
                </a:extLst>
              </p:cNvPr>
              <p:cNvSpPr txBox="1">
                <a:spLocks/>
              </p:cNvSpPr>
              <p:nvPr/>
            </p:nvSpPr>
            <p:spPr>
              <a:xfrm>
                <a:off x="226315" y="1371599"/>
                <a:ext cx="3278885" cy="3870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t>Front parking lot drainage investigation</a:t>
                </a:r>
              </a:p>
              <a:p>
                <a:endParaRPr lang="en-US" sz="1200" dirty="0"/>
              </a:p>
            </p:txBody>
          </p:sp>
        </p:grpSp>
        <p:pic>
          <p:nvPicPr>
            <p:cNvPr id="37" name="Picture 36" descr="A snow on the ground&#10;&#10;Description automatically generated">
              <a:extLst>
                <a:ext uri="{FF2B5EF4-FFF2-40B4-BE49-F238E27FC236}">
                  <a16:creationId xmlns:a16="http://schemas.microsoft.com/office/drawing/2014/main" id="{C5F1A0B4-FFB7-1DDE-34FE-3DA6F75E31DC}"/>
                </a:ext>
              </a:extLst>
            </p:cNvPr>
            <p:cNvPicPr>
              <a:picLocks noChangeAspect="1"/>
            </p:cNvPicPr>
            <p:nvPr/>
          </p:nvPicPr>
          <p:blipFill rotWithShape="1">
            <a:blip r:embed="rId6">
              <a:extLst>
                <a:ext uri="{28A0092B-C50C-407E-A947-70E740481C1C}">
                  <a14:useLocalDpi xmlns:a14="http://schemas.microsoft.com/office/drawing/2010/main" val="0"/>
                </a:ext>
              </a:extLst>
            </a:blip>
            <a:srcRect b="27028"/>
            <a:stretch/>
          </p:blipFill>
          <p:spPr>
            <a:xfrm>
              <a:off x="6450162" y="2870993"/>
              <a:ext cx="2133005" cy="2075325"/>
            </a:xfrm>
            <a:prstGeom prst="rect">
              <a:avLst/>
            </a:prstGeom>
          </p:spPr>
        </p:pic>
      </p:grpSp>
      <p:sp>
        <p:nvSpPr>
          <p:cNvPr id="41" name="TextBox 40">
            <a:extLst>
              <a:ext uri="{FF2B5EF4-FFF2-40B4-BE49-F238E27FC236}">
                <a16:creationId xmlns:a16="http://schemas.microsoft.com/office/drawing/2014/main" id="{31BD6010-27AB-0B3D-9CF4-6C9CD5277781}"/>
              </a:ext>
            </a:extLst>
          </p:cNvPr>
          <p:cNvSpPr txBox="1"/>
          <p:nvPr/>
        </p:nvSpPr>
        <p:spPr>
          <a:xfrm>
            <a:off x="76200" y="4117130"/>
            <a:ext cx="4865914" cy="276999"/>
          </a:xfrm>
          <a:prstGeom prst="rect">
            <a:avLst/>
          </a:prstGeom>
          <a:noFill/>
        </p:spPr>
        <p:txBody>
          <a:bodyPr wrap="square">
            <a:spAutoFit/>
          </a:bodyPr>
          <a:lstStyle/>
          <a:p>
            <a:r>
              <a:rPr lang="en-US" sz="1200" dirty="0"/>
              <a:t>Culvert crossing under Den Rd. was blocked</a:t>
            </a:r>
          </a:p>
        </p:txBody>
      </p:sp>
    </p:spTree>
    <p:extLst>
      <p:ext uri="{BB962C8B-B14F-4D97-AF65-F5344CB8AC3E}">
        <p14:creationId xmlns:p14="http://schemas.microsoft.com/office/powerpoint/2010/main" val="3476492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itle 6">
            <a:extLst>
              <a:ext uri="{FF2B5EF4-FFF2-40B4-BE49-F238E27FC236}">
                <a16:creationId xmlns:a16="http://schemas.microsoft.com/office/drawing/2014/main" id="{972590A8-B39D-8D75-3409-A4E9958C46F1}"/>
              </a:ext>
            </a:extLst>
          </p:cNvPr>
          <p:cNvSpPr>
            <a:spLocks noGrp="1"/>
          </p:cNvSpPr>
          <p:nvPr>
            <p:ph type="title"/>
          </p:nvPr>
        </p:nvSpPr>
        <p:spPr>
          <a:xfrm>
            <a:off x="718879" y="800392"/>
            <a:ext cx="7698523" cy="1212102"/>
          </a:xfrm>
        </p:spPr>
        <p:txBody>
          <a:bodyPr>
            <a:normAutofit/>
          </a:bodyPr>
          <a:lstStyle/>
          <a:p>
            <a:r>
              <a:rPr lang="en-US" sz="3500" dirty="0">
                <a:solidFill>
                  <a:srgbClr val="FFFFFF"/>
                </a:solidFill>
              </a:rPr>
              <a:t>Major changes</a:t>
            </a:r>
            <a:br>
              <a:rPr lang="en-US" sz="3500" dirty="0">
                <a:solidFill>
                  <a:srgbClr val="FFFFFF"/>
                </a:solidFill>
              </a:rPr>
            </a:br>
            <a:endParaRPr lang="en-US" sz="3500" dirty="0">
              <a:solidFill>
                <a:srgbClr val="FFFFFF"/>
              </a:solidFill>
            </a:endParaRPr>
          </a:p>
        </p:txBody>
      </p:sp>
      <p:sp>
        <p:nvSpPr>
          <p:cNvPr id="3" name="Content Placeholder 2"/>
          <p:cNvSpPr>
            <a:spLocks noGrp="1"/>
          </p:cNvSpPr>
          <p:nvPr>
            <p:ph idx="1"/>
          </p:nvPr>
        </p:nvSpPr>
        <p:spPr>
          <a:xfrm>
            <a:off x="839491" y="3044520"/>
            <a:ext cx="7824370" cy="2899080"/>
          </a:xfrm>
        </p:spPr>
        <p:txBody>
          <a:bodyPr anchor="ctr">
            <a:noAutofit/>
          </a:bodyPr>
          <a:lstStyle/>
          <a:p>
            <a:pPr>
              <a:buFont typeface="Wingdings" panose="05000000000000000000" pitchFamily="2" charset="2"/>
              <a:buChar char="Ø"/>
            </a:pPr>
            <a:r>
              <a:rPr lang="en-US" sz="1300" b="1" dirty="0">
                <a:ea typeface="+mn-lt"/>
                <a:cs typeface="+mn-lt"/>
              </a:rPr>
              <a:t>Now that the City’s finance system has been replaced with Oracle, investigate a more automated way to process utility bill payments. Currently, the system is manual as Eversource Electric, Gas and Aquarion bills are mailed out based on 145 City utility accounts that Engineering Department manages (this does not include Police, Fire and WPCA accounts). This requires more collaboration between Utility Co. and Oracle. If utilities billing can be integrated in the Oracle system, this could free up staff time to work on other assignments. This was not possible under the old HTE system.</a:t>
            </a:r>
          </a:p>
          <a:p>
            <a:pPr>
              <a:buFont typeface="Wingdings" panose="05000000000000000000" pitchFamily="2" charset="2"/>
              <a:buChar char="Ø"/>
            </a:pPr>
            <a:r>
              <a:rPr lang="en-US" sz="1300" b="1" dirty="0">
                <a:ea typeface="+mn-lt"/>
                <a:cs typeface="+mn-lt"/>
              </a:rPr>
              <a:t>Working with Oracle to replace the City’s VPC permitting system. Challenged by Oracles inability to integrate with GIS. </a:t>
            </a:r>
            <a:endParaRPr lang="en-US" sz="1300" b="1" dirty="0"/>
          </a:p>
          <a:p>
            <a:pPr>
              <a:buFont typeface="Wingdings" panose="05000000000000000000" pitchFamily="2" charset="2"/>
              <a:buChar char="Ø"/>
            </a:pPr>
            <a:r>
              <a:rPr lang="en-US" sz="1300" b="1" dirty="0">
                <a:ea typeface="+mn-lt"/>
                <a:cs typeface="+mn-lt"/>
              </a:rPr>
              <a:t>Use Bluebeam software and training to allow for more collaborative plan reviews on city side and on private development plan review side. Software allows for real-time comments by all stakeholders like Goggle docs. </a:t>
            </a:r>
            <a:endParaRPr lang="en-US" sz="1300" b="1" dirty="0"/>
          </a:p>
          <a:p>
            <a:pPr>
              <a:buFont typeface="Wingdings" panose="05000000000000000000" pitchFamily="2" charset="2"/>
              <a:buChar char="Ø"/>
            </a:pPr>
            <a:r>
              <a:rPr lang="en-US" sz="1300" b="1" dirty="0">
                <a:ea typeface="+mn-lt"/>
                <a:cs typeface="+mn-lt"/>
              </a:rPr>
              <a:t>Work with new Director of School Construction to improve the administration of capital school construction projects.</a:t>
            </a:r>
          </a:p>
          <a:p>
            <a:pPr marL="228600" lvl="2">
              <a:spcBef>
                <a:spcPts val="1000"/>
              </a:spcBef>
              <a:buFont typeface="Wingdings" panose="05000000000000000000" pitchFamily="2" charset="2"/>
              <a:buChar char="Ø"/>
            </a:pPr>
            <a:r>
              <a:rPr lang="en-US" sz="1300" b="1" dirty="0">
                <a:ea typeface="+mn-lt"/>
                <a:cs typeface="+mn-lt"/>
              </a:rPr>
              <a:t>Applied for generation based incentives at 6 sites through Eversource (solar projects) to reduce dependency on fossil fuel emissions.</a:t>
            </a:r>
          </a:p>
          <a:p>
            <a:pPr marL="228600" lvl="2">
              <a:spcBef>
                <a:spcPts val="1000"/>
              </a:spcBef>
              <a:buSzPct val="100000"/>
              <a:buFont typeface="Wingdings" panose="05000000000000000000" pitchFamily="2" charset="2"/>
              <a:buChar char="Ø"/>
            </a:pPr>
            <a:r>
              <a:rPr lang="en-US" sz="1300" b="1" dirty="0">
                <a:ea typeface="+mn-lt"/>
                <a:cs typeface="+mn-lt"/>
              </a:rPr>
              <a:t>Added a junior position of Associate Engineer to support project managers workload. </a:t>
            </a:r>
          </a:p>
          <a:p>
            <a:pPr marL="228600" lvl="2">
              <a:spcBef>
                <a:spcPts val="1000"/>
              </a:spcBef>
              <a:buSzPct val="100000"/>
              <a:buFont typeface="Wingdings" panose="05000000000000000000" pitchFamily="2" charset="2"/>
              <a:buChar char="Ø"/>
            </a:pPr>
            <a:r>
              <a:rPr lang="en-US" sz="1300" b="1" dirty="0">
                <a:ea typeface="+mn-lt"/>
                <a:cs typeface="+mn-lt"/>
              </a:rPr>
              <a:t>Received significant increases in Federal and State grant funds i.e. </a:t>
            </a:r>
            <a:r>
              <a:rPr lang="en-US" sz="1300" b="1" dirty="0" err="1">
                <a:ea typeface="+mn-lt"/>
                <a:cs typeface="+mn-lt"/>
              </a:rPr>
              <a:t>ConnDOT</a:t>
            </a:r>
            <a:r>
              <a:rPr lang="en-US" sz="1300" b="1" dirty="0">
                <a:ea typeface="+mn-lt"/>
                <a:cs typeface="+mn-lt"/>
              </a:rPr>
              <a:t> increased from 80% to 100% for federal reimbursement on 4 Federal/Local bridge projects. </a:t>
            </a:r>
          </a:p>
          <a:p>
            <a:pPr marL="228600" lvl="2">
              <a:spcBef>
                <a:spcPts val="1000"/>
              </a:spcBef>
              <a:buSzPct val="100000"/>
              <a:buFont typeface="Wingdings" panose="05000000000000000000" pitchFamily="2" charset="2"/>
              <a:buChar char="Ø"/>
            </a:pPr>
            <a:r>
              <a:rPr lang="en-US" sz="1300" b="1" dirty="0">
                <a:ea typeface="+mn-lt"/>
                <a:cs typeface="+mn-lt"/>
              </a:rPr>
              <a:t>Working to secure $2M D.O.E. grant for $4M LED street lighting (50% federal/50% City). </a:t>
            </a:r>
            <a:endParaRPr lang="en-US" sz="1300" b="1" i="1" dirty="0"/>
          </a:p>
        </p:txBody>
      </p:sp>
      <p:sp>
        <p:nvSpPr>
          <p:cNvPr id="4" name="Slide Number Placeholder 3"/>
          <p:cNvSpPr>
            <a:spLocks noGrp="1"/>
          </p:cNvSpPr>
          <p:nvPr>
            <p:ph type="sldNum" sz="quarter" idx="12"/>
          </p:nvPr>
        </p:nvSpPr>
        <p:spPr>
          <a:xfrm>
            <a:off x="8030718" y="6382512"/>
            <a:ext cx="514350" cy="320040"/>
          </a:xfrm>
        </p:spPr>
        <p:txBody>
          <a:bodyPr>
            <a:normAutofit/>
          </a:bodyPr>
          <a:lstStyle/>
          <a:p>
            <a:pPr>
              <a:spcAft>
                <a:spcPts val="600"/>
              </a:spcAft>
            </a:pPr>
            <a:fld id="{72FDC3A4-3ECB-4CC5-8031-F712224A9F4A}" type="slidenum">
              <a:rPr lang="en-US" altLang="en-US" sz="900"/>
              <a:pPr>
                <a:spcAft>
                  <a:spcPts val="600"/>
                </a:spcAft>
              </a:pPr>
              <a:t>8</a:t>
            </a:fld>
            <a:endParaRPr lang="en-US" altLang="en-US" sz="900"/>
          </a:p>
        </p:txBody>
      </p:sp>
    </p:spTree>
    <p:extLst>
      <p:ext uri="{BB962C8B-B14F-4D97-AF65-F5344CB8AC3E}">
        <p14:creationId xmlns:p14="http://schemas.microsoft.com/office/powerpoint/2010/main" val="3472322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6"/>
          <p:cNvSpPr>
            <a:spLocks noGrp="1" noChangeArrowheads="1"/>
          </p:cNvSpPr>
          <p:nvPr>
            <p:ph type="title"/>
          </p:nvPr>
        </p:nvSpPr>
        <p:spPr>
          <a:xfrm>
            <a:off x="439674" y="505691"/>
            <a:ext cx="7886700" cy="1133693"/>
          </a:xfrm>
        </p:spPr>
        <p:txBody>
          <a:bodyPr>
            <a:normAutofit/>
          </a:bodyPr>
          <a:lstStyle/>
          <a:p>
            <a:pPr marL="800100"/>
            <a:r>
              <a:rPr lang="en-US" sz="4500" b="1" i="1" dirty="0"/>
              <a:t>FY 2024-2025 Goals</a:t>
            </a:r>
          </a:p>
        </p:txBody>
      </p:sp>
      <p:sp>
        <p:nvSpPr>
          <p:cNvPr id="2" name="Slide Number Placeholder 1"/>
          <p:cNvSpPr>
            <a:spLocks noGrp="1"/>
          </p:cNvSpPr>
          <p:nvPr>
            <p:ph type="sldNum" sz="quarter" idx="12"/>
          </p:nvPr>
        </p:nvSpPr>
        <p:spPr>
          <a:xfrm>
            <a:off x="6457950" y="6356350"/>
            <a:ext cx="2057400" cy="365125"/>
          </a:xfrm>
        </p:spPr>
        <p:txBody>
          <a:bodyPr>
            <a:normAutofit/>
          </a:bodyPr>
          <a:lstStyle/>
          <a:p>
            <a:pPr>
              <a:spcAft>
                <a:spcPts val="600"/>
              </a:spcAft>
            </a:pPr>
            <a:fld id="{72FDC3A4-3ECB-4CC5-8031-F712224A9F4A}" type="slidenum">
              <a:rPr lang="en-US" altLang="en-US" smtClean="0"/>
              <a:pPr>
                <a:spcAft>
                  <a:spcPts val="600"/>
                </a:spcAft>
              </a:pPr>
              <a:t>9</a:t>
            </a:fld>
            <a:endParaRPr lang="en-US" altLang="en-US"/>
          </a:p>
        </p:txBody>
      </p:sp>
      <p:pic>
        <p:nvPicPr>
          <p:cNvPr id="4" name="Picture 2" descr="http://tse1.mm.bing.net/th?&amp;id=JN.sAbfTz7oVgFn7cqJ7CTGiw&amp;w=300&amp;h=300&amp;c=0&amp;pid=1.9&amp;rs=0&amp;p=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153400" y="162791"/>
            <a:ext cx="550926" cy="6858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0144FE90-1D05-D126-73FD-19EAD837A7E3}"/>
              </a:ext>
            </a:extLst>
          </p:cNvPr>
          <p:cNvSpPr txBox="1"/>
          <p:nvPr/>
        </p:nvSpPr>
        <p:spPr>
          <a:xfrm>
            <a:off x="609082" y="1766611"/>
            <a:ext cx="782955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Times New Roman"/>
              </a:rPr>
              <a:t>Staffing:</a:t>
            </a:r>
          </a:p>
          <a:p>
            <a:pPr marL="285750" indent="-285750">
              <a:buFont typeface="Arial" panose="020B0604020202020204" pitchFamily="34" charset="0"/>
              <a:buChar char="•"/>
            </a:pPr>
            <a:r>
              <a:rPr lang="en-US" dirty="0">
                <a:cs typeface="Times New Roman"/>
              </a:rPr>
              <a:t>The primary departmental goal for FY 24/25 continues to be aligning project needs with the necessary staffing levels to maintain department operations &amp; workload. Requested 3 new positions to fulfill this goal. </a:t>
            </a:r>
          </a:p>
          <a:p>
            <a:pPr marL="285750" indent="-285750">
              <a:buFont typeface="Arial" panose="020B0604020202020204" pitchFamily="34" charset="0"/>
              <a:buChar char="•"/>
            </a:pPr>
            <a:r>
              <a:rPr lang="en-US" dirty="0">
                <a:cs typeface="Times New Roman"/>
              </a:rPr>
              <a:t>Workload is measured by the number and complexity of projects.</a:t>
            </a:r>
          </a:p>
          <a:p>
            <a:endParaRPr lang="en-US" dirty="0">
              <a:cs typeface="Times New Roman"/>
            </a:endParaRPr>
          </a:p>
          <a:p>
            <a:r>
              <a:rPr lang="en-US" b="1" dirty="0">
                <a:cs typeface="Times New Roman"/>
              </a:rPr>
              <a:t>Project:</a:t>
            </a:r>
          </a:p>
          <a:p>
            <a:pPr marL="285750" indent="-285750">
              <a:buFont typeface="Arial" panose="020B0604020202020204" pitchFamily="34" charset="0"/>
              <a:buChar char="•"/>
            </a:pPr>
            <a:r>
              <a:rPr lang="en-US" dirty="0">
                <a:cs typeface="Times New Roman"/>
              </a:rPr>
              <a:t>Advance design of Westhill and Roxbury Schools. </a:t>
            </a:r>
          </a:p>
          <a:p>
            <a:pPr marL="285750" indent="-285750">
              <a:buFont typeface="Arial" panose="020B0604020202020204" pitchFamily="34" charset="0"/>
              <a:buChar char="•"/>
            </a:pPr>
            <a:r>
              <a:rPr lang="en-US" dirty="0">
                <a:cs typeface="Times New Roman"/>
              </a:rPr>
              <a:t>Advance Citywide drainage assessment. </a:t>
            </a:r>
          </a:p>
          <a:p>
            <a:pPr marL="285750" indent="-285750">
              <a:buFont typeface="Arial" panose="020B0604020202020204" pitchFamily="34" charset="0"/>
              <a:buChar char="•"/>
            </a:pPr>
            <a:r>
              <a:rPr lang="en-US" dirty="0">
                <a:cs typeface="Times New Roman"/>
              </a:rPr>
              <a:t>Improve the process for utility bill payment in Oracle.</a:t>
            </a:r>
          </a:p>
          <a:p>
            <a:pPr marL="285750" indent="-285750">
              <a:buFont typeface="Arial" panose="020B0604020202020204" pitchFamily="34" charset="0"/>
              <a:buChar char="•"/>
            </a:pPr>
            <a:r>
              <a:rPr lang="en-US" dirty="0">
                <a:cs typeface="Times New Roman"/>
              </a:rPr>
              <a:t>Migrate permitting process from VEOCI to OPAL.</a:t>
            </a:r>
          </a:p>
          <a:p>
            <a:pPr marL="285750" indent="-285750">
              <a:buFont typeface="Arial" panose="020B0604020202020204" pitchFamily="34" charset="0"/>
              <a:buChar char="•"/>
            </a:pPr>
            <a:r>
              <a:rPr lang="en-US" dirty="0">
                <a:cs typeface="Times New Roman"/>
              </a:rPr>
              <a:t>Carryout new utility restoration protocol. </a:t>
            </a:r>
          </a:p>
          <a:p>
            <a:endParaRPr lang="en-US" b="1" dirty="0">
              <a:cs typeface="Times New Roman"/>
            </a:endParaRPr>
          </a:p>
          <a:p>
            <a:endParaRPr lang="en-US" dirty="0">
              <a:cs typeface="Times New Roman"/>
            </a:endParaRPr>
          </a:p>
        </p:txBody>
      </p:sp>
      <p:sp>
        <p:nvSpPr>
          <p:cNvPr id="3" name="Footer Placeholder 2">
            <a:extLst>
              <a:ext uri="{FF2B5EF4-FFF2-40B4-BE49-F238E27FC236}">
                <a16:creationId xmlns:a16="http://schemas.microsoft.com/office/drawing/2014/main" id="{28DB54A4-6F50-C2E3-D2D4-AB93C7B48E80}"/>
              </a:ext>
            </a:extLst>
          </p:cNvPr>
          <p:cNvSpPr>
            <a:spLocks noGrp="1"/>
          </p:cNvSpPr>
          <p:nvPr>
            <p:ph type="ftr" sz="quarter" idx="11"/>
          </p:nvPr>
        </p:nvSpPr>
        <p:spPr/>
        <p:txBody>
          <a:bodyPr/>
          <a:lstStyle/>
          <a:p>
            <a:endParaRPr lang="en-US" altLang="en-US" dirty="0"/>
          </a:p>
        </p:txBody>
      </p:sp>
    </p:spTree>
    <p:extLst>
      <p:ext uri="{BB962C8B-B14F-4D97-AF65-F5344CB8AC3E}">
        <p14:creationId xmlns:p14="http://schemas.microsoft.com/office/powerpoint/2010/main" val="851157044"/>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BRANCHTO" val="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29456</TotalTime>
  <Words>1372</Words>
  <Application>Microsoft Office PowerPoint</Application>
  <PresentationFormat>On-screen Show (4:3)</PresentationFormat>
  <Paragraphs>180</Paragraphs>
  <Slides>26</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Aptos</vt:lpstr>
      <vt:lpstr>Arial</vt:lpstr>
      <vt:lpstr>Arial Black</vt:lpstr>
      <vt:lpstr>Arial Narrow</vt:lpstr>
      <vt:lpstr>Bahnschrift Condensed</vt:lpstr>
      <vt:lpstr>Calibri</vt:lpstr>
      <vt:lpstr>Calibri Light</vt:lpstr>
      <vt:lpstr>Gill Sans M</vt:lpstr>
      <vt:lpstr>Gill Sans MT</vt:lpstr>
      <vt:lpstr>Roboto</vt:lpstr>
      <vt:lpstr>Times New Roman</vt:lpstr>
      <vt:lpstr>Wingdings</vt:lpstr>
      <vt:lpstr>Office Theme</vt:lpstr>
      <vt:lpstr>CITY OF STAMFORD ENGINEERING DEPARTMENT   </vt:lpstr>
      <vt:lpstr>PowerPoint Presentation</vt:lpstr>
      <vt:lpstr>2024 Bridge Grant Intentions</vt:lpstr>
      <vt:lpstr>PowerPoint Presentation</vt:lpstr>
      <vt:lpstr>PowerPoint Presentation</vt:lpstr>
      <vt:lpstr>PowerPoint Presentation</vt:lpstr>
      <vt:lpstr>C16012: Drainage Improvements Projects</vt:lpstr>
      <vt:lpstr>Major changes </vt:lpstr>
      <vt:lpstr>FY 2024-2025 Goals</vt:lpstr>
      <vt:lpstr>Current Capital Projects   </vt:lpstr>
      <vt:lpstr>Riverbank Road Bridge Replacement #04071 </vt:lpstr>
      <vt:lpstr>Cedar Height Bridge Replacement #04067 </vt:lpstr>
      <vt:lpstr>Completed West Beach Boat Ramp </vt:lpstr>
      <vt:lpstr>Barrett Park Playground  and Drainage Improvements          </vt:lpstr>
      <vt:lpstr>Cummings Park East &amp; West Beach Promenades  </vt:lpstr>
      <vt:lpstr>Anticipated completion date: June 2024  Project Cost: $353,000</vt:lpstr>
      <vt:lpstr>Mill River Middle Corridor Tresser Blvd. to Richmond Hill  Project Cost = $ 4M (State of CT DEEP Grant = $4M) Est. Completion September 2024</vt:lpstr>
      <vt:lpstr>Completed Terry Conners Ice Rink Roof Replacement  </vt:lpstr>
      <vt:lpstr>Completed Government Center Restrooms Renovations on 3rd and 5th floors </vt:lpstr>
      <vt:lpstr>Animal Shelter In-design</vt:lpstr>
      <vt:lpstr>PowerPoint Presentation</vt:lpstr>
      <vt:lpstr>PowerPoint Presentation</vt:lpstr>
      <vt:lpstr>Completed Boiler Replacement at  Turn of River Middle School  Completed February 2024 Project Cost: $1.3M </vt:lpstr>
      <vt:lpstr>Stamford High School Synthetic Turf Replacement        </vt:lpstr>
      <vt:lpstr>PowerPoint Presentation</vt:lpstr>
      <vt:lpstr>PowerPoint Presentation</vt:lpstr>
    </vt:vector>
  </TitlesOfParts>
  <Company>City of Stamford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 2014-15 Highlights    FY 2015-16 Outlook</dc:title>
  <dc:creator>Dr. Elda Sinani</dc:creator>
  <cp:lastModifiedBy>Carpanzano, Josephine</cp:lastModifiedBy>
  <cp:revision>291</cp:revision>
  <cp:lastPrinted>2024-03-08T22:49:16Z</cp:lastPrinted>
  <dcterms:created xsi:type="dcterms:W3CDTF">2015-07-08T22:36:06Z</dcterms:created>
  <dcterms:modified xsi:type="dcterms:W3CDTF">2024-03-22T19:30:29Z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TC060891601033</vt:lpwstr>
  </property>
</Properties>
</file>