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15"/>
  </p:notesMasterIdLst>
  <p:handoutMasterIdLst>
    <p:handoutMasterId r:id="rId16"/>
  </p:handoutMasterIdLst>
  <p:sldIdLst>
    <p:sldId id="256" r:id="rId5"/>
    <p:sldId id="322" r:id="rId6"/>
    <p:sldId id="262" r:id="rId7"/>
    <p:sldId id="320" r:id="rId8"/>
    <p:sldId id="318" r:id="rId9"/>
    <p:sldId id="325" r:id="rId10"/>
    <p:sldId id="323" r:id="rId11"/>
    <p:sldId id="317" r:id="rId12"/>
    <p:sldId id="32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6C952C-8189-BA2A-ABE1-BACDD11A38FF}" v="20" dt="2024-03-20T16:22:35.150"/>
  </p1510:revLst>
</p1510:revInfo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5660" autoAdjust="0"/>
  </p:normalViewPr>
  <p:slideViewPr>
    <p:cSldViewPr snapToGrid="0">
      <p:cViewPr varScale="1">
        <p:scale>
          <a:sx n="80" d="100"/>
          <a:sy n="80" d="100"/>
        </p:scale>
        <p:origin x="60" y="44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E4056-1140-444A-A9B4-E42C81F05E0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AF46CE-8C39-4F3B-A2B4-A67D01F36E55}">
      <dgm:prSet phldrT="[Text]" custT="1"/>
      <dgm:spPr/>
      <dgm:t>
        <a:bodyPr/>
        <a:lstStyle/>
        <a:p>
          <a:r>
            <a:rPr lang="en-US" sz="1600" b="1" dirty="0">
              <a:latin typeface="Bembo" panose="02020502050201020203" pitchFamily="18" charset="0"/>
              <a:cs typeface="Cavolini" panose="03000502040302020204" pitchFamily="66" charset="0"/>
            </a:rPr>
            <a:t>Ensured our residents have a safe and healthy city in which to live.</a:t>
          </a:r>
        </a:p>
      </dgm:t>
    </dgm:pt>
    <dgm:pt modelId="{ECEDBF19-4904-47EF-A523-FD625317B4A8}" type="parTrans" cxnId="{5F602D63-F7C9-4CEB-A5ED-0EC0207D510D}">
      <dgm:prSet/>
      <dgm:spPr/>
      <dgm:t>
        <a:bodyPr/>
        <a:lstStyle/>
        <a:p>
          <a:endParaRPr lang="en-US"/>
        </a:p>
      </dgm:t>
    </dgm:pt>
    <dgm:pt modelId="{938A068A-3042-447C-B1BA-0ED1704D5772}" type="sibTrans" cxnId="{5F602D63-F7C9-4CEB-A5ED-0EC0207D510D}">
      <dgm:prSet/>
      <dgm:spPr/>
      <dgm:t>
        <a:bodyPr/>
        <a:lstStyle/>
        <a:p>
          <a:endParaRPr lang="en-US"/>
        </a:p>
      </dgm:t>
    </dgm:pt>
    <dgm:pt modelId="{6F48BF40-0087-4427-A8C8-1D13E97E1388}">
      <dgm:prSet phldrT="[Text]" custT="1"/>
      <dgm:spPr/>
      <dgm:t>
        <a:bodyPr/>
        <a:lstStyle/>
        <a:p>
          <a:r>
            <a:rPr lang="en-US" sz="1400" dirty="0">
              <a:latin typeface="Cavolini" panose="03000502040302020204" pitchFamily="66" charset="0"/>
              <a:cs typeface="Cavolini" panose="03000502040302020204" pitchFamily="66" charset="0"/>
            </a:rPr>
            <a:t>Conducted 996 restaurant and 498 housing inspections.</a:t>
          </a:r>
        </a:p>
      </dgm:t>
    </dgm:pt>
    <dgm:pt modelId="{EAA867C2-ED55-4888-B913-03E7603AA183}" type="parTrans" cxnId="{847FCE8B-BB46-47FA-960A-D479FA2142FC}">
      <dgm:prSet/>
      <dgm:spPr/>
      <dgm:t>
        <a:bodyPr/>
        <a:lstStyle/>
        <a:p>
          <a:endParaRPr lang="en-US"/>
        </a:p>
      </dgm:t>
    </dgm:pt>
    <dgm:pt modelId="{D75E46AB-24DE-4F95-B071-131D12228D67}" type="sibTrans" cxnId="{847FCE8B-BB46-47FA-960A-D479FA2142FC}">
      <dgm:prSet/>
      <dgm:spPr/>
      <dgm:t>
        <a:bodyPr/>
        <a:lstStyle/>
        <a:p>
          <a:endParaRPr lang="en-US"/>
        </a:p>
      </dgm:t>
    </dgm:pt>
    <dgm:pt modelId="{D6745E65-E461-4006-AA56-6EF7FD7309E3}">
      <dgm:prSet phldrT="[Text]" custT="1"/>
      <dgm:spPr/>
      <dgm:t>
        <a:bodyPr/>
        <a:lstStyle/>
        <a:p>
          <a:r>
            <a:rPr lang="en-US" sz="1400" dirty="0">
              <a:latin typeface="Cavolini" panose="03000502040302020204" pitchFamily="66" charset="0"/>
              <a:cs typeface="Cavolini" panose="03000502040302020204" pitchFamily="66" charset="0"/>
            </a:rPr>
            <a:t>Responded to 1,050 resident complaints.</a:t>
          </a:r>
        </a:p>
      </dgm:t>
    </dgm:pt>
    <dgm:pt modelId="{E2098B81-9958-46CA-A98D-701F7A4065D8}" type="parTrans" cxnId="{0ADDFE3A-A6BC-4787-A368-F0E8A8375BCE}">
      <dgm:prSet/>
      <dgm:spPr/>
      <dgm:t>
        <a:bodyPr/>
        <a:lstStyle/>
        <a:p>
          <a:endParaRPr lang="en-US"/>
        </a:p>
      </dgm:t>
    </dgm:pt>
    <dgm:pt modelId="{0E3EA866-D433-4EF7-8C5E-AC972B8EFB1C}" type="sibTrans" cxnId="{0ADDFE3A-A6BC-4787-A368-F0E8A8375BCE}">
      <dgm:prSet/>
      <dgm:spPr/>
      <dgm:t>
        <a:bodyPr/>
        <a:lstStyle/>
        <a:p>
          <a:endParaRPr lang="en-US"/>
        </a:p>
      </dgm:t>
    </dgm:pt>
    <dgm:pt modelId="{AC28CE50-3A80-4364-AA57-1A179753C418}">
      <dgm:prSet phldrT="[Text]" custT="1"/>
      <dgm:spPr/>
      <dgm:t>
        <a:bodyPr/>
        <a:lstStyle/>
        <a:p>
          <a:r>
            <a:rPr lang="en-US" sz="1600" b="1" dirty="0">
              <a:latin typeface="Bembo" panose="02020502050201020203" pitchFamily="18" charset="0"/>
              <a:cs typeface="Cavolini" panose="03000502040302020204" pitchFamily="66" charset="0"/>
            </a:rPr>
            <a:t>Provided vaccinations, screenings and nursing care</a:t>
          </a:r>
          <a:r>
            <a:rPr lang="en-US" sz="1400" b="1" dirty="0">
              <a:latin typeface="Bembo" panose="02020502050201020203" pitchFamily="18" charset="0"/>
              <a:cs typeface="Cavolini" panose="03000502040302020204" pitchFamily="66" charset="0"/>
            </a:rPr>
            <a:t>.</a:t>
          </a:r>
        </a:p>
      </dgm:t>
    </dgm:pt>
    <dgm:pt modelId="{984B8748-A1E7-40A4-BA64-99ACC3F3CC7F}" type="parTrans" cxnId="{1BEDDD5E-A1DC-4659-BC7D-CD12C59BD7D6}">
      <dgm:prSet/>
      <dgm:spPr/>
      <dgm:t>
        <a:bodyPr/>
        <a:lstStyle/>
        <a:p>
          <a:endParaRPr lang="en-US"/>
        </a:p>
      </dgm:t>
    </dgm:pt>
    <dgm:pt modelId="{0A2639A3-4A1D-42C2-9CA8-94738A9365D4}" type="sibTrans" cxnId="{1BEDDD5E-A1DC-4659-BC7D-CD12C59BD7D6}">
      <dgm:prSet/>
      <dgm:spPr/>
      <dgm:t>
        <a:bodyPr/>
        <a:lstStyle/>
        <a:p>
          <a:endParaRPr lang="en-US"/>
        </a:p>
      </dgm:t>
    </dgm:pt>
    <dgm:pt modelId="{D14CD1EC-48D7-46C0-821F-E87762B1FBBB}">
      <dgm:prSet phldrT="[Text]" custT="1"/>
      <dgm:spPr/>
      <dgm:t>
        <a:bodyPr/>
        <a:lstStyle/>
        <a:p>
          <a:r>
            <a:rPr lang="en-US" sz="1050" dirty="0">
              <a:latin typeface="Cavolini" panose="03000502040302020204" pitchFamily="66" charset="0"/>
              <a:cs typeface="Cavolini" panose="03000502040302020204" pitchFamily="66" charset="0"/>
            </a:rPr>
            <a:t>Provided 588 STD test and connected positive cases to care. </a:t>
          </a:r>
        </a:p>
      </dgm:t>
    </dgm:pt>
    <dgm:pt modelId="{B0B8BF72-4E3B-412A-BDAE-05F153A9D717}" type="parTrans" cxnId="{86D5A7B1-1F1C-4FBB-B22D-612E3C2923E2}">
      <dgm:prSet/>
      <dgm:spPr/>
      <dgm:t>
        <a:bodyPr/>
        <a:lstStyle/>
        <a:p>
          <a:endParaRPr lang="en-US"/>
        </a:p>
      </dgm:t>
    </dgm:pt>
    <dgm:pt modelId="{7CC43DC9-C20C-477D-83EF-E56CD4CDF9E6}" type="sibTrans" cxnId="{86D5A7B1-1F1C-4FBB-B22D-612E3C2923E2}">
      <dgm:prSet/>
      <dgm:spPr/>
      <dgm:t>
        <a:bodyPr/>
        <a:lstStyle/>
        <a:p>
          <a:endParaRPr lang="en-US"/>
        </a:p>
      </dgm:t>
    </dgm:pt>
    <dgm:pt modelId="{A9669635-2B1B-4505-869A-3532E71CA7CA}">
      <dgm:prSet phldrT="[Text]" custT="1"/>
      <dgm:spPr/>
      <dgm:t>
        <a:bodyPr/>
        <a:lstStyle/>
        <a:p>
          <a:r>
            <a:rPr lang="en-US" sz="1050" dirty="0">
              <a:latin typeface="Cavolini" panose="03000502040302020204" pitchFamily="66" charset="0"/>
              <a:cs typeface="Cavolini" panose="03000502040302020204" pitchFamily="66" charset="0"/>
            </a:rPr>
            <a:t>Conducted 775 pediatric well-child visits, with 1,615 vaccines administered.</a:t>
          </a:r>
        </a:p>
      </dgm:t>
    </dgm:pt>
    <dgm:pt modelId="{CEC30AA9-736C-4434-8D09-DAC1096C1E68}" type="parTrans" cxnId="{A8F36D88-E116-4C23-BB25-B63F9C9091CA}">
      <dgm:prSet/>
      <dgm:spPr/>
      <dgm:t>
        <a:bodyPr/>
        <a:lstStyle/>
        <a:p>
          <a:endParaRPr lang="en-US"/>
        </a:p>
      </dgm:t>
    </dgm:pt>
    <dgm:pt modelId="{9C79F5B0-6F2C-4BEA-BC36-27F91FBFDA46}" type="sibTrans" cxnId="{A8F36D88-E116-4C23-BB25-B63F9C9091CA}">
      <dgm:prSet/>
      <dgm:spPr/>
      <dgm:t>
        <a:bodyPr/>
        <a:lstStyle/>
        <a:p>
          <a:endParaRPr lang="en-US"/>
        </a:p>
      </dgm:t>
    </dgm:pt>
    <dgm:pt modelId="{3120FADB-5602-492B-9708-D45B1C60BB61}">
      <dgm:prSet phldrT="[Text]" custT="1"/>
      <dgm:spPr/>
      <dgm:t>
        <a:bodyPr/>
        <a:lstStyle/>
        <a:p>
          <a:r>
            <a:rPr lang="en-US" sz="1600" b="1" dirty="0">
              <a:latin typeface="Bembo" panose="02020502050201020203" pitchFamily="18" charset="0"/>
              <a:cs typeface="Cavolini" panose="03000502040302020204" pitchFamily="66" charset="0"/>
            </a:rPr>
            <a:t>Improved quality of life for residents</a:t>
          </a:r>
          <a:r>
            <a:rPr lang="en-US" sz="1600" dirty="0">
              <a:latin typeface="Bembo" panose="02020502050201020203" pitchFamily="18" charset="0"/>
            </a:rPr>
            <a:t>. </a:t>
          </a:r>
        </a:p>
      </dgm:t>
    </dgm:pt>
    <dgm:pt modelId="{5E8B8ED0-F995-418A-8622-21515B227AFC}" type="parTrans" cxnId="{868DBB64-D165-4F7F-BCBE-5F4033A6251B}">
      <dgm:prSet/>
      <dgm:spPr/>
      <dgm:t>
        <a:bodyPr/>
        <a:lstStyle/>
        <a:p>
          <a:endParaRPr lang="en-US"/>
        </a:p>
      </dgm:t>
    </dgm:pt>
    <dgm:pt modelId="{549C4C49-0785-4EC0-A4CB-1C208FA25CB8}" type="sibTrans" cxnId="{868DBB64-D165-4F7F-BCBE-5F4033A6251B}">
      <dgm:prSet/>
      <dgm:spPr/>
      <dgm:t>
        <a:bodyPr/>
        <a:lstStyle/>
        <a:p>
          <a:endParaRPr lang="en-US"/>
        </a:p>
      </dgm:t>
    </dgm:pt>
    <dgm:pt modelId="{4D2EDF90-84D9-4B17-822C-4851F9717B2B}">
      <dgm:prSet phldrT="[Text]" custT="1"/>
      <dgm:spPr/>
      <dgm:t>
        <a:bodyPr/>
        <a:lstStyle/>
        <a:p>
          <a:r>
            <a:rPr lang="en-US" sz="1200" dirty="0">
              <a:latin typeface="Cavolini" panose="03000502040302020204" pitchFamily="66" charset="0"/>
              <a:cs typeface="Cavolini" panose="03000502040302020204" pitchFamily="66" charset="0"/>
            </a:rPr>
            <a:t>Enrolled 855 residents in health insurance. </a:t>
          </a:r>
        </a:p>
      </dgm:t>
    </dgm:pt>
    <dgm:pt modelId="{975CD567-AA78-4885-BEB2-E197B74DD75E}" type="parTrans" cxnId="{666EF84E-5D92-4446-9551-47C7B533FDB9}">
      <dgm:prSet/>
      <dgm:spPr/>
      <dgm:t>
        <a:bodyPr/>
        <a:lstStyle/>
        <a:p>
          <a:endParaRPr lang="en-US"/>
        </a:p>
      </dgm:t>
    </dgm:pt>
    <dgm:pt modelId="{6EDFB26D-140D-4492-AC81-56E57FA07ABE}" type="sibTrans" cxnId="{666EF84E-5D92-4446-9551-47C7B533FDB9}">
      <dgm:prSet/>
      <dgm:spPr/>
      <dgm:t>
        <a:bodyPr/>
        <a:lstStyle/>
        <a:p>
          <a:endParaRPr lang="en-US"/>
        </a:p>
      </dgm:t>
    </dgm:pt>
    <dgm:pt modelId="{75961CB4-3594-4DFC-8C09-CCA64FEF8F7A}">
      <dgm:prSet phldrT="[Text]" custT="1"/>
      <dgm:spPr/>
      <dgm:t>
        <a:bodyPr/>
        <a:lstStyle/>
        <a:p>
          <a:r>
            <a:rPr lang="en-US" sz="1200" dirty="0">
              <a:latin typeface="Cavolini" panose="03000502040302020204" pitchFamily="66" charset="0"/>
              <a:cs typeface="Cavolini" panose="03000502040302020204" pitchFamily="66" charset="0"/>
            </a:rPr>
            <a:t>State Mandated Services</a:t>
          </a:r>
        </a:p>
      </dgm:t>
    </dgm:pt>
    <dgm:pt modelId="{FB326F0A-2678-4D1C-9EC5-47139A77ABAA}" type="parTrans" cxnId="{8EE18769-333B-4B39-933F-92D80A600EF8}">
      <dgm:prSet/>
      <dgm:spPr/>
      <dgm:t>
        <a:bodyPr/>
        <a:lstStyle/>
        <a:p>
          <a:endParaRPr lang="en-US"/>
        </a:p>
      </dgm:t>
    </dgm:pt>
    <dgm:pt modelId="{13BCC869-3023-4F9F-A19F-FAD7DE524A9C}" type="sibTrans" cxnId="{8EE18769-333B-4B39-933F-92D80A600EF8}">
      <dgm:prSet/>
      <dgm:spPr/>
      <dgm:t>
        <a:bodyPr/>
        <a:lstStyle/>
        <a:p>
          <a:endParaRPr lang="en-US"/>
        </a:p>
      </dgm:t>
    </dgm:pt>
    <dgm:pt modelId="{27B643C8-4C3A-4677-8B2C-F1BB2CE9F89D}">
      <dgm:prSet phldrT="[Text]" custT="1"/>
      <dgm:spPr/>
      <dgm:t>
        <a:bodyPr/>
        <a:lstStyle/>
        <a:p>
          <a:endParaRPr lang="en-US" sz="140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9E1AA3FA-D11F-4C23-A773-8392435F3766}" type="parTrans" cxnId="{3C220592-A6EE-4C5E-8DA5-D30A91CAF602}">
      <dgm:prSet/>
      <dgm:spPr/>
      <dgm:t>
        <a:bodyPr/>
        <a:lstStyle/>
        <a:p>
          <a:endParaRPr lang="en-US"/>
        </a:p>
      </dgm:t>
    </dgm:pt>
    <dgm:pt modelId="{17A27EF7-2536-4F68-963D-F4D47E6BEDF7}" type="sibTrans" cxnId="{3C220592-A6EE-4C5E-8DA5-D30A91CAF602}">
      <dgm:prSet/>
      <dgm:spPr/>
      <dgm:t>
        <a:bodyPr/>
        <a:lstStyle/>
        <a:p>
          <a:endParaRPr lang="en-US"/>
        </a:p>
      </dgm:t>
    </dgm:pt>
    <dgm:pt modelId="{52107F6A-CDA8-4766-AC30-EC6612CB55B3}">
      <dgm:prSet phldrT="[Text]" custT="1"/>
      <dgm:spPr/>
      <dgm:t>
        <a:bodyPr/>
        <a:lstStyle/>
        <a:p>
          <a:r>
            <a:rPr lang="en-US" sz="1050" dirty="0">
              <a:latin typeface="Cavolini" panose="03000502040302020204" pitchFamily="66" charset="0"/>
              <a:cs typeface="Cavolini" panose="03000502040302020204" pitchFamily="66" charset="0"/>
            </a:rPr>
            <a:t>Screened 129 residents for high blood pressure; 67% were elevated or hypertensive.</a:t>
          </a:r>
        </a:p>
      </dgm:t>
    </dgm:pt>
    <dgm:pt modelId="{6F58AC4E-92A2-40B0-B86F-7AD6AC9231FB}" type="parTrans" cxnId="{2975188D-BC2E-4190-8A05-D018ECD441DA}">
      <dgm:prSet/>
      <dgm:spPr/>
      <dgm:t>
        <a:bodyPr/>
        <a:lstStyle/>
        <a:p>
          <a:endParaRPr lang="en-US"/>
        </a:p>
      </dgm:t>
    </dgm:pt>
    <dgm:pt modelId="{EBF1A49F-6DB1-4817-A16E-C842259C2A41}" type="sibTrans" cxnId="{2975188D-BC2E-4190-8A05-D018ECD441DA}">
      <dgm:prSet/>
      <dgm:spPr/>
      <dgm:t>
        <a:bodyPr/>
        <a:lstStyle/>
        <a:p>
          <a:endParaRPr lang="en-US"/>
        </a:p>
      </dgm:t>
    </dgm:pt>
    <dgm:pt modelId="{4DF36794-1504-4227-9F43-DAF7F6B85CDF}">
      <dgm:prSet phldrT="[Text]" custT="1"/>
      <dgm:spPr/>
      <dgm:t>
        <a:bodyPr/>
        <a:lstStyle/>
        <a:p>
          <a:endParaRPr lang="en-US" sz="105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A23B4360-A559-49DB-93AB-3F017B46E1AB}" type="parTrans" cxnId="{75DA520D-115A-455B-8054-C9D106D73513}">
      <dgm:prSet/>
      <dgm:spPr/>
      <dgm:t>
        <a:bodyPr/>
        <a:lstStyle/>
        <a:p>
          <a:endParaRPr lang="en-US"/>
        </a:p>
      </dgm:t>
    </dgm:pt>
    <dgm:pt modelId="{A980020B-99BD-4620-A492-9BF50589066F}" type="sibTrans" cxnId="{75DA520D-115A-455B-8054-C9D106D73513}">
      <dgm:prSet/>
      <dgm:spPr/>
      <dgm:t>
        <a:bodyPr/>
        <a:lstStyle/>
        <a:p>
          <a:endParaRPr lang="en-US"/>
        </a:p>
      </dgm:t>
    </dgm:pt>
    <dgm:pt modelId="{3D932CF1-3977-48A9-A977-9F48201C241A}">
      <dgm:prSet phldrT="[Text]" custT="1"/>
      <dgm:spPr/>
      <dgm:t>
        <a:bodyPr/>
        <a:lstStyle/>
        <a:p>
          <a:r>
            <a:rPr lang="en-US" sz="1050" dirty="0">
              <a:latin typeface="Cavolini" panose="03000502040302020204" pitchFamily="66" charset="0"/>
              <a:cs typeface="Cavolini" panose="03000502040302020204" pitchFamily="66" charset="0"/>
            </a:rPr>
            <a:t>Provided nursing for </a:t>
          </a:r>
          <a:r>
            <a:rPr lang="en-US" sz="1050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rPr>
            <a:t>18,250</a:t>
          </a:r>
          <a:r>
            <a:rPr lang="en-US" sz="1050" dirty="0">
              <a:latin typeface="Cavolini" panose="03000502040302020204" pitchFamily="66" charset="0"/>
              <a:cs typeface="Cavolini" panose="03000502040302020204" pitchFamily="66" charset="0"/>
            </a:rPr>
            <a:t> students in schools, including specialized care such as Diabetes management, urinary catheterization, and tube feeding. </a:t>
          </a:r>
        </a:p>
      </dgm:t>
    </dgm:pt>
    <dgm:pt modelId="{12396A93-CA98-48DE-9D3E-5CAD66A5D9FA}" type="parTrans" cxnId="{FD6C878A-84EA-4AC1-857B-7112E5C60BC5}">
      <dgm:prSet/>
      <dgm:spPr/>
      <dgm:t>
        <a:bodyPr/>
        <a:lstStyle/>
        <a:p>
          <a:endParaRPr lang="en-US"/>
        </a:p>
      </dgm:t>
    </dgm:pt>
    <dgm:pt modelId="{9665B40E-68AF-4510-9F62-8E4992E73741}" type="sibTrans" cxnId="{FD6C878A-84EA-4AC1-857B-7112E5C60BC5}">
      <dgm:prSet/>
      <dgm:spPr/>
      <dgm:t>
        <a:bodyPr/>
        <a:lstStyle/>
        <a:p>
          <a:endParaRPr lang="en-US"/>
        </a:p>
      </dgm:t>
    </dgm:pt>
    <dgm:pt modelId="{E6BD150D-0B60-4F6E-9B90-E25C3FA2E8D9}">
      <dgm:prSet phldrT="[Text]" custT="1"/>
      <dgm:spPr/>
      <dgm:t>
        <a:bodyPr/>
        <a:lstStyle/>
        <a:p>
          <a:endParaRPr lang="en-US" sz="105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AFB8A22D-A0F7-4AA7-8C21-76046F5EC5AB}" type="parTrans" cxnId="{6B9E474F-C795-4088-B77C-41F2008094BF}">
      <dgm:prSet/>
      <dgm:spPr/>
      <dgm:t>
        <a:bodyPr/>
        <a:lstStyle/>
        <a:p>
          <a:endParaRPr lang="en-US"/>
        </a:p>
      </dgm:t>
    </dgm:pt>
    <dgm:pt modelId="{2F7139C8-5AA3-41C9-82FD-3DC5294479DD}" type="sibTrans" cxnId="{6B9E474F-C795-4088-B77C-41F2008094BF}">
      <dgm:prSet/>
      <dgm:spPr/>
      <dgm:t>
        <a:bodyPr/>
        <a:lstStyle/>
        <a:p>
          <a:endParaRPr lang="en-US"/>
        </a:p>
      </dgm:t>
    </dgm:pt>
    <dgm:pt modelId="{343119A7-08EC-48F8-8532-760506249F94}">
      <dgm:prSet phldrT="[Text]" custT="1"/>
      <dgm:spPr/>
      <dgm:t>
        <a:bodyPr/>
        <a:lstStyle/>
        <a:p>
          <a:r>
            <a:rPr lang="en-US" sz="1050" dirty="0">
              <a:latin typeface="Cavolini" panose="03000502040302020204" pitchFamily="66" charset="0"/>
              <a:cs typeface="Cavolini" panose="03000502040302020204" pitchFamily="66" charset="0"/>
            </a:rPr>
            <a:t>Monitored and responded to issues of public health significance including COVID-19, RSV, Flu, and TB.</a:t>
          </a:r>
        </a:p>
      </dgm:t>
    </dgm:pt>
    <dgm:pt modelId="{FA61347C-ABF4-4A9A-9ADB-F0FEC588F20F}" type="parTrans" cxnId="{AC94351A-B03E-473E-A0EC-6099726D05B4}">
      <dgm:prSet/>
      <dgm:spPr/>
      <dgm:t>
        <a:bodyPr/>
        <a:lstStyle/>
        <a:p>
          <a:endParaRPr lang="en-US"/>
        </a:p>
      </dgm:t>
    </dgm:pt>
    <dgm:pt modelId="{2542A5C0-452E-4FA9-BB97-0163FB4C11CD}" type="sibTrans" cxnId="{AC94351A-B03E-473E-A0EC-6099726D05B4}">
      <dgm:prSet/>
      <dgm:spPr/>
      <dgm:t>
        <a:bodyPr/>
        <a:lstStyle/>
        <a:p>
          <a:endParaRPr lang="en-US"/>
        </a:p>
      </dgm:t>
    </dgm:pt>
    <dgm:pt modelId="{9B526715-C5C4-4AB7-840F-364340CEA54A}">
      <dgm:prSet phldrT="[Text]" custT="1"/>
      <dgm:spPr/>
      <dgm:t>
        <a:bodyPr/>
        <a:lstStyle/>
        <a:p>
          <a:endParaRPr lang="en-US" sz="105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7AC36324-A1C2-4825-836F-C186094A40E3}" type="parTrans" cxnId="{42E8D0F9-35A1-4294-911B-66C8C79C3C0A}">
      <dgm:prSet/>
      <dgm:spPr/>
      <dgm:t>
        <a:bodyPr/>
        <a:lstStyle/>
        <a:p>
          <a:endParaRPr lang="en-US"/>
        </a:p>
      </dgm:t>
    </dgm:pt>
    <dgm:pt modelId="{467E2BF8-41D2-4FA9-B76C-2863B4DDEA09}" type="sibTrans" cxnId="{42E8D0F9-35A1-4294-911B-66C8C79C3C0A}">
      <dgm:prSet/>
      <dgm:spPr/>
      <dgm:t>
        <a:bodyPr/>
        <a:lstStyle/>
        <a:p>
          <a:endParaRPr lang="en-US"/>
        </a:p>
      </dgm:t>
    </dgm:pt>
    <dgm:pt modelId="{28EC804A-E167-42CA-83DA-22DF7C63461D}">
      <dgm:prSet phldrT="[Text]" custT="1"/>
      <dgm:spPr/>
      <dgm:t>
        <a:bodyPr/>
        <a:lstStyle/>
        <a:p>
          <a:r>
            <a:rPr lang="en-US" sz="1050" dirty="0">
              <a:latin typeface="Cavolini" panose="03000502040302020204" pitchFamily="66" charset="0"/>
              <a:cs typeface="Cavolini" panose="03000502040302020204" pitchFamily="66" charset="0"/>
            </a:rPr>
            <a:t>Performed dental screenings for 6,703 students in public schools. </a:t>
          </a:r>
        </a:p>
      </dgm:t>
    </dgm:pt>
    <dgm:pt modelId="{939DFBD6-9149-4D3F-84EC-1189BCEED2DE}" type="parTrans" cxnId="{466F920F-B03C-4C79-967B-53D128550522}">
      <dgm:prSet/>
      <dgm:spPr/>
      <dgm:t>
        <a:bodyPr/>
        <a:lstStyle/>
        <a:p>
          <a:endParaRPr lang="en-US"/>
        </a:p>
      </dgm:t>
    </dgm:pt>
    <dgm:pt modelId="{F023F06B-FE74-41A1-A597-8912A5FBB00C}" type="sibTrans" cxnId="{466F920F-B03C-4C79-967B-53D128550522}">
      <dgm:prSet/>
      <dgm:spPr/>
      <dgm:t>
        <a:bodyPr/>
        <a:lstStyle/>
        <a:p>
          <a:endParaRPr lang="en-US"/>
        </a:p>
      </dgm:t>
    </dgm:pt>
    <dgm:pt modelId="{E4585B2E-C6AD-4243-9D95-ABB5CE7A02DB}">
      <dgm:prSet phldrT="[Text]" custT="1"/>
      <dgm:spPr/>
      <dgm:t>
        <a:bodyPr/>
        <a:lstStyle/>
        <a:p>
          <a:endParaRPr lang="en-US" sz="105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C074F33B-A43B-41C9-B184-40A197E7B6F4}" type="parTrans" cxnId="{FCD965BA-A648-4C2E-93AC-EF404B3DFD79}">
      <dgm:prSet/>
      <dgm:spPr/>
      <dgm:t>
        <a:bodyPr/>
        <a:lstStyle/>
        <a:p>
          <a:endParaRPr lang="en-US"/>
        </a:p>
      </dgm:t>
    </dgm:pt>
    <dgm:pt modelId="{401011E1-19E6-4480-92D0-52182346ACB7}" type="sibTrans" cxnId="{FCD965BA-A648-4C2E-93AC-EF404B3DFD79}">
      <dgm:prSet/>
      <dgm:spPr/>
      <dgm:t>
        <a:bodyPr/>
        <a:lstStyle/>
        <a:p>
          <a:endParaRPr lang="en-US"/>
        </a:p>
      </dgm:t>
    </dgm:pt>
    <dgm:pt modelId="{C5BB7412-6062-40A7-9ECE-9762629DFB60}">
      <dgm:prSet phldrT="[Text]" custT="1"/>
      <dgm:spPr/>
      <dgm:t>
        <a:bodyPr/>
        <a:lstStyle/>
        <a:p>
          <a:endParaRPr lang="en-US" sz="105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B3AB1762-2FA1-4EE0-8C18-61B51D77ED9D}" type="parTrans" cxnId="{CB7E0CDA-5884-48C3-B62E-EB34A1C57608}">
      <dgm:prSet/>
      <dgm:spPr/>
      <dgm:t>
        <a:bodyPr/>
        <a:lstStyle/>
        <a:p>
          <a:endParaRPr lang="en-US"/>
        </a:p>
      </dgm:t>
    </dgm:pt>
    <dgm:pt modelId="{8C4D3D58-4269-4E0F-A7F4-440180C72F01}" type="sibTrans" cxnId="{CB7E0CDA-5884-48C3-B62E-EB34A1C57608}">
      <dgm:prSet/>
      <dgm:spPr/>
      <dgm:t>
        <a:bodyPr/>
        <a:lstStyle/>
        <a:p>
          <a:endParaRPr lang="en-US"/>
        </a:p>
      </dgm:t>
    </dgm:pt>
    <dgm:pt modelId="{CE133F09-B8AD-4E62-A857-E3A2CDE83566}">
      <dgm:prSet phldrT="[Text]" custT="1"/>
      <dgm:spPr/>
      <dgm:t>
        <a:bodyPr/>
        <a:lstStyle/>
        <a:p>
          <a:endParaRPr lang="en-US" sz="120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0342DE21-B083-4089-8406-CF8795776C6D}" type="parTrans" cxnId="{42280BEB-C901-4323-9762-565F85E91648}">
      <dgm:prSet/>
      <dgm:spPr/>
      <dgm:t>
        <a:bodyPr/>
        <a:lstStyle/>
        <a:p>
          <a:endParaRPr lang="en-US"/>
        </a:p>
      </dgm:t>
    </dgm:pt>
    <dgm:pt modelId="{467E02C8-92F7-4598-87DD-BEE66439C6E7}" type="sibTrans" cxnId="{42280BEB-C901-4323-9762-565F85E91648}">
      <dgm:prSet/>
      <dgm:spPr/>
      <dgm:t>
        <a:bodyPr/>
        <a:lstStyle/>
        <a:p>
          <a:endParaRPr lang="en-US"/>
        </a:p>
      </dgm:t>
    </dgm:pt>
    <dgm:pt modelId="{44C590C8-8C17-44F7-AFBD-1312A12737BD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200" dirty="0">
              <a:latin typeface="Cavolini" panose="03000502040302020204" pitchFamily="66" charset="0"/>
              <a:cs typeface="Cavolini" panose="03000502040302020204" pitchFamily="66" charset="0"/>
            </a:rPr>
            <a:t>Managed 251 evictions, 12 fair rent cases, and 24 relocations. </a:t>
          </a:r>
        </a:p>
      </dgm:t>
    </dgm:pt>
    <dgm:pt modelId="{ACBF886B-CD2B-4833-B0A0-AACF6D99B673}" type="parTrans" cxnId="{0ADDD3DA-7EF2-43BC-BDF9-BD764A8523AE}">
      <dgm:prSet/>
      <dgm:spPr/>
      <dgm:t>
        <a:bodyPr/>
        <a:lstStyle/>
        <a:p>
          <a:endParaRPr lang="en-US"/>
        </a:p>
      </dgm:t>
    </dgm:pt>
    <dgm:pt modelId="{34F0236D-B179-4F60-A086-A3489461E7FC}" type="sibTrans" cxnId="{0ADDD3DA-7EF2-43BC-BDF9-BD764A8523AE}">
      <dgm:prSet/>
      <dgm:spPr/>
      <dgm:t>
        <a:bodyPr/>
        <a:lstStyle/>
        <a:p>
          <a:endParaRPr lang="en-US"/>
        </a:p>
      </dgm:t>
    </dgm:pt>
    <dgm:pt modelId="{94411B10-15E1-47C2-BCF8-0913777D3432}">
      <dgm:prSet phldrT="[Text]" custT="1"/>
      <dgm:spPr/>
      <dgm:t>
        <a:bodyPr/>
        <a:lstStyle/>
        <a:p>
          <a:pPr>
            <a:buFont typeface="Courier New" panose="02070309020205020404" pitchFamily="49" charset="0"/>
            <a:buNone/>
          </a:pPr>
          <a:endParaRPr lang="en-US" sz="120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D62E2241-741D-4D9B-8509-CEDF620762E5}" type="parTrans" cxnId="{FBD61EA8-048D-48E9-9565-5A98992FFAB6}">
      <dgm:prSet/>
      <dgm:spPr/>
      <dgm:t>
        <a:bodyPr/>
        <a:lstStyle/>
        <a:p>
          <a:endParaRPr lang="en-US"/>
        </a:p>
      </dgm:t>
    </dgm:pt>
    <dgm:pt modelId="{137CCD72-9738-4ABC-95D6-D3BD19D262F2}" type="sibTrans" cxnId="{FBD61EA8-048D-48E9-9565-5A98992FFAB6}">
      <dgm:prSet/>
      <dgm:spPr/>
      <dgm:t>
        <a:bodyPr/>
        <a:lstStyle/>
        <a:p>
          <a:endParaRPr lang="en-US"/>
        </a:p>
      </dgm:t>
    </dgm:pt>
    <dgm:pt modelId="{19230D24-F5B9-4485-A5E2-61EC343335D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>
              <a:latin typeface="Cavolini" panose="03000502040302020204" pitchFamily="66" charset="0"/>
              <a:cs typeface="Cavolini" panose="03000502040302020204" pitchFamily="66" charset="0"/>
            </a:rPr>
            <a:t>Assisted 1,579 seniors process rent rebates and transportation needs. </a:t>
          </a:r>
        </a:p>
      </dgm:t>
    </dgm:pt>
    <dgm:pt modelId="{C5D692C2-DB03-4F9C-85AF-F079A6BF520B}" type="parTrans" cxnId="{E03FA75C-D5E4-4147-964C-1EC72D942296}">
      <dgm:prSet/>
      <dgm:spPr/>
      <dgm:t>
        <a:bodyPr/>
        <a:lstStyle/>
        <a:p>
          <a:endParaRPr lang="en-US"/>
        </a:p>
      </dgm:t>
    </dgm:pt>
    <dgm:pt modelId="{B64B587E-F82B-4D61-AD88-10B63E15A7B4}" type="sibTrans" cxnId="{E03FA75C-D5E4-4147-964C-1EC72D942296}">
      <dgm:prSet/>
      <dgm:spPr/>
      <dgm:t>
        <a:bodyPr/>
        <a:lstStyle/>
        <a:p>
          <a:endParaRPr lang="en-US"/>
        </a:p>
      </dgm:t>
    </dgm:pt>
    <dgm:pt modelId="{A298B0E2-047B-419E-9F4D-BCF52ECFE62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b="1" dirty="0">
              <a:latin typeface="Bembo" panose="02020502050201020203" pitchFamily="18" charset="0"/>
              <a:cs typeface="Cavolini" panose="03000502040302020204" pitchFamily="66" charset="0"/>
            </a:rPr>
            <a:t>Demonstrated a robust COVID-19 response.</a:t>
          </a:r>
        </a:p>
      </dgm:t>
    </dgm:pt>
    <dgm:pt modelId="{A790CAA3-C213-49FA-B5E9-B43012AEAF26}" type="parTrans" cxnId="{A35265E3-FBFF-465F-8FE6-F21C2CA74D58}">
      <dgm:prSet/>
      <dgm:spPr/>
      <dgm:t>
        <a:bodyPr/>
        <a:lstStyle/>
        <a:p>
          <a:endParaRPr lang="en-US"/>
        </a:p>
      </dgm:t>
    </dgm:pt>
    <dgm:pt modelId="{44DA311B-EE50-4E73-AC75-6A6E4ECE8DDB}" type="sibTrans" cxnId="{A35265E3-FBFF-465F-8FE6-F21C2CA74D58}">
      <dgm:prSet/>
      <dgm:spPr/>
      <dgm:t>
        <a:bodyPr/>
        <a:lstStyle/>
        <a:p>
          <a:endParaRPr lang="en-US"/>
        </a:p>
      </dgm:t>
    </dgm:pt>
    <dgm:pt modelId="{BE09EC2C-8B70-4F11-815A-33230850C7B8}">
      <dgm:prSet custT="1"/>
      <dgm:spPr/>
      <dgm:t>
        <a:bodyPr/>
        <a:lstStyle/>
        <a:p>
          <a:r>
            <a:rPr lang="en-US" sz="1200" dirty="0">
              <a:latin typeface="Cavolini" panose="03000502040302020204" pitchFamily="66" charset="0"/>
              <a:cs typeface="Cavolini" panose="03000502040302020204" pitchFamily="66" charset="0"/>
            </a:rPr>
            <a:t>Coordinated and hosted 546 COVID-19 vaccine clinics – total of 6,179 vaccinations plus 149 to homebound residents. </a:t>
          </a:r>
        </a:p>
      </dgm:t>
    </dgm:pt>
    <dgm:pt modelId="{AB063EA0-2191-4EA0-8D39-BEA106E3AEE7}" type="parTrans" cxnId="{E7EDE389-CABB-41C1-BD64-04F791EEBB74}">
      <dgm:prSet/>
      <dgm:spPr/>
      <dgm:t>
        <a:bodyPr/>
        <a:lstStyle/>
        <a:p>
          <a:endParaRPr lang="en-US"/>
        </a:p>
      </dgm:t>
    </dgm:pt>
    <dgm:pt modelId="{18AD0C1F-585D-4130-A134-D9869CE6C2CD}" type="sibTrans" cxnId="{E7EDE389-CABB-41C1-BD64-04F791EEBB74}">
      <dgm:prSet/>
      <dgm:spPr/>
      <dgm:t>
        <a:bodyPr/>
        <a:lstStyle/>
        <a:p>
          <a:endParaRPr lang="en-US"/>
        </a:p>
      </dgm:t>
    </dgm:pt>
    <dgm:pt modelId="{D2423D77-EBC0-4816-B4FA-4E0DF0CC6967}">
      <dgm:prSet custT="1"/>
      <dgm:spPr/>
      <dgm:t>
        <a:bodyPr/>
        <a:lstStyle/>
        <a:p>
          <a:r>
            <a:rPr lang="en-US" sz="1200" dirty="0">
              <a:latin typeface="Cavolini" panose="03000502040302020204" pitchFamily="66" charset="0"/>
              <a:cs typeface="Cavolini" panose="03000502040302020204" pitchFamily="66" charset="0"/>
            </a:rPr>
            <a:t>Distributed 3,704 COVID-19 home tests, 1,453 N95s, and 3,150 surgical masks. </a:t>
          </a:r>
        </a:p>
      </dgm:t>
    </dgm:pt>
    <dgm:pt modelId="{51D432D4-13E2-4ADD-BCD1-A5FFAE022532}" type="parTrans" cxnId="{32E11327-2BCA-4240-82BF-A3386B4C95CF}">
      <dgm:prSet/>
      <dgm:spPr/>
      <dgm:t>
        <a:bodyPr/>
        <a:lstStyle/>
        <a:p>
          <a:endParaRPr lang="en-US"/>
        </a:p>
      </dgm:t>
    </dgm:pt>
    <dgm:pt modelId="{E09E7732-0648-4471-8ED8-AC86D5B32E8D}" type="sibTrans" cxnId="{32E11327-2BCA-4240-82BF-A3386B4C95CF}">
      <dgm:prSet/>
      <dgm:spPr/>
      <dgm:t>
        <a:bodyPr/>
        <a:lstStyle/>
        <a:p>
          <a:endParaRPr lang="en-US"/>
        </a:p>
      </dgm:t>
    </dgm:pt>
    <dgm:pt modelId="{94FF77ED-2EA4-423E-BBE2-96105448E9E8}">
      <dgm:prSet custT="1"/>
      <dgm:spPr/>
      <dgm:t>
        <a:bodyPr/>
        <a:lstStyle/>
        <a:p>
          <a:endParaRPr lang="en-US" sz="120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E26C2591-1E28-4BDF-B638-17ABD61F413F}" type="parTrans" cxnId="{F508A354-23AB-4E0F-958F-772B04127E3C}">
      <dgm:prSet/>
      <dgm:spPr/>
      <dgm:t>
        <a:bodyPr/>
        <a:lstStyle/>
        <a:p>
          <a:endParaRPr lang="en-US"/>
        </a:p>
      </dgm:t>
    </dgm:pt>
    <dgm:pt modelId="{4FE6524D-6542-4424-A2F4-09D083B37AFE}" type="sibTrans" cxnId="{F508A354-23AB-4E0F-958F-772B04127E3C}">
      <dgm:prSet/>
      <dgm:spPr/>
      <dgm:t>
        <a:bodyPr/>
        <a:lstStyle/>
        <a:p>
          <a:endParaRPr lang="en-US"/>
        </a:p>
      </dgm:t>
    </dgm:pt>
    <dgm:pt modelId="{2C342EF8-98CB-4140-905A-0AF719C372C5}">
      <dgm:prSet custT="1"/>
      <dgm:spPr/>
      <dgm:t>
        <a:bodyPr/>
        <a:lstStyle/>
        <a:p>
          <a:r>
            <a:rPr lang="en-US" sz="1200" dirty="0">
              <a:latin typeface="Cavolini" panose="03000502040302020204" pitchFamily="66" charset="0"/>
              <a:cs typeface="Cavolini" panose="03000502040302020204" pitchFamily="66" charset="0"/>
            </a:rPr>
            <a:t>Provided guidance and support to 3,358 people with a positive COVID test or exposure and 554 additional cases in nursing homes or assisted living facilities. </a:t>
          </a:r>
        </a:p>
      </dgm:t>
    </dgm:pt>
    <dgm:pt modelId="{943C0D78-497E-44DF-9A09-0A5AE4436457}" type="parTrans" cxnId="{C9714F88-D261-4845-B854-6AD1BFE5FB80}">
      <dgm:prSet/>
      <dgm:spPr/>
      <dgm:t>
        <a:bodyPr/>
        <a:lstStyle/>
        <a:p>
          <a:endParaRPr lang="en-US"/>
        </a:p>
      </dgm:t>
    </dgm:pt>
    <dgm:pt modelId="{37151B76-6C36-466C-801C-E613EB3DB678}" type="sibTrans" cxnId="{C9714F88-D261-4845-B854-6AD1BFE5FB80}">
      <dgm:prSet/>
      <dgm:spPr/>
      <dgm:t>
        <a:bodyPr/>
        <a:lstStyle/>
        <a:p>
          <a:endParaRPr lang="en-US"/>
        </a:p>
      </dgm:t>
    </dgm:pt>
    <dgm:pt modelId="{71482A35-33DB-4A31-B9B9-2BF340A3E9FB}">
      <dgm:prSet custT="1"/>
      <dgm:spPr/>
      <dgm:t>
        <a:bodyPr/>
        <a:lstStyle/>
        <a:p>
          <a:endParaRPr lang="en-US" sz="120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6EC6EDBC-ADCC-4442-8407-80C67F88418D}" type="parTrans" cxnId="{4FBFEC15-09FD-49E1-9963-74A767607547}">
      <dgm:prSet/>
      <dgm:spPr/>
      <dgm:t>
        <a:bodyPr/>
        <a:lstStyle/>
        <a:p>
          <a:endParaRPr lang="en-US"/>
        </a:p>
      </dgm:t>
    </dgm:pt>
    <dgm:pt modelId="{E14776E0-3382-4E2B-AEE2-2D5689364D8B}" type="sibTrans" cxnId="{4FBFEC15-09FD-49E1-9963-74A767607547}">
      <dgm:prSet/>
      <dgm:spPr/>
      <dgm:t>
        <a:bodyPr/>
        <a:lstStyle/>
        <a:p>
          <a:endParaRPr lang="en-US"/>
        </a:p>
      </dgm:t>
    </dgm:pt>
    <dgm:pt modelId="{791247BF-5AC0-4867-BB39-78688E10D308}">
      <dgm:prSet phldrT="[Text]" custT="1"/>
      <dgm:spPr/>
      <dgm:t>
        <a:bodyPr/>
        <a:lstStyle/>
        <a:p>
          <a:r>
            <a:rPr lang="en-US" sz="1400" dirty="0">
              <a:latin typeface="Cavolini" panose="03000502040302020204" pitchFamily="66" charset="0"/>
              <a:cs typeface="Cavolini" panose="03000502040302020204" pitchFamily="66" charset="0"/>
            </a:rPr>
            <a:t>Collected 313 beach samples to ensure water was safe for swimming. </a:t>
          </a:r>
        </a:p>
      </dgm:t>
    </dgm:pt>
    <dgm:pt modelId="{FA464340-8B1B-4C10-89D9-612B40F7EF72}" type="parTrans" cxnId="{7DB92948-51E6-48FD-8DBB-8919A4FCE1BC}">
      <dgm:prSet/>
      <dgm:spPr/>
      <dgm:t>
        <a:bodyPr/>
        <a:lstStyle/>
        <a:p>
          <a:endParaRPr lang="en-US"/>
        </a:p>
      </dgm:t>
    </dgm:pt>
    <dgm:pt modelId="{09C52339-E5D3-4951-9E02-F055248AD0C7}" type="sibTrans" cxnId="{7DB92948-51E6-48FD-8DBB-8919A4FCE1BC}">
      <dgm:prSet/>
      <dgm:spPr/>
      <dgm:t>
        <a:bodyPr/>
        <a:lstStyle/>
        <a:p>
          <a:endParaRPr lang="en-US"/>
        </a:p>
      </dgm:t>
    </dgm:pt>
    <dgm:pt modelId="{42AB70C7-44DA-42B5-AD1D-77D245798163}">
      <dgm:prSet phldrT="[Text]" custT="1"/>
      <dgm:spPr/>
      <dgm:t>
        <a:bodyPr/>
        <a:lstStyle/>
        <a:p>
          <a:endParaRPr lang="en-US" sz="140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895B4DEF-1EF1-492C-A1E5-38D9431B9AB2}" type="parTrans" cxnId="{34BE99DD-3C41-4AF9-BFD4-270174A136E1}">
      <dgm:prSet/>
      <dgm:spPr/>
      <dgm:t>
        <a:bodyPr/>
        <a:lstStyle/>
        <a:p>
          <a:endParaRPr lang="en-US"/>
        </a:p>
      </dgm:t>
    </dgm:pt>
    <dgm:pt modelId="{EE4C2370-7449-4032-ACE6-86DF1BFEEA96}" type="sibTrans" cxnId="{34BE99DD-3C41-4AF9-BFD4-270174A136E1}">
      <dgm:prSet/>
      <dgm:spPr/>
      <dgm:t>
        <a:bodyPr/>
        <a:lstStyle/>
        <a:p>
          <a:endParaRPr lang="en-US"/>
        </a:p>
      </dgm:t>
    </dgm:pt>
    <dgm:pt modelId="{29CCECFE-642B-4CB0-A6CF-28CA73C04A05}">
      <dgm:prSet phldrT="[Text]" custT="1"/>
      <dgm:spPr/>
      <dgm:t>
        <a:bodyPr/>
        <a:lstStyle/>
        <a:p>
          <a:r>
            <a:rPr lang="en-US" sz="1400" dirty="0">
              <a:latin typeface="Cavolini" panose="03000502040302020204" pitchFamily="66" charset="0"/>
              <a:cs typeface="Cavolini" panose="03000502040302020204" pitchFamily="66" charset="0"/>
            </a:rPr>
            <a:t>Tested 107 ticks submitted by residents for Lyme Disease. </a:t>
          </a:r>
        </a:p>
      </dgm:t>
    </dgm:pt>
    <dgm:pt modelId="{C0C652C8-2B13-464D-8894-95B8DADB634E}" type="parTrans" cxnId="{2F6C1881-C391-443B-AC2C-14314A185526}">
      <dgm:prSet/>
      <dgm:spPr/>
      <dgm:t>
        <a:bodyPr/>
        <a:lstStyle/>
        <a:p>
          <a:endParaRPr lang="en-US"/>
        </a:p>
      </dgm:t>
    </dgm:pt>
    <dgm:pt modelId="{CB263A38-7A58-491F-B96D-A51D25B7B891}" type="sibTrans" cxnId="{2F6C1881-C391-443B-AC2C-14314A185526}">
      <dgm:prSet/>
      <dgm:spPr/>
      <dgm:t>
        <a:bodyPr/>
        <a:lstStyle/>
        <a:p>
          <a:endParaRPr lang="en-US"/>
        </a:p>
      </dgm:t>
    </dgm:pt>
    <dgm:pt modelId="{5A9821D4-C798-4EDC-987A-E285391153D9}">
      <dgm:prSet phldrT="[Text]" custT="1"/>
      <dgm:spPr/>
      <dgm:t>
        <a:bodyPr/>
        <a:lstStyle/>
        <a:p>
          <a:endParaRPr lang="en-US" sz="140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B5F33C51-6C91-4777-98DC-DFAC97EF9B86}" type="parTrans" cxnId="{8A0A7DFC-F9A4-4A40-BB3E-08757A61A46E}">
      <dgm:prSet/>
      <dgm:spPr/>
      <dgm:t>
        <a:bodyPr/>
        <a:lstStyle/>
        <a:p>
          <a:endParaRPr lang="en-US"/>
        </a:p>
      </dgm:t>
    </dgm:pt>
    <dgm:pt modelId="{89222575-5D3D-49DA-97F5-42F5DCA0B704}" type="sibTrans" cxnId="{8A0A7DFC-F9A4-4A40-BB3E-08757A61A46E}">
      <dgm:prSet/>
      <dgm:spPr/>
      <dgm:t>
        <a:bodyPr/>
        <a:lstStyle/>
        <a:p>
          <a:endParaRPr lang="en-US"/>
        </a:p>
      </dgm:t>
    </dgm:pt>
    <dgm:pt modelId="{26182F8D-C159-439D-ACC3-8DC3DECD7B53}">
      <dgm:prSet phldrT="[Text]" custT="1"/>
      <dgm:spPr/>
      <dgm:t>
        <a:bodyPr/>
        <a:lstStyle/>
        <a:p>
          <a:r>
            <a:rPr lang="en-US" sz="1200" dirty="0">
              <a:latin typeface="Cavolini" panose="03000502040302020204" pitchFamily="66" charset="0"/>
              <a:cs typeface="Cavolini" panose="03000502040302020204" pitchFamily="66" charset="0"/>
            </a:rPr>
            <a:t>Responded to over 15,000 requests for services and assistance</a:t>
          </a:r>
        </a:p>
      </dgm:t>
    </dgm:pt>
    <dgm:pt modelId="{501793D1-0FD3-49CE-B34D-734841E8F319}" type="parTrans" cxnId="{CFF8C79E-DA86-41C0-938A-CEF33896E4AF}">
      <dgm:prSet/>
      <dgm:spPr/>
    </dgm:pt>
    <dgm:pt modelId="{BA913378-15C3-4D12-B566-D70932B57FA6}" type="sibTrans" cxnId="{CFF8C79E-DA86-41C0-938A-CEF33896E4AF}">
      <dgm:prSet/>
      <dgm:spPr/>
    </dgm:pt>
    <dgm:pt modelId="{A6C4A2F1-B271-4355-A78D-26BAACFF19D9}">
      <dgm:prSet phldrT="[Text]" custT="1"/>
      <dgm:spPr/>
      <dgm:t>
        <a:bodyPr/>
        <a:lstStyle/>
        <a:p>
          <a:endParaRPr lang="en-US" sz="1200" dirty="0">
            <a:latin typeface="Cavolini" panose="03000502040302020204" pitchFamily="66" charset="0"/>
            <a:cs typeface="Cavolini" panose="03000502040302020204" pitchFamily="66" charset="0"/>
          </a:endParaRPr>
        </a:p>
      </dgm:t>
    </dgm:pt>
    <dgm:pt modelId="{1ED6CE11-A1BC-41DE-A89A-6FA7D28FC87C}" type="parTrans" cxnId="{E4E13AB8-A093-4688-9718-46CAAF669508}">
      <dgm:prSet/>
      <dgm:spPr/>
    </dgm:pt>
    <dgm:pt modelId="{E5CF9221-D6FA-4B52-92E7-4B8FC8D8D3A0}" type="sibTrans" cxnId="{E4E13AB8-A093-4688-9718-46CAAF669508}">
      <dgm:prSet/>
      <dgm:spPr/>
    </dgm:pt>
    <dgm:pt modelId="{D8B809DF-51EB-4701-BB87-C35EE92E56D4}" type="pres">
      <dgm:prSet presAssocID="{907E4056-1140-444A-A9B4-E42C81F05E09}" presName="Name0" presStyleCnt="0">
        <dgm:presLayoutVars>
          <dgm:dir/>
          <dgm:animLvl val="lvl"/>
          <dgm:resizeHandles val="exact"/>
        </dgm:presLayoutVars>
      </dgm:prSet>
      <dgm:spPr/>
    </dgm:pt>
    <dgm:pt modelId="{ECA25100-12AC-44E8-B01E-94FC36AB7C40}" type="pres">
      <dgm:prSet presAssocID="{9DAF46CE-8C39-4F3B-A2B4-A67D01F36E55}" presName="composite" presStyleCnt="0"/>
      <dgm:spPr/>
    </dgm:pt>
    <dgm:pt modelId="{F9BA280C-D1DE-4CFA-8E1B-0719DD535CF0}" type="pres">
      <dgm:prSet presAssocID="{9DAF46CE-8C39-4F3B-A2B4-A67D01F36E5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95CE07BB-9BDE-48B5-BED0-245EDB75874F}" type="pres">
      <dgm:prSet presAssocID="{9DAF46CE-8C39-4F3B-A2B4-A67D01F36E55}" presName="desTx" presStyleLbl="alignAccFollowNode1" presStyleIdx="0" presStyleCnt="4" custScaleX="99151">
        <dgm:presLayoutVars>
          <dgm:bulletEnabled val="1"/>
        </dgm:presLayoutVars>
      </dgm:prSet>
      <dgm:spPr/>
    </dgm:pt>
    <dgm:pt modelId="{5AFE455C-E444-410B-90C6-CCE5280BB55C}" type="pres">
      <dgm:prSet presAssocID="{938A068A-3042-447C-B1BA-0ED1704D5772}" presName="space" presStyleCnt="0"/>
      <dgm:spPr/>
    </dgm:pt>
    <dgm:pt modelId="{19A51CAD-DBAA-4D00-A316-09DC2DBC3BEF}" type="pres">
      <dgm:prSet presAssocID="{AC28CE50-3A80-4364-AA57-1A179753C418}" presName="composite" presStyleCnt="0"/>
      <dgm:spPr/>
    </dgm:pt>
    <dgm:pt modelId="{D2632518-CFAD-435E-A2F9-FAB11CB85FA0}" type="pres">
      <dgm:prSet presAssocID="{AC28CE50-3A80-4364-AA57-1A179753C418}" presName="parTx" presStyleLbl="alignNode1" presStyleIdx="1" presStyleCnt="4" custLinFactNeighborX="429" custLinFactNeighborY="-1514">
        <dgm:presLayoutVars>
          <dgm:chMax val="0"/>
          <dgm:chPref val="0"/>
          <dgm:bulletEnabled val="1"/>
        </dgm:presLayoutVars>
      </dgm:prSet>
      <dgm:spPr/>
    </dgm:pt>
    <dgm:pt modelId="{C4A868D3-44F4-4663-814D-B5CA838FC6F3}" type="pres">
      <dgm:prSet presAssocID="{AC28CE50-3A80-4364-AA57-1A179753C418}" presName="desTx" presStyleLbl="alignAccFollowNode1" presStyleIdx="1" presStyleCnt="4">
        <dgm:presLayoutVars>
          <dgm:bulletEnabled val="1"/>
        </dgm:presLayoutVars>
      </dgm:prSet>
      <dgm:spPr/>
    </dgm:pt>
    <dgm:pt modelId="{483D2EED-C430-4B7B-A6E3-E5279F82735A}" type="pres">
      <dgm:prSet presAssocID="{0A2639A3-4A1D-42C2-9CA8-94738A9365D4}" presName="space" presStyleCnt="0"/>
      <dgm:spPr/>
    </dgm:pt>
    <dgm:pt modelId="{397CC40C-3B77-41DF-82D1-43816B3B71B1}" type="pres">
      <dgm:prSet presAssocID="{3120FADB-5602-492B-9708-D45B1C60BB61}" presName="composite" presStyleCnt="0"/>
      <dgm:spPr/>
    </dgm:pt>
    <dgm:pt modelId="{66232106-4998-4172-AA3A-7474BE7E608C}" type="pres">
      <dgm:prSet presAssocID="{3120FADB-5602-492B-9708-D45B1C60BB6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615D0C6F-0FA4-4548-A452-BD29CB3C8644}" type="pres">
      <dgm:prSet presAssocID="{3120FADB-5602-492B-9708-D45B1C60BB61}" presName="desTx" presStyleLbl="alignAccFollowNode1" presStyleIdx="2" presStyleCnt="4">
        <dgm:presLayoutVars>
          <dgm:bulletEnabled val="1"/>
        </dgm:presLayoutVars>
      </dgm:prSet>
      <dgm:spPr/>
    </dgm:pt>
    <dgm:pt modelId="{29A6CBD2-F3F1-4F17-B84C-4A48CAAF55C7}" type="pres">
      <dgm:prSet presAssocID="{549C4C49-0785-4EC0-A4CB-1C208FA25CB8}" presName="space" presStyleCnt="0"/>
      <dgm:spPr/>
    </dgm:pt>
    <dgm:pt modelId="{6A9620DB-4A0E-409B-B017-C43B4B22AEBA}" type="pres">
      <dgm:prSet presAssocID="{A298B0E2-047B-419E-9F4D-BCF52ECFE622}" presName="composite" presStyleCnt="0"/>
      <dgm:spPr/>
    </dgm:pt>
    <dgm:pt modelId="{D2B4D1A1-95AD-43FC-BD89-D411DCA1CE38}" type="pres">
      <dgm:prSet presAssocID="{A298B0E2-047B-419E-9F4D-BCF52ECFE62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F91D7DF6-4D87-4266-BC3B-642C9905F61A}" type="pres">
      <dgm:prSet presAssocID="{A298B0E2-047B-419E-9F4D-BCF52ECFE622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5DA520D-115A-455B-8054-C9D106D73513}" srcId="{AC28CE50-3A80-4364-AA57-1A179753C418}" destId="{4DF36794-1504-4227-9F43-DAF7F6B85CDF}" srcOrd="3" destOrd="0" parTransId="{A23B4360-A559-49DB-93AB-3F017B46E1AB}" sibTransId="{A980020B-99BD-4620-A492-9BF50589066F}"/>
    <dgm:cxn modelId="{466F920F-B03C-4C79-967B-53D128550522}" srcId="{AC28CE50-3A80-4364-AA57-1A179753C418}" destId="{28EC804A-E167-42CA-83DA-22DF7C63461D}" srcOrd="10" destOrd="0" parTransId="{939DFBD6-9149-4D3F-84EC-1189BCEED2DE}" sibTransId="{F023F06B-FE74-41A1-A597-8912A5FBB00C}"/>
    <dgm:cxn modelId="{4D01C411-A8D2-4402-B88F-AB22C553508E}" type="presOf" srcId="{3D932CF1-3977-48A9-A977-9F48201C241A}" destId="{C4A868D3-44F4-4663-814D-B5CA838FC6F3}" srcOrd="0" destOrd="6" presId="urn:microsoft.com/office/officeart/2005/8/layout/hList1"/>
    <dgm:cxn modelId="{FA32C511-B167-4698-94E1-418B5453EF0C}" type="presOf" srcId="{A298B0E2-047B-419E-9F4D-BCF52ECFE622}" destId="{D2B4D1A1-95AD-43FC-BD89-D411DCA1CE38}" srcOrd="0" destOrd="0" presId="urn:microsoft.com/office/officeart/2005/8/layout/hList1"/>
    <dgm:cxn modelId="{4FBFEC15-09FD-49E1-9963-74A767607547}" srcId="{A298B0E2-047B-419E-9F4D-BCF52ECFE622}" destId="{71482A35-33DB-4A31-B9B9-2BF340A3E9FB}" srcOrd="3" destOrd="0" parTransId="{6EC6EDBC-ADCC-4442-8407-80C67F88418D}" sibTransId="{E14776E0-3382-4E2B-AEE2-2D5689364D8B}"/>
    <dgm:cxn modelId="{06C24818-6C7A-4073-AEAE-856308FF8E61}" type="presOf" srcId="{71482A35-33DB-4A31-B9B9-2BF340A3E9FB}" destId="{F91D7DF6-4D87-4266-BC3B-642C9905F61A}" srcOrd="0" destOrd="3" presId="urn:microsoft.com/office/officeart/2005/8/layout/hList1"/>
    <dgm:cxn modelId="{AC94351A-B03E-473E-A0EC-6099726D05B4}" srcId="{AC28CE50-3A80-4364-AA57-1A179753C418}" destId="{343119A7-08EC-48F8-8532-760506249F94}" srcOrd="8" destOrd="0" parTransId="{FA61347C-ABF4-4A9A-9ADB-F0FEC588F20F}" sibTransId="{2542A5C0-452E-4FA9-BB97-0163FB4C11CD}"/>
    <dgm:cxn modelId="{C21E1D1B-C3F2-4702-AD54-E38535C380B0}" type="presOf" srcId="{4DF36794-1504-4227-9F43-DAF7F6B85CDF}" destId="{C4A868D3-44F4-4663-814D-B5CA838FC6F3}" srcOrd="0" destOrd="3" presId="urn:microsoft.com/office/officeart/2005/8/layout/hList1"/>
    <dgm:cxn modelId="{3DD2521B-F21E-4C8D-8387-E1197255160E}" type="presOf" srcId="{CE133F09-B8AD-4E62-A857-E3A2CDE83566}" destId="{615D0C6F-0FA4-4548-A452-BD29CB3C8644}" srcOrd="0" destOrd="3" presId="urn:microsoft.com/office/officeart/2005/8/layout/hList1"/>
    <dgm:cxn modelId="{42F2AF1D-B276-4544-A066-0915378E9D2D}" type="presOf" srcId="{75961CB4-3594-4DFC-8C09-CCA64FEF8F7A}" destId="{615D0C6F-0FA4-4548-A452-BD29CB3C8644}" srcOrd="0" destOrd="4" presId="urn:microsoft.com/office/officeart/2005/8/layout/hList1"/>
    <dgm:cxn modelId="{F59F1F22-E372-491F-9EEC-58BF11F1487F}" type="presOf" srcId="{AC28CE50-3A80-4364-AA57-1A179753C418}" destId="{D2632518-CFAD-435E-A2F9-FAB11CB85FA0}" srcOrd="0" destOrd="0" presId="urn:microsoft.com/office/officeart/2005/8/layout/hList1"/>
    <dgm:cxn modelId="{32E11327-2BCA-4240-82BF-A3386B4C95CF}" srcId="{A298B0E2-047B-419E-9F4D-BCF52ECFE622}" destId="{D2423D77-EBC0-4816-B4FA-4E0DF0CC6967}" srcOrd="2" destOrd="0" parTransId="{51D432D4-13E2-4ADD-BCD1-A5FFAE022532}" sibTransId="{E09E7732-0648-4471-8ED8-AC86D5B32E8D}"/>
    <dgm:cxn modelId="{B05B6434-A503-4CF1-A56C-028B21B2C660}" type="presOf" srcId="{A9669635-2B1B-4505-869A-3532E71CA7CA}" destId="{C4A868D3-44F4-4663-814D-B5CA838FC6F3}" srcOrd="0" destOrd="2" presId="urn:microsoft.com/office/officeart/2005/8/layout/hList1"/>
    <dgm:cxn modelId="{903C9336-E553-4D95-9D60-4C699D7F537A}" type="presOf" srcId="{27B643C8-4C3A-4677-8B2C-F1BB2CE9F89D}" destId="{95CE07BB-9BDE-48B5-BED0-245EDB75874F}" srcOrd="0" destOrd="1" presId="urn:microsoft.com/office/officeart/2005/8/layout/hList1"/>
    <dgm:cxn modelId="{1D1C3837-945A-477D-A00D-F9BED92241DD}" type="presOf" srcId="{E4585B2E-C6AD-4243-9D95-ABB5CE7A02DB}" destId="{C4A868D3-44F4-4663-814D-B5CA838FC6F3}" srcOrd="0" destOrd="9" presId="urn:microsoft.com/office/officeart/2005/8/layout/hList1"/>
    <dgm:cxn modelId="{5E431638-DEC7-4E9C-9229-47EE5040223F}" type="presOf" srcId="{52107F6A-CDA8-4766-AC30-EC6612CB55B3}" destId="{C4A868D3-44F4-4663-814D-B5CA838FC6F3}" srcOrd="0" destOrd="4" presId="urn:microsoft.com/office/officeart/2005/8/layout/hList1"/>
    <dgm:cxn modelId="{15A1953A-F358-4CD2-9935-9C3BE0456290}" type="presOf" srcId="{5A9821D4-C798-4EDC-987A-E285391153D9}" destId="{95CE07BB-9BDE-48B5-BED0-245EDB75874F}" srcOrd="0" destOrd="5" presId="urn:microsoft.com/office/officeart/2005/8/layout/hList1"/>
    <dgm:cxn modelId="{0ADDFE3A-A6BC-4787-A368-F0E8A8375BCE}" srcId="{9DAF46CE-8C39-4F3B-A2B4-A67D01F36E55}" destId="{D6745E65-E461-4006-AA56-6EF7FD7309E3}" srcOrd="2" destOrd="0" parTransId="{E2098B81-9958-46CA-A98D-701F7A4065D8}" sibTransId="{0E3EA866-D433-4EF7-8C5E-AC972B8EFB1C}"/>
    <dgm:cxn modelId="{E03FA75C-D5E4-4147-964C-1EC72D942296}" srcId="{3120FADB-5602-492B-9708-D45B1C60BB61}" destId="{19230D24-F5B9-4485-A5E2-61EC343335DC}" srcOrd="6" destOrd="0" parTransId="{C5D692C2-DB03-4F9C-85AF-F079A6BF520B}" sibTransId="{B64B587E-F82B-4D61-AD88-10B63E15A7B4}"/>
    <dgm:cxn modelId="{5FF7475E-2EFC-4354-936F-B7D64BFB63F3}" type="presOf" srcId="{44C590C8-8C17-44F7-AFBD-1312A12737BD}" destId="{615D0C6F-0FA4-4548-A452-BD29CB3C8644}" srcOrd="0" destOrd="5" presId="urn:microsoft.com/office/officeart/2005/8/layout/hList1"/>
    <dgm:cxn modelId="{1BEDDD5E-A1DC-4659-BC7D-CD12C59BD7D6}" srcId="{907E4056-1140-444A-A9B4-E42C81F05E09}" destId="{AC28CE50-3A80-4364-AA57-1A179753C418}" srcOrd="1" destOrd="0" parTransId="{984B8748-A1E7-40A4-BA64-99ACC3F3CC7F}" sibTransId="{0A2639A3-4A1D-42C2-9CA8-94738A9365D4}"/>
    <dgm:cxn modelId="{1D63EF42-6D66-4D2D-9A49-03571DE925C4}" type="presOf" srcId="{BE09EC2C-8B70-4F11-815A-33230850C7B8}" destId="{F91D7DF6-4D87-4266-BC3B-642C9905F61A}" srcOrd="0" destOrd="0" presId="urn:microsoft.com/office/officeart/2005/8/layout/hList1"/>
    <dgm:cxn modelId="{5F602D63-F7C9-4CEB-A5ED-0EC0207D510D}" srcId="{907E4056-1140-444A-A9B4-E42C81F05E09}" destId="{9DAF46CE-8C39-4F3B-A2B4-A67D01F36E55}" srcOrd="0" destOrd="0" parTransId="{ECEDBF19-4904-47EF-A523-FD625317B4A8}" sibTransId="{938A068A-3042-447C-B1BA-0ED1704D5772}"/>
    <dgm:cxn modelId="{46539E43-18BC-48C7-8512-DB04A337E492}" type="presOf" srcId="{3120FADB-5602-492B-9708-D45B1C60BB61}" destId="{66232106-4998-4172-AA3A-7474BE7E608C}" srcOrd="0" destOrd="0" presId="urn:microsoft.com/office/officeart/2005/8/layout/hList1"/>
    <dgm:cxn modelId="{868DBB64-D165-4F7F-BCBE-5F4033A6251B}" srcId="{907E4056-1140-444A-A9B4-E42C81F05E09}" destId="{3120FADB-5602-492B-9708-D45B1C60BB61}" srcOrd="2" destOrd="0" parTransId="{5E8B8ED0-F995-418A-8622-21515B227AFC}" sibTransId="{549C4C49-0785-4EC0-A4CB-1C208FA25CB8}"/>
    <dgm:cxn modelId="{611F5B67-02B8-4C89-B208-E22666D19724}" type="presOf" srcId="{4D2EDF90-84D9-4B17-822C-4851F9717B2B}" destId="{615D0C6F-0FA4-4548-A452-BD29CB3C8644}" srcOrd="0" destOrd="2" presId="urn:microsoft.com/office/officeart/2005/8/layout/hList1"/>
    <dgm:cxn modelId="{7DB92948-51E6-48FD-8DBB-8919A4FCE1BC}" srcId="{9DAF46CE-8C39-4F3B-A2B4-A67D01F36E55}" destId="{791247BF-5AC0-4867-BB39-78688E10D308}" srcOrd="4" destOrd="0" parTransId="{FA464340-8B1B-4C10-89D9-612B40F7EF72}" sibTransId="{09C52339-E5D3-4951-9E02-F055248AD0C7}"/>
    <dgm:cxn modelId="{8EE18769-333B-4B39-933F-92D80A600EF8}" srcId="{3120FADB-5602-492B-9708-D45B1C60BB61}" destId="{75961CB4-3594-4DFC-8C09-CCA64FEF8F7A}" srcOrd="4" destOrd="0" parTransId="{FB326F0A-2678-4D1C-9EC5-47139A77ABAA}" sibTransId="{13BCC869-3023-4F9F-A19F-FAD7DE524A9C}"/>
    <dgm:cxn modelId="{C67AD06C-6227-47EF-8F1B-8ADBDD781C42}" type="presOf" srcId="{42AB70C7-44DA-42B5-AD1D-77D245798163}" destId="{95CE07BB-9BDE-48B5-BED0-245EDB75874F}" srcOrd="0" destOrd="3" presId="urn:microsoft.com/office/officeart/2005/8/layout/hList1"/>
    <dgm:cxn modelId="{D5B4844D-FB80-4F40-9176-098FAFC8CB00}" type="presOf" srcId="{C5BB7412-6062-40A7-9ECE-9762629DFB60}" destId="{C4A868D3-44F4-4663-814D-B5CA838FC6F3}" srcOrd="0" destOrd="1" presId="urn:microsoft.com/office/officeart/2005/8/layout/hList1"/>
    <dgm:cxn modelId="{666EF84E-5D92-4446-9551-47C7B533FDB9}" srcId="{3120FADB-5602-492B-9708-D45B1C60BB61}" destId="{4D2EDF90-84D9-4B17-822C-4851F9717B2B}" srcOrd="2" destOrd="0" parTransId="{975CD567-AA78-4885-BEB2-E197B74DD75E}" sibTransId="{6EDFB26D-140D-4492-AC81-56E57FA07ABE}"/>
    <dgm:cxn modelId="{6B9E474F-C795-4088-B77C-41F2008094BF}" srcId="{AC28CE50-3A80-4364-AA57-1A179753C418}" destId="{E6BD150D-0B60-4F6E-9B90-E25C3FA2E8D9}" srcOrd="5" destOrd="0" parTransId="{AFB8A22D-A0F7-4AA7-8C21-76046F5EC5AB}" sibTransId="{2F7139C8-5AA3-41C9-82FD-3DC5294479DD}"/>
    <dgm:cxn modelId="{356E8152-605D-4303-9A3D-1893B32C6D21}" type="presOf" srcId="{D6745E65-E461-4006-AA56-6EF7FD7309E3}" destId="{95CE07BB-9BDE-48B5-BED0-245EDB75874F}" srcOrd="0" destOrd="2" presId="urn:microsoft.com/office/officeart/2005/8/layout/hList1"/>
    <dgm:cxn modelId="{F508A354-23AB-4E0F-958F-772B04127E3C}" srcId="{A298B0E2-047B-419E-9F4D-BCF52ECFE622}" destId="{94FF77ED-2EA4-423E-BBE2-96105448E9E8}" srcOrd="1" destOrd="0" parTransId="{E26C2591-1E28-4BDF-B638-17ABD61F413F}" sibTransId="{4FE6524D-6542-4424-A2F4-09D083B37AFE}"/>
    <dgm:cxn modelId="{B8C32B75-41B7-4701-A969-056004E737F7}" type="presOf" srcId="{6F48BF40-0087-4427-A8C8-1D13E97E1388}" destId="{95CE07BB-9BDE-48B5-BED0-245EDB75874F}" srcOrd="0" destOrd="0" presId="urn:microsoft.com/office/officeart/2005/8/layout/hList1"/>
    <dgm:cxn modelId="{5BEC4C76-3085-439C-B595-25232EAE8372}" type="presOf" srcId="{343119A7-08EC-48F8-8532-760506249F94}" destId="{C4A868D3-44F4-4663-814D-B5CA838FC6F3}" srcOrd="0" destOrd="8" presId="urn:microsoft.com/office/officeart/2005/8/layout/hList1"/>
    <dgm:cxn modelId="{75847857-37D3-45A1-8693-6B797FA359B2}" type="presOf" srcId="{26182F8D-C159-439D-ACC3-8DC3DECD7B53}" destId="{615D0C6F-0FA4-4548-A452-BD29CB3C8644}" srcOrd="0" destOrd="0" presId="urn:microsoft.com/office/officeart/2005/8/layout/hList1"/>
    <dgm:cxn modelId="{5D201278-F8E7-44C3-B463-066204D397EA}" type="presOf" srcId="{94FF77ED-2EA4-423E-BBE2-96105448E9E8}" destId="{F91D7DF6-4D87-4266-BC3B-642C9905F61A}" srcOrd="0" destOrd="1" presId="urn:microsoft.com/office/officeart/2005/8/layout/hList1"/>
    <dgm:cxn modelId="{FFEECF7C-71D5-41DA-B4D6-8D5884E85F32}" type="presOf" srcId="{791247BF-5AC0-4867-BB39-78688E10D308}" destId="{95CE07BB-9BDE-48B5-BED0-245EDB75874F}" srcOrd="0" destOrd="4" presId="urn:microsoft.com/office/officeart/2005/8/layout/hList1"/>
    <dgm:cxn modelId="{2F6C1881-C391-443B-AC2C-14314A185526}" srcId="{9DAF46CE-8C39-4F3B-A2B4-A67D01F36E55}" destId="{29CCECFE-642B-4CB0-A6CF-28CA73C04A05}" srcOrd="6" destOrd="0" parTransId="{C0C652C8-2B13-464D-8894-95B8DADB634E}" sibTransId="{CB263A38-7A58-491F-B96D-A51D25B7B891}"/>
    <dgm:cxn modelId="{7B53EF86-44D3-4376-AD20-1ABBA270AB10}" type="presOf" srcId="{28EC804A-E167-42CA-83DA-22DF7C63461D}" destId="{C4A868D3-44F4-4663-814D-B5CA838FC6F3}" srcOrd="0" destOrd="10" presId="urn:microsoft.com/office/officeart/2005/8/layout/hList1"/>
    <dgm:cxn modelId="{B2FA6E87-2DF8-4FDE-A57A-1559EC49708D}" type="presOf" srcId="{9DAF46CE-8C39-4F3B-A2B4-A67D01F36E55}" destId="{F9BA280C-D1DE-4CFA-8E1B-0719DD535CF0}" srcOrd="0" destOrd="0" presId="urn:microsoft.com/office/officeart/2005/8/layout/hList1"/>
    <dgm:cxn modelId="{A8F36D88-E116-4C23-BB25-B63F9C9091CA}" srcId="{AC28CE50-3A80-4364-AA57-1A179753C418}" destId="{A9669635-2B1B-4505-869A-3532E71CA7CA}" srcOrd="2" destOrd="0" parTransId="{CEC30AA9-736C-4434-8D09-DAC1096C1E68}" sibTransId="{9C79F5B0-6F2C-4BEA-BC36-27F91FBFDA46}"/>
    <dgm:cxn modelId="{C9714F88-D261-4845-B854-6AD1BFE5FB80}" srcId="{A298B0E2-047B-419E-9F4D-BCF52ECFE622}" destId="{2C342EF8-98CB-4140-905A-0AF719C372C5}" srcOrd="4" destOrd="0" parTransId="{943C0D78-497E-44DF-9A09-0A5AE4436457}" sibTransId="{37151B76-6C36-466C-801C-E613EB3DB678}"/>
    <dgm:cxn modelId="{E7EDE389-CABB-41C1-BD64-04F791EEBB74}" srcId="{A298B0E2-047B-419E-9F4D-BCF52ECFE622}" destId="{BE09EC2C-8B70-4F11-815A-33230850C7B8}" srcOrd="0" destOrd="0" parTransId="{AB063EA0-2191-4EA0-8D39-BEA106E3AEE7}" sibTransId="{18AD0C1F-585D-4130-A134-D9869CE6C2CD}"/>
    <dgm:cxn modelId="{FD6C878A-84EA-4AC1-857B-7112E5C60BC5}" srcId="{AC28CE50-3A80-4364-AA57-1A179753C418}" destId="{3D932CF1-3977-48A9-A977-9F48201C241A}" srcOrd="6" destOrd="0" parTransId="{12396A93-CA98-48DE-9D3E-5CAD66A5D9FA}" sibTransId="{9665B40E-68AF-4510-9F62-8E4992E73741}"/>
    <dgm:cxn modelId="{847FCE8B-BB46-47FA-960A-D479FA2142FC}" srcId="{9DAF46CE-8C39-4F3B-A2B4-A67D01F36E55}" destId="{6F48BF40-0087-4427-A8C8-1D13E97E1388}" srcOrd="0" destOrd="0" parTransId="{EAA867C2-ED55-4888-B913-03E7603AA183}" sibTransId="{D75E46AB-24DE-4F95-B071-131D12228D67}"/>
    <dgm:cxn modelId="{2975188D-BC2E-4190-8A05-D018ECD441DA}" srcId="{AC28CE50-3A80-4364-AA57-1A179753C418}" destId="{52107F6A-CDA8-4766-AC30-EC6612CB55B3}" srcOrd="4" destOrd="0" parTransId="{6F58AC4E-92A2-40B0-B86F-7AD6AC9231FB}" sibTransId="{EBF1A49F-6DB1-4817-A16E-C842259C2A41}"/>
    <dgm:cxn modelId="{3C220592-A6EE-4C5E-8DA5-D30A91CAF602}" srcId="{9DAF46CE-8C39-4F3B-A2B4-A67D01F36E55}" destId="{27B643C8-4C3A-4677-8B2C-F1BB2CE9F89D}" srcOrd="1" destOrd="0" parTransId="{9E1AA3FA-D11F-4C23-A773-8392435F3766}" sibTransId="{17A27EF7-2536-4F68-963D-F4D47E6BEDF7}"/>
    <dgm:cxn modelId="{28DF7394-53A5-4FDD-A106-4F08F0FE63E8}" type="presOf" srcId="{D2423D77-EBC0-4816-B4FA-4E0DF0CC6967}" destId="{F91D7DF6-4D87-4266-BC3B-642C9905F61A}" srcOrd="0" destOrd="2" presId="urn:microsoft.com/office/officeart/2005/8/layout/hList1"/>
    <dgm:cxn modelId="{B8B3999A-D1B2-4412-AEDF-7F13C3299D6B}" type="presOf" srcId="{E6BD150D-0B60-4F6E-9B90-E25C3FA2E8D9}" destId="{C4A868D3-44F4-4663-814D-B5CA838FC6F3}" srcOrd="0" destOrd="5" presId="urn:microsoft.com/office/officeart/2005/8/layout/hList1"/>
    <dgm:cxn modelId="{37DCAE9D-B0A2-421E-8E92-868CB8833B3E}" type="presOf" srcId="{D14CD1EC-48D7-46C0-821F-E87762B1FBBB}" destId="{C4A868D3-44F4-4663-814D-B5CA838FC6F3}" srcOrd="0" destOrd="0" presId="urn:microsoft.com/office/officeart/2005/8/layout/hList1"/>
    <dgm:cxn modelId="{CFF8C79E-DA86-41C0-938A-CEF33896E4AF}" srcId="{3120FADB-5602-492B-9708-D45B1C60BB61}" destId="{26182F8D-C159-439D-ACC3-8DC3DECD7B53}" srcOrd="0" destOrd="0" parTransId="{501793D1-0FD3-49CE-B34D-734841E8F319}" sibTransId="{BA913378-15C3-4D12-B566-D70932B57FA6}"/>
    <dgm:cxn modelId="{FBD61EA8-048D-48E9-9565-5A98992FFAB6}" srcId="{3120FADB-5602-492B-9708-D45B1C60BB61}" destId="{94411B10-15E1-47C2-BCF8-0913777D3432}" srcOrd="5" destOrd="0" parTransId="{D62E2241-741D-4D9B-8509-CEDF620762E5}" sibTransId="{137CCD72-9738-4ABC-95D6-D3BD19D262F2}"/>
    <dgm:cxn modelId="{9E0440AA-0628-469F-9A4C-3EB176E0593D}" type="presOf" srcId="{9B526715-C5C4-4AB7-840F-364340CEA54A}" destId="{C4A868D3-44F4-4663-814D-B5CA838FC6F3}" srcOrd="0" destOrd="7" presId="urn:microsoft.com/office/officeart/2005/8/layout/hList1"/>
    <dgm:cxn modelId="{86D5A7B1-1F1C-4FBB-B22D-612E3C2923E2}" srcId="{AC28CE50-3A80-4364-AA57-1A179753C418}" destId="{D14CD1EC-48D7-46C0-821F-E87762B1FBBB}" srcOrd="0" destOrd="0" parTransId="{B0B8BF72-4E3B-412A-BDAE-05F153A9D717}" sibTransId="{7CC43DC9-C20C-477D-83EF-E56CD4CDF9E6}"/>
    <dgm:cxn modelId="{E4E13AB8-A093-4688-9718-46CAAF669508}" srcId="{3120FADB-5602-492B-9708-D45B1C60BB61}" destId="{A6C4A2F1-B271-4355-A78D-26BAACFF19D9}" srcOrd="1" destOrd="0" parTransId="{1ED6CE11-A1BC-41DE-A89A-6FA7D28FC87C}" sibTransId="{E5CF9221-D6FA-4B52-92E7-4B8FC8D8D3A0}"/>
    <dgm:cxn modelId="{FCD965BA-A648-4C2E-93AC-EF404B3DFD79}" srcId="{AC28CE50-3A80-4364-AA57-1A179753C418}" destId="{E4585B2E-C6AD-4243-9D95-ABB5CE7A02DB}" srcOrd="9" destOrd="0" parTransId="{C074F33B-A43B-41C9-B184-40A197E7B6F4}" sibTransId="{401011E1-19E6-4480-92D0-52182346ACB7}"/>
    <dgm:cxn modelId="{A3F0F1D2-D467-4B50-BCFD-B98D32C3C02D}" type="presOf" srcId="{A6C4A2F1-B271-4355-A78D-26BAACFF19D9}" destId="{615D0C6F-0FA4-4548-A452-BD29CB3C8644}" srcOrd="0" destOrd="1" presId="urn:microsoft.com/office/officeart/2005/8/layout/hList1"/>
    <dgm:cxn modelId="{BA3CF7D3-288C-48A8-A2B7-0AC6C424E7F4}" type="presOf" srcId="{94411B10-15E1-47C2-BCF8-0913777D3432}" destId="{615D0C6F-0FA4-4548-A452-BD29CB3C8644}" srcOrd="0" destOrd="6" presId="urn:microsoft.com/office/officeart/2005/8/layout/hList1"/>
    <dgm:cxn modelId="{B81618D8-46B1-4901-A782-4AB91FF7CC3D}" type="presOf" srcId="{29CCECFE-642B-4CB0-A6CF-28CA73C04A05}" destId="{95CE07BB-9BDE-48B5-BED0-245EDB75874F}" srcOrd="0" destOrd="6" presId="urn:microsoft.com/office/officeart/2005/8/layout/hList1"/>
    <dgm:cxn modelId="{403ADCD9-587B-429A-9ECF-4E7184507EC2}" type="presOf" srcId="{907E4056-1140-444A-A9B4-E42C81F05E09}" destId="{D8B809DF-51EB-4701-BB87-C35EE92E56D4}" srcOrd="0" destOrd="0" presId="urn:microsoft.com/office/officeart/2005/8/layout/hList1"/>
    <dgm:cxn modelId="{CB7E0CDA-5884-48C3-B62E-EB34A1C57608}" srcId="{AC28CE50-3A80-4364-AA57-1A179753C418}" destId="{C5BB7412-6062-40A7-9ECE-9762629DFB60}" srcOrd="1" destOrd="0" parTransId="{B3AB1762-2FA1-4EE0-8C18-61B51D77ED9D}" sibTransId="{8C4D3D58-4269-4E0F-A7F4-440180C72F01}"/>
    <dgm:cxn modelId="{0ADDD3DA-7EF2-43BC-BDF9-BD764A8523AE}" srcId="{75961CB4-3594-4DFC-8C09-CCA64FEF8F7A}" destId="{44C590C8-8C17-44F7-AFBD-1312A12737BD}" srcOrd="0" destOrd="0" parTransId="{ACBF886B-CD2B-4833-B0A0-AACF6D99B673}" sibTransId="{34F0236D-B179-4F60-A086-A3489461E7FC}"/>
    <dgm:cxn modelId="{34BE99DD-3C41-4AF9-BFD4-270174A136E1}" srcId="{9DAF46CE-8C39-4F3B-A2B4-A67D01F36E55}" destId="{42AB70C7-44DA-42B5-AD1D-77D245798163}" srcOrd="3" destOrd="0" parTransId="{895B4DEF-1EF1-492C-A1E5-38D9431B9AB2}" sibTransId="{EE4C2370-7449-4032-ACE6-86DF1BFEEA96}"/>
    <dgm:cxn modelId="{A35265E3-FBFF-465F-8FE6-F21C2CA74D58}" srcId="{907E4056-1140-444A-A9B4-E42C81F05E09}" destId="{A298B0E2-047B-419E-9F4D-BCF52ECFE622}" srcOrd="3" destOrd="0" parTransId="{A790CAA3-C213-49FA-B5E9-B43012AEAF26}" sibTransId="{44DA311B-EE50-4E73-AC75-6A6E4ECE8DDB}"/>
    <dgm:cxn modelId="{42280BEB-C901-4323-9762-565F85E91648}" srcId="{3120FADB-5602-492B-9708-D45B1C60BB61}" destId="{CE133F09-B8AD-4E62-A857-E3A2CDE83566}" srcOrd="3" destOrd="0" parTransId="{0342DE21-B083-4089-8406-CF8795776C6D}" sibTransId="{467E02C8-92F7-4598-87DD-BEE66439C6E7}"/>
    <dgm:cxn modelId="{029A41F6-76D1-4876-AF59-47331EB92D03}" type="presOf" srcId="{19230D24-F5B9-4485-A5E2-61EC343335DC}" destId="{615D0C6F-0FA4-4548-A452-BD29CB3C8644}" srcOrd="0" destOrd="7" presId="urn:microsoft.com/office/officeart/2005/8/layout/hList1"/>
    <dgm:cxn modelId="{C9468BF7-17A8-46D7-A6BD-F01E5F02A96D}" type="presOf" srcId="{2C342EF8-98CB-4140-905A-0AF719C372C5}" destId="{F91D7DF6-4D87-4266-BC3B-642C9905F61A}" srcOrd="0" destOrd="4" presId="urn:microsoft.com/office/officeart/2005/8/layout/hList1"/>
    <dgm:cxn modelId="{42E8D0F9-35A1-4294-911B-66C8C79C3C0A}" srcId="{AC28CE50-3A80-4364-AA57-1A179753C418}" destId="{9B526715-C5C4-4AB7-840F-364340CEA54A}" srcOrd="7" destOrd="0" parTransId="{7AC36324-A1C2-4825-836F-C186094A40E3}" sibTransId="{467E2BF8-41D2-4FA9-B76C-2863B4DDEA09}"/>
    <dgm:cxn modelId="{8A0A7DFC-F9A4-4A40-BB3E-08757A61A46E}" srcId="{9DAF46CE-8C39-4F3B-A2B4-A67D01F36E55}" destId="{5A9821D4-C798-4EDC-987A-E285391153D9}" srcOrd="5" destOrd="0" parTransId="{B5F33C51-6C91-4777-98DC-DFAC97EF9B86}" sibTransId="{89222575-5D3D-49DA-97F5-42F5DCA0B704}"/>
    <dgm:cxn modelId="{3AE40B2A-82BD-49B4-B78E-F05A0D74F528}" type="presParOf" srcId="{D8B809DF-51EB-4701-BB87-C35EE92E56D4}" destId="{ECA25100-12AC-44E8-B01E-94FC36AB7C40}" srcOrd="0" destOrd="0" presId="urn:microsoft.com/office/officeart/2005/8/layout/hList1"/>
    <dgm:cxn modelId="{7B3CABF3-5421-4A33-86D1-9844222E64C9}" type="presParOf" srcId="{ECA25100-12AC-44E8-B01E-94FC36AB7C40}" destId="{F9BA280C-D1DE-4CFA-8E1B-0719DD535CF0}" srcOrd="0" destOrd="0" presId="urn:microsoft.com/office/officeart/2005/8/layout/hList1"/>
    <dgm:cxn modelId="{9CF3C566-D7F8-4A28-AC35-D3683272388C}" type="presParOf" srcId="{ECA25100-12AC-44E8-B01E-94FC36AB7C40}" destId="{95CE07BB-9BDE-48B5-BED0-245EDB75874F}" srcOrd="1" destOrd="0" presId="urn:microsoft.com/office/officeart/2005/8/layout/hList1"/>
    <dgm:cxn modelId="{34C45720-3888-4707-8F68-8C4C03AC4360}" type="presParOf" srcId="{D8B809DF-51EB-4701-BB87-C35EE92E56D4}" destId="{5AFE455C-E444-410B-90C6-CCE5280BB55C}" srcOrd="1" destOrd="0" presId="urn:microsoft.com/office/officeart/2005/8/layout/hList1"/>
    <dgm:cxn modelId="{E2220281-B91C-4082-96C4-98BEAFA9F82A}" type="presParOf" srcId="{D8B809DF-51EB-4701-BB87-C35EE92E56D4}" destId="{19A51CAD-DBAA-4D00-A316-09DC2DBC3BEF}" srcOrd="2" destOrd="0" presId="urn:microsoft.com/office/officeart/2005/8/layout/hList1"/>
    <dgm:cxn modelId="{BCB58236-55A4-47D4-8287-0CFAD664BA5B}" type="presParOf" srcId="{19A51CAD-DBAA-4D00-A316-09DC2DBC3BEF}" destId="{D2632518-CFAD-435E-A2F9-FAB11CB85FA0}" srcOrd="0" destOrd="0" presId="urn:microsoft.com/office/officeart/2005/8/layout/hList1"/>
    <dgm:cxn modelId="{24B8FAB1-84A1-412A-BDEF-DFEA66BC061D}" type="presParOf" srcId="{19A51CAD-DBAA-4D00-A316-09DC2DBC3BEF}" destId="{C4A868D3-44F4-4663-814D-B5CA838FC6F3}" srcOrd="1" destOrd="0" presId="urn:microsoft.com/office/officeart/2005/8/layout/hList1"/>
    <dgm:cxn modelId="{4D91638C-F700-4306-BB45-CAAF07E2792F}" type="presParOf" srcId="{D8B809DF-51EB-4701-BB87-C35EE92E56D4}" destId="{483D2EED-C430-4B7B-A6E3-E5279F82735A}" srcOrd="3" destOrd="0" presId="urn:microsoft.com/office/officeart/2005/8/layout/hList1"/>
    <dgm:cxn modelId="{14B36196-AF36-4655-99BE-A940E69FC51D}" type="presParOf" srcId="{D8B809DF-51EB-4701-BB87-C35EE92E56D4}" destId="{397CC40C-3B77-41DF-82D1-43816B3B71B1}" srcOrd="4" destOrd="0" presId="urn:microsoft.com/office/officeart/2005/8/layout/hList1"/>
    <dgm:cxn modelId="{26527A06-90C1-4F05-8EF7-9E3960D867A7}" type="presParOf" srcId="{397CC40C-3B77-41DF-82D1-43816B3B71B1}" destId="{66232106-4998-4172-AA3A-7474BE7E608C}" srcOrd="0" destOrd="0" presId="urn:microsoft.com/office/officeart/2005/8/layout/hList1"/>
    <dgm:cxn modelId="{A20CA911-0BD9-4819-A6EC-85DFA12588AF}" type="presParOf" srcId="{397CC40C-3B77-41DF-82D1-43816B3B71B1}" destId="{615D0C6F-0FA4-4548-A452-BD29CB3C8644}" srcOrd="1" destOrd="0" presId="urn:microsoft.com/office/officeart/2005/8/layout/hList1"/>
    <dgm:cxn modelId="{298C7824-50D2-4798-A886-B41FF3D04538}" type="presParOf" srcId="{D8B809DF-51EB-4701-BB87-C35EE92E56D4}" destId="{29A6CBD2-F3F1-4F17-B84C-4A48CAAF55C7}" srcOrd="5" destOrd="0" presId="urn:microsoft.com/office/officeart/2005/8/layout/hList1"/>
    <dgm:cxn modelId="{B3D68929-D146-44D3-AD20-3BAE2C8DE8D8}" type="presParOf" srcId="{D8B809DF-51EB-4701-BB87-C35EE92E56D4}" destId="{6A9620DB-4A0E-409B-B017-C43B4B22AEBA}" srcOrd="6" destOrd="0" presId="urn:microsoft.com/office/officeart/2005/8/layout/hList1"/>
    <dgm:cxn modelId="{DE626FB4-684E-49EC-A741-771DD75EA4CC}" type="presParOf" srcId="{6A9620DB-4A0E-409B-B017-C43B4B22AEBA}" destId="{D2B4D1A1-95AD-43FC-BD89-D411DCA1CE38}" srcOrd="0" destOrd="0" presId="urn:microsoft.com/office/officeart/2005/8/layout/hList1"/>
    <dgm:cxn modelId="{424D7A94-BD98-448B-BF5F-F5BD71E9995B}" type="presParOf" srcId="{6A9620DB-4A0E-409B-B017-C43B4B22AEBA}" destId="{F91D7DF6-4D87-4266-BC3B-642C9905F61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DCE9B-2812-44F7-8279-6AF7DFE0B812}" type="doc">
      <dgm:prSet loTypeId="urn:microsoft.com/office/officeart/2005/8/layout/gear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D9A759-18FA-427B-BEE7-E6AE859F8956}">
      <dgm:prSet phldrT="[Text]" custT="1"/>
      <dgm:spPr/>
      <dgm:t>
        <a:bodyPr/>
        <a:lstStyle/>
        <a:p>
          <a:r>
            <a:rPr lang="en-US" sz="1600" dirty="0"/>
            <a:t>Public Health Accreditation</a:t>
          </a:r>
        </a:p>
        <a:p>
          <a:r>
            <a:rPr lang="en-US" sz="900" dirty="0"/>
            <a:t>- </a:t>
          </a:r>
          <a:r>
            <a:rPr lang="en-US" sz="1050" dirty="0"/>
            <a:t>Quality Improvement </a:t>
          </a:r>
        </a:p>
        <a:p>
          <a:r>
            <a:rPr lang="en-US" sz="1050" dirty="0"/>
            <a:t>- Performance Management </a:t>
          </a:r>
        </a:p>
        <a:p>
          <a:r>
            <a:rPr lang="en-US" sz="1050" dirty="0"/>
            <a:t>- Workforce Development </a:t>
          </a:r>
        </a:p>
        <a:p>
          <a:endParaRPr lang="en-US" sz="900" dirty="0"/>
        </a:p>
      </dgm:t>
    </dgm:pt>
    <dgm:pt modelId="{556F037C-377D-4AEC-B48C-000584404ADB}" type="parTrans" cxnId="{0220D5CE-6C38-4AA0-A3A7-E9EEE87434A8}">
      <dgm:prSet/>
      <dgm:spPr/>
      <dgm:t>
        <a:bodyPr/>
        <a:lstStyle/>
        <a:p>
          <a:endParaRPr lang="en-US"/>
        </a:p>
      </dgm:t>
    </dgm:pt>
    <dgm:pt modelId="{A740FD18-6CBC-4E45-93B6-6CFCF3167791}" type="sibTrans" cxnId="{0220D5CE-6C38-4AA0-A3A7-E9EEE87434A8}">
      <dgm:prSet/>
      <dgm:spPr/>
      <dgm:t>
        <a:bodyPr/>
        <a:lstStyle/>
        <a:p>
          <a:endParaRPr lang="en-US"/>
        </a:p>
      </dgm:t>
    </dgm:pt>
    <dgm:pt modelId="{D11E6C55-0424-4E07-811F-67EEE1926EDA}">
      <dgm:prSet phldrT="[Text]"/>
      <dgm:spPr/>
      <dgm:t>
        <a:bodyPr/>
        <a:lstStyle/>
        <a:p>
          <a:r>
            <a:rPr lang="en-US" dirty="0"/>
            <a:t>Wastewater Testing for Substances</a:t>
          </a:r>
        </a:p>
      </dgm:t>
    </dgm:pt>
    <dgm:pt modelId="{C2A4060B-2A5C-4E88-A315-34867BE7D7B6}" type="parTrans" cxnId="{9521FFC4-1583-48E9-BD92-8EE9C0AD634A}">
      <dgm:prSet/>
      <dgm:spPr/>
      <dgm:t>
        <a:bodyPr/>
        <a:lstStyle/>
        <a:p>
          <a:endParaRPr lang="en-US"/>
        </a:p>
      </dgm:t>
    </dgm:pt>
    <dgm:pt modelId="{950E647F-558B-4D0D-8156-608BFCC9F44A}" type="sibTrans" cxnId="{9521FFC4-1583-48E9-BD92-8EE9C0AD634A}">
      <dgm:prSet/>
      <dgm:spPr/>
      <dgm:t>
        <a:bodyPr/>
        <a:lstStyle/>
        <a:p>
          <a:endParaRPr lang="en-US"/>
        </a:p>
      </dgm:t>
    </dgm:pt>
    <dgm:pt modelId="{6FE68B23-ED2A-4527-B15E-B9F4D931B411}">
      <dgm:prSet phldrT="[Text]"/>
      <dgm:spPr/>
      <dgm:t>
        <a:bodyPr/>
        <a:lstStyle/>
        <a:p>
          <a:r>
            <a:rPr lang="en-US" dirty="0"/>
            <a:t>Expanded Youth Mental Health Alliance</a:t>
          </a:r>
        </a:p>
      </dgm:t>
    </dgm:pt>
    <dgm:pt modelId="{49088888-E313-4EA9-9C0C-A0FB12CFDF8A}" type="parTrans" cxnId="{28CF4AE8-AB7C-4B14-BF10-7FA65BCF55FE}">
      <dgm:prSet/>
      <dgm:spPr/>
      <dgm:t>
        <a:bodyPr/>
        <a:lstStyle/>
        <a:p>
          <a:endParaRPr lang="en-US"/>
        </a:p>
      </dgm:t>
    </dgm:pt>
    <dgm:pt modelId="{1359D082-000E-486D-A46F-88FC6C878331}" type="sibTrans" cxnId="{28CF4AE8-AB7C-4B14-BF10-7FA65BCF55FE}">
      <dgm:prSet/>
      <dgm:spPr/>
      <dgm:t>
        <a:bodyPr/>
        <a:lstStyle/>
        <a:p>
          <a:endParaRPr lang="en-US"/>
        </a:p>
      </dgm:t>
    </dgm:pt>
    <dgm:pt modelId="{2427CED6-6854-4AFF-8BBF-4066F19DC79C}" type="pres">
      <dgm:prSet presAssocID="{B36DCE9B-2812-44F7-8279-6AF7DFE0B81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D80AFE8-820A-4EE6-B8DC-BA46F134FDAD}" type="pres">
      <dgm:prSet presAssocID="{21D9A759-18FA-427B-BEE7-E6AE859F8956}" presName="gear1" presStyleLbl="node1" presStyleIdx="0" presStyleCnt="3" custScaleX="107411" custScaleY="108760" custLinFactNeighborX="-84134" custLinFactNeighborY="-25">
        <dgm:presLayoutVars>
          <dgm:chMax val="1"/>
          <dgm:bulletEnabled val="1"/>
        </dgm:presLayoutVars>
      </dgm:prSet>
      <dgm:spPr/>
    </dgm:pt>
    <dgm:pt modelId="{F62931C9-790D-4F87-9E0B-8CF5FB8D7DE9}" type="pres">
      <dgm:prSet presAssocID="{21D9A759-18FA-427B-BEE7-E6AE859F8956}" presName="gear1srcNode" presStyleLbl="node1" presStyleIdx="0" presStyleCnt="3"/>
      <dgm:spPr/>
    </dgm:pt>
    <dgm:pt modelId="{080775E8-2C9D-40C5-B9D4-C537E2169578}" type="pres">
      <dgm:prSet presAssocID="{21D9A759-18FA-427B-BEE7-E6AE859F8956}" presName="gear1dstNode" presStyleLbl="node1" presStyleIdx="0" presStyleCnt="3"/>
      <dgm:spPr/>
    </dgm:pt>
    <dgm:pt modelId="{4A8197EE-3D10-4027-B856-03C8D7BF9964}" type="pres">
      <dgm:prSet presAssocID="{D11E6C55-0424-4E07-811F-67EEE1926EDA}" presName="gear2" presStyleLbl="node1" presStyleIdx="1" presStyleCnt="3" custLinFactNeighborX="-52194" custLinFactNeighborY="-81026">
        <dgm:presLayoutVars>
          <dgm:chMax val="1"/>
          <dgm:bulletEnabled val="1"/>
        </dgm:presLayoutVars>
      </dgm:prSet>
      <dgm:spPr/>
    </dgm:pt>
    <dgm:pt modelId="{B7CF04D8-DF4E-4008-9375-A237D0B93760}" type="pres">
      <dgm:prSet presAssocID="{D11E6C55-0424-4E07-811F-67EEE1926EDA}" presName="gear2srcNode" presStyleLbl="node1" presStyleIdx="1" presStyleCnt="3"/>
      <dgm:spPr/>
    </dgm:pt>
    <dgm:pt modelId="{CFCA875F-C414-4336-BC98-84BFB5E242CB}" type="pres">
      <dgm:prSet presAssocID="{D11E6C55-0424-4E07-811F-67EEE1926EDA}" presName="gear2dstNode" presStyleLbl="node1" presStyleIdx="1" presStyleCnt="3"/>
      <dgm:spPr/>
    </dgm:pt>
    <dgm:pt modelId="{37B701D8-D918-4A31-9238-19FE3D11A634}" type="pres">
      <dgm:prSet presAssocID="{6FE68B23-ED2A-4527-B15E-B9F4D931B411}" presName="gear3" presStyleLbl="node1" presStyleIdx="2" presStyleCnt="3" custScaleX="134426" custScaleY="135050" custLinFactNeighborX="92111" custLinFactNeighborY="18165"/>
      <dgm:spPr/>
    </dgm:pt>
    <dgm:pt modelId="{5AA880BE-AABE-4177-AC69-9EA57275FD51}" type="pres">
      <dgm:prSet presAssocID="{6FE68B23-ED2A-4527-B15E-B9F4D931B41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83115A8-63C6-4AD3-A0AE-A18FB29ED398}" type="pres">
      <dgm:prSet presAssocID="{6FE68B23-ED2A-4527-B15E-B9F4D931B411}" presName="gear3srcNode" presStyleLbl="node1" presStyleIdx="2" presStyleCnt="3"/>
      <dgm:spPr/>
    </dgm:pt>
    <dgm:pt modelId="{3AAECD4F-17AB-437F-B203-39AE6EE7ABA1}" type="pres">
      <dgm:prSet presAssocID="{6FE68B23-ED2A-4527-B15E-B9F4D931B411}" presName="gear3dstNode" presStyleLbl="node1" presStyleIdx="2" presStyleCnt="3"/>
      <dgm:spPr/>
    </dgm:pt>
    <dgm:pt modelId="{6113562F-2FAE-4BA1-B813-DFCA9E1E0455}" type="pres">
      <dgm:prSet presAssocID="{A740FD18-6CBC-4E45-93B6-6CFCF3167791}" presName="connector1" presStyleLbl="sibTrans2D1" presStyleIdx="0" presStyleCnt="3" custLinFactNeighborX="-59340" custLinFactNeighborY="-1351"/>
      <dgm:spPr/>
    </dgm:pt>
    <dgm:pt modelId="{5E1FBAE1-9871-4C70-8167-BAC6992F2871}" type="pres">
      <dgm:prSet presAssocID="{950E647F-558B-4D0D-8156-608BFCC9F44A}" presName="connector2" presStyleLbl="sibTrans2D1" presStyleIdx="1" presStyleCnt="3" custLinFactNeighborX="-45320" custLinFactNeighborY="-53395"/>
      <dgm:spPr/>
    </dgm:pt>
    <dgm:pt modelId="{18F8B10F-C32A-457C-8E05-0DD32A6F4258}" type="pres">
      <dgm:prSet presAssocID="{1359D082-000E-486D-A46F-88FC6C878331}" presName="connector3" presStyleLbl="sibTrans2D1" presStyleIdx="2" presStyleCnt="3" custScaleX="123111" custScaleY="118035" custLinFactNeighborX="60374" custLinFactNeighborY="12904"/>
      <dgm:spPr/>
    </dgm:pt>
  </dgm:ptLst>
  <dgm:cxnLst>
    <dgm:cxn modelId="{FA644007-867D-4776-856D-DEFD9A4FE189}" type="presOf" srcId="{21D9A759-18FA-427B-BEE7-E6AE859F8956}" destId="{1D80AFE8-820A-4EE6-B8DC-BA46F134FDAD}" srcOrd="0" destOrd="0" presId="urn:microsoft.com/office/officeart/2005/8/layout/gear1"/>
    <dgm:cxn modelId="{5FD6E91F-42AF-43F3-B1D7-902FF5E897E5}" type="presOf" srcId="{A740FD18-6CBC-4E45-93B6-6CFCF3167791}" destId="{6113562F-2FAE-4BA1-B813-DFCA9E1E0455}" srcOrd="0" destOrd="0" presId="urn:microsoft.com/office/officeart/2005/8/layout/gear1"/>
    <dgm:cxn modelId="{4ACF6329-0AAD-446D-9BC8-66B795CB1A21}" type="presOf" srcId="{D11E6C55-0424-4E07-811F-67EEE1926EDA}" destId="{B7CF04D8-DF4E-4008-9375-A237D0B93760}" srcOrd="1" destOrd="0" presId="urn:microsoft.com/office/officeart/2005/8/layout/gear1"/>
    <dgm:cxn modelId="{8D6E922D-0E0C-466E-AB68-C0677913E063}" type="presOf" srcId="{6FE68B23-ED2A-4527-B15E-B9F4D931B411}" destId="{083115A8-63C6-4AD3-A0AE-A18FB29ED398}" srcOrd="2" destOrd="0" presId="urn:microsoft.com/office/officeart/2005/8/layout/gear1"/>
    <dgm:cxn modelId="{CF3C2461-E4F2-44D0-A5FB-FEF7222D7827}" type="presOf" srcId="{21D9A759-18FA-427B-BEE7-E6AE859F8956}" destId="{F62931C9-790D-4F87-9E0B-8CF5FB8D7DE9}" srcOrd="1" destOrd="0" presId="urn:microsoft.com/office/officeart/2005/8/layout/gear1"/>
    <dgm:cxn modelId="{0C4ECE61-EBF8-4F9A-B0C4-2A288B8E2FCA}" type="presOf" srcId="{6FE68B23-ED2A-4527-B15E-B9F4D931B411}" destId="{3AAECD4F-17AB-437F-B203-39AE6EE7ABA1}" srcOrd="3" destOrd="0" presId="urn:microsoft.com/office/officeart/2005/8/layout/gear1"/>
    <dgm:cxn modelId="{A3E79F42-C6D2-450E-91D9-E63E2A9793B5}" type="presOf" srcId="{B36DCE9B-2812-44F7-8279-6AF7DFE0B812}" destId="{2427CED6-6854-4AFF-8BBF-4066F19DC79C}" srcOrd="0" destOrd="0" presId="urn:microsoft.com/office/officeart/2005/8/layout/gear1"/>
    <dgm:cxn modelId="{7CAA2867-E7B3-4FD4-B1E5-08C0F7E4564A}" type="presOf" srcId="{950E647F-558B-4D0D-8156-608BFCC9F44A}" destId="{5E1FBAE1-9871-4C70-8167-BAC6992F2871}" srcOrd="0" destOrd="0" presId="urn:microsoft.com/office/officeart/2005/8/layout/gear1"/>
    <dgm:cxn modelId="{FD0B5767-DEFB-4B34-81EC-C4F47FD91522}" type="presOf" srcId="{1359D082-000E-486D-A46F-88FC6C878331}" destId="{18F8B10F-C32A-457C-8E05-0DD32A6F4258}" srcOrd="0" destOrd="0" presId="urn:microsoft.com/office/officeart/2005/8/layout/gear1"/>
    <dgm:cxn modelId="{98EA389B-28BD-4638-9CE5-D691EE201BF4}" type="presOf" srcId="{D11E6C55-0424-4E07-811F-67EEE1926EDA}" destId="{4A8197EE-3D10-4027-B856-03C8D7BF9964}" srcOrd="0" destOrd="0" presId="urn:microsoft.com/office/officeart/2005/8/layout/gear1"/>
    <dgm:cxn modelId="{D67023A7-F8A0-4AD7-9D94-7315C7D039F0}" type="presOf" srcId="{6FE68B23-ED2A-4527-B15E-B9F4D931B411}" destId="{5AA880BE-AABE-4177-AC69-9EA57275FD51}" srcOrd="1" destOrd="0" presId="urn:microsoft.com/office/officeart/2005/8/layout/gear1"/>
    <dgm:cxn modelId="{FB63A4AE-E1C5-4A57-AA31-1DF73B1F406C}" type="presOf" srcId="{6FE68B23-ED2A-4527-B15E-B9F4D931B411}" destId="{37B701D8-D918-4A31-9238-19FE3D11A634}" srcOrd="0" destOrd="0" presId="urn:microsoft.com/office/officeart/2005/8/layout/gear1"/>
    <dgm:cxn modelId="{9521FFC4-1583-48E9-BD92-8EE9C0AD634A}" srcId="{B36DCE9B-2812-44F7-8279-6AF7DFE0B812}" destId="{D11E6C55-0424-4E07-811F-67EEE1926EDA}" srcOrd="1" destOrd="0" parTransId="{C2A4060B-2A5C-4E88-A315-34867BE7D7B6}" sibTransId="{950E647F-558B-4D0D-8156-608BFCC9F44A}"/>
    <dgm:cxn modelId="{0220D5CE-6C38-4AA0-A3A7-E9EEE87434A8}" srcId="{B36DCE9B-2812-44F7-8279-6AF7DFE0B812}" destId="{21D9A759-18FA-427B-BEE7-E6AE859F8956}" srcOrd="0" destOrd="0" parTransId="{556F037C-377D-4AEC-B48C-000584404ADB}" sibTransId="{A740FD18-6CBC-4E45-93B6-6CFCF3167791}"/>
    <dgm:cxn modelId="{F872B2DC-4703-4665-A426-1B4186176170}" type="presOf" srcId="{D11E6C55-0424-4E07-811F-67EEE1926EDA}" destId="{CFCA875F-C414-4336-BC98-84BFB5E242CB}" srcOrd="2" destOrd="0" presId="urn:microsoft.com/office/officeart/2005/8/layout/gear1"/>
    <dgm:cxn modelId="{18F87FE2-5AD3-408E-BE36-1379E10606B9}" type="presOf" srcId="{21D9A759-18FA-427B-BEE7-E6AE859F8956}" destId="{080775E8-2C9D-40C5-B9D4-C537E2169578}" srcOrd="2" destOrd="0" presId="urn:microsoft.com/office/officeart/2005/8/layout/gear1"/>
    <dgm:cxn modelId="{28CF4AE8-AB7C-4B14-BF10-7FA65BCF55FE}" srcId="{B36DCE9B-2812-44F7-8279-6AF7DFE0B812}" destId="{6FE68B23-ED2A-4527-B15E-B9F4D931B411}" srcOrd="2" destOrd="0" parTransId="{49088888-E313-4EA9-9C0C-A0FB12CFDF8A}" sibTransId="{1359D082-000E-486D-A46F-88FC6C878331}"/>
    <dgm:cxn modelId="{DAC6EABB-C4CE-498E-80F8-86B9DFC02D22}" type="presParOf" srcId="{2427CED6-6854-4AFF-8BBF-4066F19DC79C}" destId="{1D80AFE8-820A-4EE6-B8DC-BA46F134FDAD}" srcOrd="0" destOrd="0" presId="urn:microsoft.com/office/officeart/2005/8/layout/gear1"/>
    <dgm:cxn modelId="{499BEB6B-1205-4E6B-AED3-43FA1150663C}" type="presParOf" srcId="{2427CED6-6854-4AFF-8BBF-4066F19DC79C}" destId="{F62931C9-790D-4F87-9E0B-8CF5FB8D7DE9}" srcOrd="1" destOrd="0" presId="urn:microsoft.com/office/officeart/2005/8/layout/gear1"/>
    <dgm:cxn modelId="{2EDCFC76-8653-4B88-8F3A-796A1CBED418}" type="presParOf" srcId="{2427CED6-6854-4AFF-8BBF-4066F19DC79C}" destId="{080775E8-2C9D-40C5-B9D4-C537E2169578}" srcOrd="2" destOrd="0" presId="urn:microsoft.com/office/officeart/2005/8/layout/gear1"/>
    <dgm:cxn modelId="{54BD271D-67D2-401A-8F6D-E317DE298330}" type="presParOf" srcId="{2427CED6-6854-4AFF-8BBF-4066F19DC79C}" destId="{4A8197EE-3D10-4027-B856-03C8D7BF9964}" srcOrd="3" destOrd="0" presId="urn:microsoft.com/office/officeart/2005/8/layout/gear1"/>
    <dgm:cxn modelId="{EA1F0498-49F6-40A0-86FB-0E3B365B50F7}" type="presParOf" srcId="{2427CED6-6854-4AFF-8BBF-4066F19DC79C}" destId="{B7CF04D8-DF4E-4008-9375-A237D0B93760}" srcOrd="4" destOrd="0" presId="urn:microsoft.com/office/officeart/2005/8/layout/gear1"/>
    <dgm:cxn modelId="{374727CA-9AA2-44E0-ADB7-68794E9E66A8}" type="presParOf" srcId="{2427CED6-6854-4AFF-8BBF-4066F19DC79C}" destId="{CFCA875F-C414-4336-BC98-84BFB5E242CB}" srcOrd="5" destOrd="0" presId="urn:microsoft.com/office/officeart/2005/8/layout/gear1"/>
    <dgm:cxn modelId="{08DBA703-42E6-4F53-BAA5-FA47A1A66659}" type="presParOf" srcId="{2427CED6-6854-4AFF-8BBF-4066F19DC79C}" destId="{37B701D8-D918-4A31-9238-19FE3D11A634}" srcOrd="6" destOrd="0" presId="urn:microsoft.com/office/officeart/2005/8/layout/gear1"/>
    <dgm:cxn modelId="{AC8F9A89-69C4-4881-B16F-60091BA53606}" type="presParOf" srcId="{2427CED6-6854-4AFF-8BBF-4066F19DC79C}" destId="{5AA880BE-AABE-4177-AC69-9EA57275FD51}" srcOrd="7" destOrd="0" presId="urn:microsoft.com/office/officeart/2005/8/layout/gear1"/>
    <dgm:cxn modelId="{D2584D60-1A1B-4FCC-AC91-F5C98C78E0E5}" type="presParOf" srcId="{2427CED6-6854-4AFF-8BBF-4066F19DC79C}" destId="{083115A8-63C6-4AD3-A0AE-A18FB29ED398}" srcOrd="8" destOrd="0" presId="urn:microsoft.com/office/officeart/2005/8/layout/gear1"/>
    <dgm:cxn modelId="{094BC4FB-A148-42D7-9BCB-90541036C08F}" type="presParOf" srcId="{2427CED6-6854-4AFF-8BBF-4066F19DC79C}" destId="{3AAECD4F-17AB-437F-B203-39AE6EE7ABA1}" srcOrd="9" destOrd="0" presId="urn:microsoft.com/office/officeart/2005/8/layout/gear1"/>
    <dgm:cxn modelId="{934C697E-3575-44DA-80B4-927B38F641BD}" type="presParOf" srcId="{2427CED6-6854-4AFF-8BBF-4066F19DC79C}" destId="{6113562F-2FAE-4BA1-B813-DFCA9E1E0455}" srcOrd="10" destOrd="0" presId="urn:microsoft.com/office/officeart/2005/8/layout/gear1"/>
    <dgm:cxn modelId="{1D4C7A08-744F-4692-9E23-9A61E5847153}" type="presParOf" srcId="{2427CED6-6854-4AFF-8BBF-4066F19DC79C}" destId="{5E1FBAE1-9871-4C70-8167-BAC6992F2871}" srcOrd="11" destOrd="0" presId="urn:microsoft.com/office/officeart/2005/8/layout/gear1"/>
    <dgm:cxn modelId="{BE51500D-BA58-4B14-B743-C32FD843D20A}" type="presParOf" srcId="{2427CED6-6854-4AFF-8BBF-4066F19DC79C}" destId="{18F8B10F-C32A-457C-8E05-0DD32A6F425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2C47D0-6B8C-45ED-928D-17E6EC6CB503}" type="doc">
      <dgm:prSet loTypeId="urn:microsoft.com/office/officeart/2005/8/layout/gear1" loCatId="relationship" qsTypeId="urn:microsoft.com/office/officeart/2005/8/quickstyle/simple1" qsCatId="simple" csTypeId="urn:microsoft.com/office/officeart/2005/8/colors/colorful2" csCatId="colorful" phldr="1"/>
      <dgm:spPr/>
    </dgm:pt>
    <dgm:pt modelId="{DADD37BE-8CB0-4A1A-B5C4-6EC41CE305A5}">
      <dgm:prSet phldrT="[Text]" custT="1"/>
      <dgm:spPr/>
      <dgm:t>
        <a:bodyPr/>
        <a:lstStyle/>
        <a:p>
          <a:r>
            <a:rPr lang="en-US" sz="1400" dirty="0"/>
            <a:t>Expanded Lead Poisoning Prevention Program</a:t>
          </a:r>
        </a:p>
      </dgm:t>
    </dgm:pt>
    <dgm:pt modelId="{7A008590-B493-4506-AEFC-2E3A2AEFE247}" type="parTrans" cxnId="{83CF31CC-E695-489A-AA92-44525B6A66F3}">
      <dgm:prSet/>
      <dgm:spPr/>
      <dgm:t>
        <a:bodyPr/>
        <a:lstStyle/>
        <a:p>
          <a:endParaRPr lang="en-US"/>
        </a:p>
      </dgm:t>
    </dgm:pt>
    <dgm:pt modelId="{7E421377-7133-459F-A6B6-1082DC2E8284}" type="sibTrans" cxnId="{83CF31CC-E695-489A-AA92-44525B6A66F3}">
      <dgm:prSet/>
      <dgm:spPr/>
      <dgm:t>
        <a:bodyPr/>
        <a:lstStyle/>
        <a:p>
          <a:endParaRPr lang="en-US"/>
        </a:p>
      </dgm:t>
    </dgm:pt>
    <dgm:pt modelId="{490F2DD8-63BE-412E-A52E-E05D81565224}">
      <dgm:prSet phldrT="[Text]"/>
      <dgm:spPr/>
      <dgm:t>
        <a:bodyPr/>
        <a:lstStyle/>
        <a:p>
          <a:r>
            <a:rPr lang="en-US" dirty="0"/>
            <a:t>Question, Persuade, Refer Suicide Prevention Training</a:t>
          </a:r>
        </a:p>
      </dgm:t>
    </dgm:pt>
    <dgm:pt modelId="{F243E5A9-E87F-45A7-9A80-327FBD6FA88E}" type="parTrans" cxnId="{8C9521BA-6CBA-44B6-93A6-9FFAED6991D0}">
      <dgm:prSet/>
      <dgm:spPr/>
      <dgm:t>
        <a:bodyPr/>
        <a:lstStyle/>
        <a:p>
          <a:endParaRPr lang="en-US"/>
        </a:p>
      </dgm:t>
    </dgm:pt>
    <dgm:pt modelId="{0E36DCBD-0A0A-405C-9976-09EE26DA1DDA}" type="sibTrans" cxnId="{8C9521BA-6CBA-44B6-93A6-9FFAED6991D0}">
      <dgm:prSet/>
      <dgm:spPr/>
      <dgm:t>
        <a:bodyPr/>
        <a:lstStyle/>
        <a:p>
          <a:endParaRPr lang="en-US"/>
        </a:p>
      </dgm:t>
    </dgm:pt>
    <dgm:pt modelId="{18AFE5FF-8315-4F53-BE7D-4672E06D05EE}" type="pres">
      <dgm:prSet presAssocID="{9A2C47D0-6B8C-45ED-928D-17E6EC6CB50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D13E3A3-3DD8-4239-8F64-CAB7CE28E109}" type="pres">
      <dgm:prSet presAssocID="{DADD37BE-8CB0-4A1A-B5C4-6EC41CE305A5}" presName="gear1" presStyleLbl="node1" presStyleIdx="0" presStyleCnt="2" custLinFactNeighborX="7222" custLinFactNeighborY="-50444">
        <dgm:presLayoutVars>
          <dgm:chMax val="1"/>
          <dgm:bulletEnabled val="1"/>
        </dgm:presLayoutVars>
      </dgm:prSet>
      <dgm:spPr/>
    </dgm:pt>
    <dgm:pt modelId="{5867C340-4FC4-411E-905C-3563232A3241}" type="pres">
      <dgm:prSet presAssocID="{DADD37BE-8CB0-4A1A-B5C4-6EC41CE305A5}" presName="gear1srcNode" presStyleLbl="node1" presStyleIdx="0" presStyleCnt="2"/>
      <dgm:spPr/>
    </dgm:pt>
    <dgm:pt modelId="{6DB93D51-6D24-4D18-9D86-ADAE9E46248F}" type="pres">
      <dgm:prSet presAssocID="{DADD37BE-8CB0-4A1A-B5C4-6EC41CE305A5}" presName="gear1dstNode" presStyleLbl="node1" presStyleIdx="0" presStyleCnt="2"/>
      <dgm:spPr/>
    </dgm:pt>
    <dgm:pt modelId="{48F4783E-8816-4D5F-A260-EDAD35EF853C}" type="pres">
      <dgm:prSet presAssocID="{490F2DD8-63BE-412E-A52E-E05D81565224}" presName="gear2" presStyleLbl="node1" presStyleIdx="1" presStyleCnt="2" custScaleX="123774" custScaleY="121975" custLinFactY="817" custLinFactNeighborX="901" custLinFactNeighborY="100000">
        <dgm:presLayoutVars>
          <dgm:chMax val="1"/>
          <dgm:bulletEnabled val="1"/>
        </dgm:presLayoutVars>
      </dgm:prSet>
      <dgm:spPr/>
    </dgm:pt>
    <dgm:pt modelId="{6FC633A7-581C-4D2A-8EFB-07F026253470}" type="pres">
      <dgm:prSet presAssocID="{490F2DD8-63BE-412E-A52E-E05D81565224}" presName="gear2srcNode" presStyleLbl="node1" presStyleIdx="1" presStyleCnt="2"/>
      <dgm:spPr/>
    </dgm:pt>
    <dgm:pt modelId="{E38EF083-4C8B-4E2E-9DB0-A846F8B43EDC}" type="pres">
      <dgm:prSet presAssocID="{490F2DD8-63BE-412E-A52E-E05D81565224}" presName="gear2dstNode" presStyleLbl="node1" presStyleIdx="1" presStyleCnt="2"/>
      <dgm:spPr/>
    </dgm:pt>
    <dgm:pt modelId="{1A057B89-4800-4CF9-8FE9-5DD5F71CA92C}" type="pres">
      <dgm:prSet presAssocID="{7E421377-7133-459F-A6B6-1082DC2E8284}" presName="connector1" presStyleLbl="sibTrans2D1" presStyleIdx="0" presStyleCnt="2" custAng="14691460" custLinFactNeighborX="-15561" custLinFactNeighborY="-40196"/>
      <dgm:spPr/>
    </dgm:pt>
    <dgm:pt modelId="{3588179C-81CC-4362-BB79-E23471CED3C5}" type="pres">
      <dgm:prSet presAssocID="{0E36DCBD-0A0A-405C-9976-09EE26DA1DDA}" presName="connector2" presStyleLbl="sibTrans2D1" presStyleIdx="1" presStyleCnt="2" custLinFactNeighborX="-2037" custLinFactNeighborY="59809"/>
      <dgm:spPr/>
    </dgm:pt>
  </dgm:ptLst>
  <dgm:cxnLst>
    <dgm:cxn modelId="{D2A32307-15F9-4DF9-81FB-3FC410D1EB58}" type="presOf" srcId="{490F2DD8-63BE-412E-A52E-E05D81565224}" destId="{6FC633A7-581C-4D2A-8EFB-07F026253470}" srcOrd="1" destOrd="0" presId="urn:microsoft.com/office/officeart/2005/8/layout/gear1"/>
    <dgm:cxn modelId="{9F78560B-DAC3-45CF-8F63-91848E8F38A9}" type="presOf" srcId="{490F2DD8-63BE-412E-A52E-E05D81565224}" destId="{E38EF083-4C8B-4E2E-9DB0-A846F8B43EDC}" srcOrd="2" destOrd="0" presId="urn:microsoft.com/office/officeart/2005/8/layout/gear1"/>
    <dgm:cxn modelId="{53B19B2A-3189-495D-B057-060A6494B4C0}" type="presOf" srcId="{DADD37BE-8CB0-4A1A-B5C4-6EC41CE305A5}" destId="{5867C340-4FC4-411E-905C-3563232A3241}" srcOrd="1" destOrd="0" presId="urn:microsoft.com/office/officeart/2005/8/layout/gear1"/>
    <dgm:cxn modelId="{4E60602F-0114-49CC-978B-E4A812C2672E}" type="presOf" srcId="{DADD37BE-8CB0-4A1A-B5C4-6EC41CE305A5}" destId="{6DB93D51-6D24-4D18-9D86-ADAE9E46248F}" srcOrd="2" destOrd="0" presId="urn:microsoft.com/office/officeart/2005/8/layout/gear1"/>
    <dgm:cxn modelId="{13F9CA34-2995-48CB-B500-F7CFF4AB06F4}" type="presOf" srcId="{0E36DCBD-0A0A-405C-9976-09EE26DA1DDA}" destId="{3588179C-81CC-4362-BB79-E23471CED3C5}" srcOrd="0" destOrd="0" presId="urn:microsoft.com/office/officeart/2005/8/layout/gear1"/>
    <dgm:cxn modelId="{FCEF4E84-E013-4CD0-96ED-397BABD0C1EB}" type="presOf" srcId="{490F2DD8-63BE-412E-A52E-E05D81565224}" destId="{48F4783E-8816-4D5F-A260-EDAD35EF853C}" srcOrd="0" destOrd="0" presId="urn:microsoft.com/office/officeart/2005/8/layout/gear1"/>
    <dgm:cxn modelId="{71990488-466B-4971-8D22-B47A55C6836C}" type="presOf" srcId="{9A2C47D0-6B8C-45ED-928D-17E6EC6CB503}" destId="{18AFE5FF-8315-4F53-BE7D-4672E06D05EE}" srcOrd="0" destOrd="0" presId="urn:microsoft.com/office/officeart/2005/8/layout/gear1"/>
    <dgm:cxn modelId="{5E803888-96F8-45D2-BD8C-F85B699233C1}" type="presOf" srcId="{7E421377-7133-459F-A6B6-1082DC2E8284}" destId="{1A057B89-4800-4CF9-8FE9-5DD5F71CA92C}" srcOrd="0" destOrd="0" presId="urn:microsoft.com/office/officeart/2005/8/layout/gear1"/>
    <dgm:cxn modelId="{8C9521BA-6CBA-44B6-93A6-9FFAED6991D0}" srcId="{9A2C47D0-6B8C-45ED-928D-17E6EC6CB503}" destId="{490F2DD8-63BE-412E-A52E-E05D81565224}" srcOrd="1" destOrd="0" parTransId="{F243E5A9-E87F-45A7-9A80-327FBD6FA88E}" sibTransId="{0E36DCBD-0A0A-405C-9976-09EE26DA1DDA}"/>
    <dgm:cxn modelId="{83CF31CC-E695-489A-AA92-44525B6A66F3}" srcId="{9A2C47D0-6B8C-45ED-928D-17E6EC6CB503}" destId="{DADD37BE-8CB0-4A1A-B5C4-6EC41CE305A5}" srcOrd="0" destOrd="0" parTransId="{7A008590-B493-4506-AEFC-2E3A2AEFE247}" sibTransId="{7E421377-7133-459F-A6B6-1082DC2E8284}"/>
    <dgm:cxn modelId="{E1ADB8D9-CD2E-43CE-B9DB-439C19222069}" type="presOf" srcId="{DADD37BE-8CB0-4A1A-B5C4-6EC41CE305A5}" destId="{6D13E3A3-3DD8-4239-8F64-CAB7CE28E109}" srcOrd="0" destOrd="0" presId="urn:microsoft.com/office/officeart/2005/8/layout/gear1"/>
    <dgm:cxn modelId="{C97F8513-E422-4C9E-AEBE-2210A0555123}" type="presParOf" srcId="{18AFE5FF-8315-4F53-BE7D-4672E06D05EE}" destId="{6D13E3A3-3DD8-4239-8F64-CAB7CE28E109}" srcOrd="0" destOrd="0" presId="urn:microsoft.com/office/officeart/2005/8/layout/gear1"/>
    <dgm:cxn modelId="{19EDED0F-10F6-45A8-924C-D45EA6629B8B}" type="presParOf" srcId="{18AFE5FF-8315-4F53-BE7D-4672E06D05EE}" destId="{5867C340-4FC4-411E-905C-3563232A3241}" srcOrd="1" destOrd="0" presId="urn:microsoft.com/office/officeart/2005/8/layout/gear1"/>
    <dgm:cxn modelId="{17388B7C-5FB1-4C51-9CA7-38001D3291B9}" type="presParOf" srcId="{18AFE5FF-8315-4F53-BE7D-4672E06D05EE}" destId="{6DB93D51-6D24-4D18-9D86-ADAE9E46248F}" srcOrd="2" destOrd="0" presId="urn:microsoft.com/office/officeart/2005/8/layout/gear1"/>
    <dgm:cxn modelId="{414D9AB5-78B5-491C-8AA8-52B0ABE8E163}" type="presParOf" srcId="{18AFE5FF-8315-4F53-BE7D-4672E06D05EE}" destId="{48F4783E-8816-4D5F-A260-EDAD35EF853C}" srcOrd="3" destOrd="0" presId="urn:microsoft.com/office/officeart/2005/8/layout/gear1"/>
    <dgm:cxn modelId="{B06A71C3-84B7-4712-9DA6-04D5CD6E92A3}" type="presParOf" srcId="{18AFE5FF-8315-4F53-BE7D-4672E06D05EE}" destId="{6FC633A7-581C-4D2A-8EFB-07F026253470}" srcOrd="4" destOrd="0" presId="urn:microsoft.com/office/officeart/2005/8/layout/gear1"/>
    <dgm:cxn modelId="{18554657-39D1-462B-AD17-AD32E1067309}" type="presParOf" srcId="{18AFE5FF-8315-4F53-BE7D-4672E06D05EE}" destId="{E38EF083-4C8B-4E2E-9DB0-A846F8B43EDC}" srcOrd="5" destOrd="0" presId="urn:microsoft.com/office/officeart/2005/8/layout/gear1"/>
    <dgm:cxn modelId="{F2441515-6410-411F-AFD7-4B263F008C7D}" type="presParOf" srcId="{18AFE5FF-8315-4F53-BE7D-4672E06D05EE}" destId="{1A057B89-4800-4CF9-8FE9-5DD5F71CA92C}" srcOrd="6" destOrd="0" presId="urn:microsoft.com/office/officeart/2005/8/layout/gear1"/>
    <dgm:cxn modelId="{ED25CE5A-A3A7-4BEF-B1D2-621BCD53578B}" type="presParOf" srcId="{18AFE5FF-8315-4F53-BE7D-4672E06D05EE}" destId="{3588179C-81CC-4362-BB79-E23471CED3C5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900AE2-866D-4D2F-89DB-750FA816EC57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12133A-B259-4FBE-8061-04E7F826DFB1}">
      <dgm:prSet phldrT="[Text]"/>
      <dgm:spPr/>
      <dgm:t>
        <a:bodyPr/>
        <a:lstStyle/>
        <a:p>
          <a:r>
            <a:rPr lang="en-US" dirty="0">
              <a:latin typeface="Copperplate Gothic Bold" panose="020E0705020206020404" pitchFamily="34" charset="0"/>
            </a:rPr>
            <a:t>Environmental  Health</a:t>
          </a:r>
          <a:endParaRPr lang="en-US" dirty="0"/>
        </a:p>
      </dgm:t>
    </dgm:pt>
    <dgm:pt modelId="{8BD0AE81-236D-46DA-95D8-589DA57F1A1A}" type="parTrans" cxnId="{DF07A30A-226D-4472-9D0A-A59F28B942E0}">
      <dgm:prSet/>
      <dgm:spPr/>
      <dgm:t>
        <a:bodyPr/>
        <a:lstStyle/>
        <a:p>
          <a:endParaRPr lang="en-US"/>
        </a:p>
      </dgm:t>
    </dgm:pt>
    <dgm:pt modelId="{93693256-4332-412C-BF75-C7F37C8A8157}" type="sibTrans" cxnId="{DF07A30A-226D-4472-9D0A-A59F28B942E0}">
      <dgm:prSet/>
      <dgm:spPr/>
      <dgm:t>
        <a:bodyPr/>
        <a:lstStyle/>
        <a:p>
          <a:endParaRPr lang="en-US"/>
        </a:p>
      </dgm:t>
    </dgm:pt>
    <dgm:pt modelId="{5FDFE6B0-93FD-4550-B6C4-93A3A1345012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Worked to ensure smooth transition of current licensing  and permitting program to the new Oracle/OPAL system to support user experience &amp; data analysis.</a:t>
          </a:r>
          <a:endParaRPr lang="en-US" dirty="0"/>
        </a:p>
      </dgm:t>
    </dgm:pt>
    <dgm:pt modelId="{7540F7EA-C8C8-4468-960C-446273B1A0BC}" type="parTrans" cxnId="{655906A5-EB9E-435B-9439-75C0860ED11F}">
      <dgm:prSet/>
      <dgm:spPr/>
      <dgm:t>
        <a:bodyPr/>
        <a:lstStyle/>
        <a:p>
          <a:endParaRPr lang="en-US"/>
        </a:p>
      </dgm:t>
    </dgm:pt>
    <dgm:pt modelId="{74F01C67-54DC-429B-96B2-2CC8918ACA73}" type="sibTrans" cxnId="{655906A5-EB9E-435B-9439-75C0860ED11F}">
      <dgm:prSet/>
      <dgm:spPr/>
      <dgm:t>
        <a:bodyPr/>
        <a:lstStyle/>
        <a:p>
          <a:endParaRPr lang="en-US"/>
        </a:p>
      </dgm:t>
    </dgm:pt>
    <dgm:pt modelId="{CBD022DB-0055-4327-B3E8-DEA203059085}">
      <dgm:prSet phldrT="[Text]"/>
      <dgm:spPr/>
      <dgm:t>
        <a:bodyPr/>
        <a:lstStyle/>
        <a:p>
          <a:r>
            <a:rPr lang="en-US" dirty="0">
              <a:latin typeface="Copperplate Gothic Bold" panose="020E0705020206020404" pitchFamily="34" charset="0"/>
            </a:rPr>
            <a:t>Workforce</a:t>
          </a:r>
          <a:endParaRPr lang="en-US" dirty="0"/>
        </a:p>
      </dgm:t>
    </dgm:pt>
    <dgm:pt modelId="{521CCD89-2AE0-436F-AE72-148BB945AE8F}" type="parTrans" cxnId="{9839B1CE-1808-4282-861D-4C2DB340F999}">
      <dgm:prSet/>
      <dgm:spPr/>
      <dgm:t>
        <a:bodyPr/>
        <a:lstStyle/>
        <a:p>
          <a:endParaRPr lang="en-US"/>
        </a:p>
      </dgm:t>
    </dgm:pt>
    <dgm:pt modelId="{7249BCC4-1060-4D0B-BFDD-7A8B2B883454}" type="sibTrans" cxnId="{9839B1CE-1808-4282-861D-4C2DB340F999}">
      <dgm:prSet/>
      <dgm:spPr/>
      <dgm:t>
        <a:bodyPr/>
        <a:lstStyle/>
        <a:p>
          <a:endParaRPr lang="en-US"/>
        </a:p>
      </dgm:t>
    </dgm:pt>
    <dgm:pt modelId="{6AF15ADC-C9AA-4379-B19A-B9090C0716C5}">
      <dgm:prSet phldrT="[Text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Conferences and training programs to increase skills and improve performance.</a:t>
          </a:r>
          <a:endParaRPr lang="en-US" dirty="0"/>
        </a:p>
      </dgm:t>
    </dgm:pt>
    <dgm:pt modelId="{B1E67CD5-2A1E-4004-9865-0EE63249DB93}" type="parTrans" cxnId="{36F1F54F-FD81-464A-B216-04F28D2969A6}">
      <dgm:prSet/>
      <dgm:spPr/>
      <dgm:t>
        <a:bodyPr/>
        <a:lstStyle/>
        <a:p>
          <a:endParaRPr lang="en-US"/>
        </a:p>
      </dgm:t>
    </dgm:pt>
    <dgm:pt modelId="{2D2DDC62-DFE5-4FA2-BB21-DCA2D0C9773F}" type="sibTrans" cxnId="{36F1F54F-FD81-464A-B216-04F28D2969A6}">
      <dgm:prSet/>
      <dgm:spPr/>
      <dgm:t>
        <a:bodyPr/>
        <a:lstStyle/>
        <a:p>
          <a:endParaRPr lang="en-US"/>
        </a:p>
      </dgm:t>
    </dgm:pt>
    <dgm:pt modelId="{3F4A8232-476F-4D71-89EF-7B5CBE1518BE}">
      <dgm:prSet phldrT="[Text]"/>
      <dgm:spPr/>
      <dgm:t>
        <a:bodyPr/>
        <a:lstStyle/>
        <a:p>
          <a:r>
            <a:rPr lang="en-US" dirty="0">
              <a:latin typeface="Copperplate Gothic Bold" panose="020E0705020206020404" pitchFamily="34" charset="0"/>
            </a:rPr>
            <a:t>Communications</a:t>
          </a:r>
          <a:endParaRPr lang="en-US" dirty="0"/>
        </a:p>
      </dgm:t>
    </dgm:pt>
    <dgm:pt modelId="{E919AB7E-D72E-4E17-A722-9FCDCD3BAE8B}" type="parTrans" cxnId="{6D021D36-2076-4304-97E1-17FBFA22E380}">
      <dgm:prSet/>
      <dgm:spPr/>
      <dgm:t>
        <a:bodyPr/>
        <a:lstStyle/>
        <a:p>
          <a:endParaRPr lang="en-US"/>
        </a:p>
      </dgm:t>
    </dgm:pt>
    <dgm:pt modelId="{73B30FC4-F4B1-40D8-A126-440C7EC3863A}" type="sibTrans" cxnId="{6D021D36-2076-4304-97E1-17FBFA22E380}">
      <dgm:prSet/>
      <dgm:spPr/>
      <dgm:t>
        <a:bodyPr/>
        <a:lstStyle/>
        <a:p>
          <a:endParaRPr lang="en-US"/>
        </a:p>
      </dgm:t>
    </dgm:pt>
    <dgm:pt modelId="{4193040C-BA61-4531-AB4A-40BC04995C66}">
      <dgm:prSet phldrT="[Text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Re-established the Department’s own Family Day community engagement event with over 200 participants to promote Department and community partner resources.</a:t>
          </a:r>
          <a:endParaRPr lang="en-US" dirty="0"/>
        </a:p>
      </dgm:t>
    </dgm:pt>
    <dgm:pt modelId="{093FAA61-172C-46C0-B4C1-502D2F9662CB}" type="parTrans" cxnId="{4CAC4B09-717C-484F-80D5-0095A1CA463D}">
      <dgm:prSet/>
      <dgm:spPr/>
      <dgm:t>
        <a:bodyPr/>
        <a:lstStyle/>
        <a:p>
          <a:endParaRPr lang="en-US"/>
        </a:p>
      </dgm:t>
    </dgm:pt>
    <dgm:pt modelId="{2E7A13A4-809F-4FB2-BA3E-5070BE3C7083}" type="sibTrans" cxnId="{4CAC4B09-717C-484F-80D5-0095A1CA463D}">
      <dgm:prSet/>
      <dgm:spPr/>
      <dgm:t>
        <a:bodyPr/>
        <a:lstStyle/>
        <a:p>
          <a:endParaRPr lang="en-US"/>
        </a:p>
      </dgm:t>
    </dgm:pt>
    <dgm:pt modelId="{2237469D-0FEF-4D8C-A11B-C91256A6C63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Attended community events, expanded partnerships coalitions, and collaborations to meet public health &amp; social service needs. </a:t>
          </a:r>
          <a:endParaRPr lang="en-US" dirty="0"/>
        </a:p>
      </dgm:t>
    </dgm:pt>
    <dgm:pt modelId="{3BA0F3A0-DB02-40BF-BF33-F1D8E04D3E13}" type="parTrans" cxnId="{6F0390A1-1A8F-4673-852C-09F8AD35E164}">
      <dgm:prSet/>
      <dgm:spPr/>
      <dgm:t>
        <a:bodyPr/>
        <a:lstStyle/>
        <a:p>
          <a:endParaRPr lang="en-US"/>
        </a:p>
      </dgm:t>
    </dgm:pt>
    <dgm:pt modelId="{6827EB0D-8FE7-449E-8876-4CCCD37A9FA0}" type="sibTrans" cxnId="{6F0390A1-1A8F-4673-852C-09F8AD35E164}">
      <dgm:prSet/>
      <dgm:spPr/>
      <dgm:t>
        <a:bodyPr/>
        <a:lstStyle/>
        <a:p>
          <a:endParaRPr lang="en-US"/>
        </a:p>
      </dgm:t>
    </dgm:pt>
    <dgm:pt modelId="{907DD78E-F7A7-4A96-B19C-1CDE2A2353DF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Implemented the FDA food code for restaurant inspections to support food establishment safety.</a:t>
          </a:r>
          <a:endParaRPr lang="en-US" dirty="0"/>
        </a:p>
      </dgm:t>
    </dgm:pt>
    <dgm:pt modelId="{502827EA-5F94-48A3-8F85-0E3F04B98FE8}" type="parTrans" cxnId="{A46BB710-296E-4D73-B3D9-9A39D32FB595}">
      <dgm:prSet/>
      <dgm:spPr/>
      <dgm:t>
        <a:bodyPr/>
        <a:lstStyle/>
        <a:p>
          <a:endParaRPr lang="en-US"/>
        </a:p>
      </dgm:t>
    </dgm:pt>
    <dgm:pt modelId="{229076CC-D3BC-4C2E-9DA2-A6CF0BA0A47E}" type="sibTrans" cxnId="{A46BB710-296E-4D73-B3D9-9A39D32FB595}">
      <dgm:prSet/>
      <dgm:spPr/>
      <dgm:t>
        <a:bodyPr/>
        <a:lstStyle/>
        <a:p>
          <a:endParaRPr lang="en-US"/>
        </a:p>
      </dgm:t>
    </dgm:pt>
    <dgm:pt modelId="{4F3BC0E0-21E3-4C14-9608-A87E1FCA6E03}">
      <dgm:prSet phldrT="[Text]"/>
      <dgm:spPr/>
      <dgm:t>
        <a:bodyPr/>
        <a:lstStyle/>
        <a:p>
          <a:endParaRPr lang="en-US" dirty="0"/>
        </a:p>
      </dgm:t>
    </dgm:pt>
    <dgm:pt modelId="{51355418-6C8B-4B0C-8D04-5B6BCBBD8BC3}" type="parTrans" cxnId="{11560FD0-B252-4D10-8351-F78FA2F228DB}">
      <dgm:prSet/>
      <dgm:spPr/>
      <dgm:t>
        <a:bodyPr/>
        <a:lstStyle/>
        <a:p>
          <a:endParaRPr lang="en-US"/>
        </a:p>
      </dgm:t>
    </dgm:pt>
    <dgm:pt modelId="{7CC2CA48-CD5E-4E3A-AB55-BF7EB0701F6D}" type="sibTrans" cxnId="{11560FD0-B252-4D10-8351-F78FA2F228DB}">
      <dgm:prSet/>
      <dgm:spPr/>
      <dgm:t>
        <a:bodyPr/>
        <a:lstStyle/>
        <a:p>
          <a:endParaRPr lang="en-US"/>
        </a:p>
      </dgm:t>
    </dgm:pt>
    <dgm:pt modelId="{B5535B76-1F3C-439C-B1BA-2AACF83F10A7}">
      <dgm:prSet phldrT="[Text]"/>
      <dgm:spPr/>
      <dgm:t>
        <a:bodyPr/>
        <a:lstStyle/>
        <a:p>
          <a:endParaRPr lang="en-US" dirty="0"/>
        </a:p>
      </dgm:t>
    </dgm:pt>
    <dgm:pt modelId="{A2D94E76-1C5A-4614-AF13-0DF247CE0B55}" type="parTrans" cxnId="{5B060B7B-14B2-43FB-A445-D53E3F31039C}">
      <dgm:prSet/>
      <dgm:spPr/>
      <dgm:t>
        <a:bodyPr/>
        <a:lstStyle/>
        <a:p>
          <a:endParaRPr lang="en-US"/>
        </a:p>
      </dgm:t>
    </dgm:pt>
    <dgm:pt modelId="{0F9E059A-C480-4A71-9807-5879CDD10F56}" type="sibTrans" cxnId="{5B060B7B-14B2-43FB-A445-D53E3F31039C}">
      <dgm:prSet/>
      <dgm:spPr/>
      <dgm:t>
        <a:bodyPr/>
        <a:lstStyle/>
        <a:p>
          <a:endParaRPr lang="en-US"/>
        </a:p>
      </dgm:t>
    </dgm:pt>
    <dgm:pt modelId="{D9DB0FAB-7311-4683-87E2-93D56B1F34A7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Provided Emergency Preparedness Training.</a:t>
          </a:r>
        </a:p>
      </dgm:t>
    </dgm:pt>
    <dgm:pt modelId="{F99D7FA0-A969-492A-9EAD-B48F6BDC0804}" type="parTrans" cxnId="{53CC1BF8-CD02-48D0-8EE0-E1A8A2440914}">
      <dgm:prSet/>
      <dgm:spPr/>
      <dgm:t>
        <a:bodyPr/>
        <a:lstStyle/>
        <a:p>
          <a:endParaRPr lang="en-US"/>
        </a:p>
      </dgm:t>
    </dgm:pt>
    <dgm:pt modelId="{D92F9BC8-5B26-419F-A5A6-C6EB554927A1}" type="sibTrans" cxnId="{53CC1BF8-CD02-48D0-8EE0-E1A8A2440914}">
      <dgm:prSet/>
      <dgm:spPr/>
      <dgm:t>
        <a:bodyPr/>
        <a:lstStyle/>
        <a:p>
          <a:endParaRPr lang="en-US"/>
        </a:p>
      </dgm:t>
    </dgm:pt>
    <dgm:pt modelId="{AB49D8D7-2D96-49D1-8F36-EC671F0E5349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Certifications and re-certifications of Environmental Health Inspectors. </a:t>
          </a:r>
        </a:p>
      </dgm:t>
    </dgm:pt>
    <dgm:pt modelId="{AE6D5023-93A3-4E9C-83AC-5A73849A034C}" type="parTrans" cxnId="{2E57350A-1EE1-4527-90F5-50200F69D952}">
      <dgm:prSet/>
      <dgm:spPr/>
      <dgm:t>
        <a:bodyPr/>
        <a:lstStyle/>
        <a:p>
          <a:endParaRPr lang="en-US"/>
        </a:p>
      </dgm:t>
    </dgm:pt>
    <dgm:pt modelId="{4F8BFE26-BD58-4C31-BBC2-F65C96C45B4C}" type="sibTrans" cxnId="{2E57350A-1EE1-4527-90F5-50200F69D952}">
      <dgm:prSet/>
      <dgm:spPr/>
      <dgm:t>
        <a:bodyPr/>
        <a:lstStyle/>
        <a:p>
          <a:endParaRPr lang="en-US"/>
        </a:p>
      </dgm:t>
    </dgm:pt>
    <dgm:pt modelId="{4B1D3281-0372-4CF7-A557-CA2C11A53222}">
      <dgm:prSet phldrT="[Text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endParaRPr lang="en-US" dirty="0"/>
        </a:p>
      </dgm:t>
    </dgm:pt>
    <dgm:pt modelId="{97C18FE2-5B48-4CD8-AA86-7C49CB3FB23D}" type="parTrans" cxnId="{EBB4E34B-CB51-40A6-9948-BF81FC2135DB}">
      <dgm:prSet/>
      <dgm:spPr/>
      <dgm:t>
        <a:bodyPr/>
        <a:lstStyle/>
        <a:p>
          <a:endParaRPr lang="en-US"/>
        </a:p>
      </dgm:t>
    </dgm:pt>
    <dgm:pt modelId="{A2BC5977-6960-477B-95D4-DF9114D2EB34}" type="sibTrans" cxnId="{EBB4E34B-CB51-40A6-9948-BF81FC2135DB}">
      <dgm:prSet/>
      <dgm:spPr/>
      <dgm:t>
        <a:bodyPr/>
        <a:lstStyle/>
        <a:p>
          <a:endParaRPr lang="en-US"/>
        </a:p>
      </dgm:t>
    </dgm:pt>
    <dgm:pt modelId="{E176D2B6-E17D-469B-8B1B-3C4D8F10043E}">
      <dgm:prSet/>
      <dgm:spPr/>
      <dgm:t>
        <a:bodyPr/>
        <a:lstStyle/>
        <a:p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9D1142-40C2-45C4-B6B6-70BD560EB1D8}" type="parTrans" cxnId="{55C33A3F-A2E8-433B-ADBE-5D1DDCB97659}">
      <dgm:prSet/>
      <dgm:spPr/>
      <dgm:t>
        <a:bodyPr/>
        <a:lstStyle/>
        <a:p>
          <a:endParaRPr lang="en-US"/>
        </a:p>
      </dgm:t>
    </dgm:pt>
    <dgm:pt modelId="{CBDFAE7C-8873-429A-9959-959743ECB006}" type="sibTrans" cxnId="{55C33A3F-A2E8-433B-ADBE-5D1DDCB97659}">
      <dgm:prSet/>
      <dgm:spPr/>
      <dgm:t>
        <a:bodyPr/>
        <a:lstStyle/>
        <a:p>
          <a:endParaRPr lang="en-US"/>
        </a:p>
      </dgm:t>
    </dgm:pt>
    <dgm:pt modelId="{211E9A45-0104-4688-BBE5-12B3888452C2}">
      <dgm:prSet phldrT="[Text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endParaRPr lang="en-US" dirty="0"/>
        </a:p>
      </dgm:t>
    </dgm:pt>
    <dgm:pt modelId="{60180A42-5EAF-41C4-9DDC-0F107B8EFD50}" type="parTrans" cxnId="{9D21EE71-B877-4CA1-BB99-ACF0B5E151E4}">
      <dgm:prSet/>
      <dgm:spPr/>
      <dgm:t>
        <a:bodyPr/>
        <a:lstStyle/>
        <a:p>
          <a:endParaRPr lang="en-US"/>
        </a:p>
      </dgm:t>
    </dgm:pt>
    <dgm:pt modelId="{7810205B-03E4-4D09-8338-08E6D83AE5FB}" type="sibTrans" cxnId="{9D21EE71-B877-4CA1-BB99-ACF0B5E151E4}">
      <dgm:prSet/>
      <dgm:spPr/>
      <dgm:t>
        <a:bodyPr/>
        <a:lstStyle/>
        <a:p>
          <a:endParaRPr lang="en-US"/>
        </a:p>
      </dgm:t>
    </dgm:pt>
    <dgm:pt modelId="{BD502CF3-E163-4829-8492-291F3B7BA156}" type="pres">
      <dgm:prSet presAssocID="{E7900AE2-866D-4D2F-89DB-750FA816EC57}" presName="Name0" presStyleCnt="0">
        <dgm:presLayoutVars>
          <dgm:dir/>
          <dgm:animLvl val="lvl"/>
          <dgm:resizeHandles val="exact"/>
        </dgm:presLayoutVars>
      </dgm:prSet>
      <dgm:spPr/>
    </dgm:pt>
    <dgm:pt modelId="{9C6926D9-90B0-4C55-94B6-E1E774F80E4E}" type="pres">
      <dgm:prSet presAssocID="{5912133A-B259-4FBE-8061-04E7F826DFB1}" presName="composite" presStyleCnt="0"/>
      <dgm:spPr/>
    </dgm:pt>
    <dgm:pt modelId="{68630E29-5C20-40E7-8986-A51CB2096676}" type="pres">
      <dgm:prSet presAssocID="{5912133A-B259-4FBE-8061-04E7F826DFB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19CA795-76BE-477F-934B-7110A5D5038F}" type="pres">
      <dgm:prSet presAssocID="{5912133A-B259-4FBE-8061-04E7F826DFB1}" presName="desTx" presStyleLbl="alignAccFollowNode1" presStyleIdx="0" presStyleCnt="3">
        <dgm:presLayoutVars>
          <dgm:bulletEnabled val="1"/>
        </dgm:presLayoutVars>
      </dgm:prSet>
      <dgm:spPr/>
    </dgm:pt>
    <dgm:pt modelId="{95A6DA2E-2F48-4C54-B57A-DB9D1067758B}" type="pres">
      <dgm:prSet presAssocID="{93693256-4332-412C-BF75-C7F37C8A8157}" presName="space" presStyleCnt="0"/>
      <dgm:spPr/>
    </dgm:pt>
    <dgm:pt modelId="{0A3B73CB-CB89-49FD-87C1-79CB1DAD10D6}" type="pres">
      <dgm:prSet presAssocID="{CBD022DB-0055-4327-B3E8-DEA203059085}" presName="composite" presStyleCnt="0"/>
      <dgm:spPr/>
    </dgm:pt>
    <dgm:pt modelId="{05568D37-BF40-4176-8CC9-A8EED98FAD80}" type="pres">
      <dgm:prSet presAssocID="{CBD022DB-0055-4327-B3E8-DEA20305908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982FB88-AEDF-498C-BD4A-7312231242D7}" type="pres">
      <dgm:prSet presAssocID="{CBD022DB-0055-4327-B3E8-DEA203059085}" presName="desTx" presStyleLbl="alignAccFollowNode1" presStyleIdx="1" presStyleCnt="3" custLinFactNeighborX="340">
        <dgm:presLayoutVars>
          <dgm:bulletEnabled val="1"/>
        </dgm:presLayoutVars>
      </dgm:prSet>
      <dgm:spPr/>
    </dgm:pt>
    <dgm:pt modelId="{59DC4BE4-0000-4879-A45F-43A55B2EDA96}" type="pres">
      <dgm:prSet presAssocID="{7249BCC4-1060-4D0B-BFDD-7A8B2B883454}" presName="space" presStyleCnt="0"/>
      <dgm:spPr/>
    </dgm:pt>
    <dgm:pt modelId="{EF2795FB-C7FF-422C-9EA2-AACB1AA6B282}" type="pres">
      <dgm:prSet presAssocID="{3F4A8232-476F-4D71-89EF-7B5CBE1518BE}" presName="composite" presStyleCnt="0"/>
      <dgm:spPr/>
    </dgm:pt>
    <dgm:pt modelId="{10D863E7-49E1-4333-8682-A8DF3A28971A}" type="pres">
      <dgm:prSet presAssocID="{3F4A8232-476F-4D71-89EF-7B5CBE1518B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F65EC21-C26B-46B9-9C10-1949CDF6F31C}" type="pres">
      <dgm:prSet presAssocID="{3F4A8232-476F-4D71-89EF-7B5CBE1518B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CBB9400-758F-4B3F-8FCA-56FB8CDCC46D}" type="presOf" srcId="{4F3BC0E0-21E3-4C14-9608-A87E1FCA6E03}" destId="{619CA795-76BE-477F-934B-7110A5D5038F}" srcOrd="0" destOrd="1" presId="urn:microsoft.com/office/officeart/2005/8/layout/hList1"/>
    <dgm:cxn modelId="{4CAC4B09-717C-484F-80D5-0095A1CA463D}" srcId="{3F4A8232-476F-4D71-89EF-7B5CBE1518BE}" destId="{4193040C-BA61-4531-AB4A-40BC04995C66}" srcOrd="0" destOrd="0" parTransId="{093FAA61-172C-46C0-B4C1-502D2F9662CB}" sibTransId="{2E7A13A4-809F-4FB2-BA3E-5070BE3C7083}"/>
    <dgm:cxn modelId="{2E57350A-1EE1-4527-90F5-50200F69D952}" srcId="{CBD022DB-0055-4327-B3E8-DEA203059085}" destId="{AB49D8D7-2D96-49D1-8F36-EC671F0E5349}" srcOrd="4" destOrd="0" parTransId="{AE6D5023-93A3-4E9C-83AC-5A73849A034C}" sibTransId="{4F8BFE26-BD58-4C31-BBC2-F65C96C45B4C}"/>
    <dgm:cxn modelId="{DF07A30A-226D-4472-9D0A-A59F28B942E0}" srcId="{E7900AE2-866D-4D2F-89DB-750FA816EC57}" destId="{5912133A-B259-4FBE-8061-04E7F826DFB1}" srcOrd="0" destOrd="0" parTransId="{8BD0AE81-236D-46DA-95D8-589DA57F1A1A}" sibTransId="{93693256-4332-412C-BF75-C7F37C8A8157}"/>
    <dgm:cxn modelId="{A46BB710-296E-4D73-B3D9-9A39D32FB595}" srcId="{5912133A-B259-4FBE-8061-04E7F826DFB1}" destId="{907DD78E-F7A7-4A96-B19C-1CDE2A2353DF}" srcOrd="2" destOrd="0" parTransId="{502827EA-5F94-48A3-8F85-0E3F04B98FE8}" sibTransId="{229076CC-D3BC-4C2E-9DA2-A6CF0BA0A47E}"/>
    <dgm:cxn modelId="{B0828B13-6448-43B9-95B8-48EA2E5A2714}" type="presOf" srcId="{2237469D-0FEF-4D8C-A11B-C91256A6C635}" destId="{CF65EC21-C26B-46B9-9C10-1949CDF6F31C}" srcOrd="0" destOrd="2" presId="urn:microsoft.com/office/officeart/2005/8/layout/hList1"/>
    <dgm:cxn modelId="{DF28B413-3E8F-40C0-B718-952E109FC91E}" type="presOf" srcId="{6AF15ADC-C9AA-4379-B19A-B9090C0716C5}" destId="{9982FB88-AEDF-498C-BD4A-7312231242D7}" srcOrd="0" destOrd="0" presId="urn:microsoft.com/office/officeart/2005/8/layout/hList1"/>
    <dgm:cxn modelId="{F72DC01B-8151-48A8-8459-0F9C4B13D457}" type="presOf" srcId="{5912133A-B259-4FBE-8061-04E7F826DFB1}" destId="{68630E29-5C20-40E7-8986-A51CB2096676}" srcOrd="0" destOrd="0" presId="urn:microsoft.com/office/officeart/2005/8/layout/hList1"/>
    <dgm:cxn modelId="{6D021D36-2076-4304-97E1-17FBFA22E380}" srcId="{E7900AE2-866D-4D2F-89DB-750FA816EC57}" destId="{3F4A8232-476F-4D71-89EF-7B5CBE1518BE}" srcOrd="2" destOrd="0" parTransId="{E919AB7E-D72E-4E17-A722-9FCDCD3BAE8B}" sibTransId="{73B30FC4-F4B1-40D8-A126-440C7EC3863A}"/>
    <dgm:cxn modelId="{55C33A3F-A2E8-433B-ADBE-5D1DDCB97659}" srcId="{CBD022DB-0055-4327-B3E8-DEA203059085}" destId="{E176D2B6-E17D-469B-8B1B-3C4D8F10043E}" srcOrd="3" destOrd="0" parTransId="{309D1142-40C2-45C4-B6B6-70BD560EB1D8}" sibTransId="{CBDFAE7C-8873-429A-9959-959743ECB006}"/>
    <dgm:cxn modelId="{EBB4E34B-CB51-40A6-9948-BF81FC2135DB}" srcId="{CBD022DB-0055-4327-B3E8-DEA203059085}" destId="{4B1D3281-0372-4CF7-A557-CA2C11A53222}" srcOrd="1" destOrd="0" parTransId="{97C18FE2-5B48-4CD8-AA86-7C49CB3FB23D}" sibTransId="{A2BC5977-6960-477B-95D4-DF9114D2EB34}"/>
    <dgm:cxn modelId="{36F1F54F-FD81-464A-B216-04F28D2969A6}" srcId="{CBD022DB-0055-4327-B3E8-DEA203059085}" destId="{6AF15ADC-C9AA-4379-B19A-B9090C0716C5}" srcOrd="0" destOrd="0" parTransId="{B1E67CD5-2A1E-4004-9865-0EE63249DB93}" sibTransId="{2D2DDC62-DFE5-4FA2-BB21-DCA2D0C9773F}"/>
    <dgm:cxn modelId="{9D21EE71-B877-4CA1-BB99-ACF0B5E151E4}" srcId="{3F4A8232-476F-4D71-89EF-7B5CBE1518BE}" destId="{211E9A45-0104-4688-BBE5-12B3888452C2}" srcOrd="1" destOrd="0" parTransId="{60180A42-5EAF-41C4-9DDC-0F107B8EFD50}" sibTransId="{7810205B-03E4-4D09-8338-08E6D83AE5FB}"/>
    <dgm:cxn modelId="{5B060B7B-14B2-43FB-A445-D53E3F31039C}" srcId="{5912133A-B259-4FBE-8061-04E7F826DFB1}" destId="{B5535B76-1F3C-439C-B1BA-2AACF83F10A7}" srcOrd="3" destOrd="0" parTransId="{A2D94E76-1C5A-4614-AF13-0DF247CE0B55}" sibTransId="{0F9E059A-C480-4A71-9807-5879CDD10F56}"/>
    <dgm:cxn modelId="{DE7A167E-099F-47AA-9444-3DEEB3172B32}" type="presOf" srcId="{E7900AE2-866D-4D2F-89DB-750FA816EC57}" destId="{BD502CF3-E163-4829-8492-291F3B7BA156}" srcOrd="0" destOrd="0" presId="urn:microsoft.com/office/officeart/2005/8/layout/hList1"/>
    <dgm:cxn modelId="{7B7D8A86-98EF-488F-8DAD-E121D0A98175}" type="presOf" srcId="{907DD78E-F7A7-4A96-B19C-1CDE2A2353DF}" destId="{619CA795-76BE-477F-934B-7110A5D5038F}" srcOrd="0" destOrd="2" presId="urn:microsoft.com/office/officeart/2005/8/layout/hList1"/>
    <dgm:cxn modelId="{6118198A-B01E-41A2-B984-0ECF8AF37B8C}" type="presOf" srcId="{AB49D8D7-2D96-49D1-8F36-EC671F0E5349}" destId="{9982FB88-AEDF-498C-BD4A-7312231242D7}" srcOrd="0" destOrd="4" presId="urn:microsoft.com/office/officeart/2005/8/layout/hList1"/>
    <dgm:cxn modelId="{00A39E9B-57C6-4F10-A8DF-52658F770200}" type="presOf" srcId="{4193040C-BA61-4531-AB4A-40BC04995C66}" destId="{CF65EC21-C26B-46B9-9C10-1949CDF6F31C}" srcOrd="0" destOrd="0" presId="urn:microsoft.com/office/officeart/2005/8/layout/hList1"/>
    <dgm:cxn modelId="{6F0390A1-1A8F-4673-852C-09F8AD35E164}" srcId="{3F4A8232-476F-4D71-89EF-7B5CBE1518BE}" destId="{2237469D-0FEF-4D8C-A11B-C91256A6C635}" srcOrd="2" destOrd="0" parTransId="{3BA0F3A0-DB02-40BF-BF33-F1D8E04D3E13}" sibTransId="{6827EB0D-8FE7-449E-8876-4CCCD37A9FA0}"/>
    <dgm:cxn modelId="{655906A5-EB9E-435B-9439-75C0860ED11F}" srcId="{5912133A-B259-4FBE-8061-04E7F826DFB1}" destId="{5FDFE6B0-93FD-4550-B6C4-93A3A1345012}" srcOrd="0" destOrd="0" parTransId="{7540F7EA-C8C8-4468-960C-446273B1A0BC}" sibTransId="{74F01C67-54DC-429B-96B2-2CC8918ACA73}"/>
    <dgm:cxn modelId="{22963EA7-A6E3-48D3-BFA9-498DEF49B085}" type="presOf" srcId="{4B1D3281-0372-4CF7-A557-CA2C11A53222}" destId="{9982FB88-AEDF-498C-BD4A-7312231242D7}" srcOrd="0" destOrd="1" presId="urn:microsoft.com/office/officeart/2005/8/layout/hList1"/>
    <dgm:cxn modelId="{5B7C6FB0-C8FC-4DD7-A29D-85CF43DE4AD7}" type="presOf" srcId="{211E9A45-0104-4688-BBE5-12B3888452C2}" destId="{CF65EC21-C26B-46B9-9C10-1949CDF6F31C}" srcOrd="0" destOrd="1" presId="urn:microsoft.com/office/officeart/2005/8/layout/hList1"/>
    <dgm:cxn modelId="{9839B1CE-1808-4282-861D-4C2DB340F999}" srcId="{E7900AE2-866D-4D2F-89DB-750FA816EC57}" destId="{CBD022DB-0055-4327-B3E8-DEA203059085}" srcOrd="1" destOrd="0" parTransId="{521CCD89-2AE0-436F-AE72-148BB945AE8F}" sibTransId="{7249BCC4-1060-4D0B-BFDD-7A8B2B883454}"/>
    <dgm:cxn modelId="{005AFCCF-4038-41B4-ADCE-9102DA2AB9E7}" type="presOf" srcId="{D9DB0FAB-7311-4683-87E2-93D56B1F34A7}" destId="{9982FB88-AEDF-498C-BD4A-7312231242D7}" srcOrd="0" destOrd="2" presId="urn:microsoft.com/office/officeart/2005/8/layout/hList1"/>
    <dgm:cxn modelId="{11560FD0-B252-4D10-8351-F78FA2F228DB}" srcId="{5912133A-B259-4FBE-8061-04E7F826DFB1}" destId="{4F3BC0E0-21E3-4C14-9608-A87E1FCA6E03}" srcOrd="1" destOrd="0" parTransId="{51355418-6C8B-4B0C-8D04-5B6BCBBD8BC3}" sibTransId="{7CC2CA48-CD5E-4E3A-AB55-BF7EB0701F6D}"/>
    <dgm:cxn modelId="{B995FED1-6644-4A1A-840B-9FB90F1E123E}" type="presOf" srcId="{E176D2B6-E17D-469B-8B1B-3C4D8F10043E}" destId="{9982FB88-AEDF-498C-BD4A-7312231242D7}" srcOrd="0" destOrd="3" presId="urn:microsoft.com/office/officeart/2005/8/layout/hList1"/>
    <dgm:cxn modelId="{5E39F7D6-CBBD-4859-995D-6EEFEE7959D5}" type="presOf" srcId="{CBD022DB-0055-4327-B3E8-DEA203059085}" destId="{05568D37-BF40-4176-8CC9-A8EED98FAD80}" srcOrd="0" destOrd="0" presId="urn:microsoft.com/office/officeart/2005/8/layout/hList1"/>
    <dgm:cxn modelId="{DAF1E7D8-60D2-4308-B482-9BB98C757721}" type="presOf" srcId="{3F4A8232-476F-4D71-89EF-7B5CBE1518BE}" destId="{10D863E7-49E1-4333-8682-A8DF3A28971A}" srcOrd="0" destOrd="0" presId="urn:microsoft.com/office/officeart/2005/8/layout/hList1"/>
    <dgm:cxn modelId="{8F83E7EC-9752-401E-A28B-A504403F41FB}" type="presOf" srcId="{B5535B76-1F3C-439C-B1BA-2AACF83F10A7}" destId="{619CA795-76BE-477F-934B-7110A5D5038F}" srcOrd="0" destOrd="3" presId="urn:microsoft.com/office/officeart/2005/8/layout/hList1"/>
    <dgm:cxn modelId="{50290FF2-CF7F-49F8-BBB3-B7629E776EE2}" type="presOf" srcId="{5FDFE6B0-93FD-4550-B6C4-93A3A1345012}" destId="{619CA795-76BE-477F-934B-7110A5D5038F}" srcOrd="0" destOrd="0" presId="urn:microsoft.com/office/officeart/2005/8/layout/hList1"/>
    <dgm:cxn modelId="{53CC1BF8-CD02-48D0-8EE0-E1A8A2440914}" srcId="{CBD022DB-0055-4327-B3E8-DEA203059085}" destId="{D9DB0FAB-7311-4683-87E2-93D56B1F34A7}" srcOrd="2" destOrd="0" parTransId="{F99D7FA0-A969-492A-9EAD-B48F6BDC0804}" sibTransId="{D92F9BC8-5B26-419F-A5A6-C6EB554927A1}"/>
    <dgm:cxn modelId="{84FD6D0D-CFA4-4B53-9513-E2C48E4E4048}" type="presParOf" srcId="{BD502CF3-E163-4829-8492-291F3B7BA156}" destId="{9C6926D9-90B0-4C55-94B6-E1E774F80E4E}" srcOrd="0" destOrd="0" presId="urn:microsoft.com/office/officeart/2005/8/layout/hList1"/>
    <dgm:cxn modelId="{08A41CB8-863F-476B-9190-8AB436E7B076}" type="presParOf" srcId="{9C6926D9-90B0-4C55-94B6-E1E774F80E4E}" destId="{68630E29-5C20-40E7-8986-A51CB2096676}" srcOrd="0" destOrd="0" presId="urn:microsoft.com/office/officeart/2005/8/layout/hList1"/>
    <dgm:cxn modelId="{2B1E0AF1-7A45-41C3-88A4-1D60B947528D}" type="presParOf" srcId="{9C6926D9-90B0-4C55-94B6-E1E774F80E4E}" destId="{619CA795-76BE-477F-934B-7110A5D5038F}" srcOrd="1" destOrd="0" presId="urn:microsoft.com/office/officeart/2005/8/layout/hList1"/>
    <dgm:cxn modelId="{CCE5C544-64B8-42E4-9270-2638B5537171}" type="presParOf" srcId="{BD502CF3-E163-4829-8492-291F3B7BA156}" destId="{95A6DA2E-2F48-4C54-B57A-DB9D1067758B}" srcOrd="1" destOrd="0" presId="urn:microsoft.com/office/officeart/2005/8/layout/hList1"/>
    <dgm:cxn modelId="{3AA369CE-BCFB-4A24-964A-02CF9D94A2F4}" type="presParOf" srcId="{BD502CF3-E163-4829-8492-291F3B7BA156}" destId="{0A3B73CB-CB89-49FD-87C1-79CB1DAD10D6}" srcOrd="2" destOrd="0" presId="urn:microsoft.com/office/officeart/2005/8/layout/hList1"/>
    <dgm:cxn modelId="{DBC9F726-309A-46BC-AD03-49CFA0D602FC}" type="presParOf" srcId="{0A3B73CB-CB89-49FD-87C1-79CB1DAD10D6}" destId="{05568D37-BF40-4176-8CC9-A8EED98FAD80}" srcOrd="0" destOrd="0" presId="urn:microsoft.com/office/officeart/2005/8/layout/hList1"/>
    <dgm:cxn modelId="{1044F69C-2082-47F5-AD3F-EE27819F0EC0}" type="presParOf" srcId="{0A3B73CB-CB89-49FD-87C1-79CB1DAD10D6}" destId="{9982FB88-AEDF-498C-BD4A-7312231242D7}" srcOrd="1" destOrd="0" presId="urn:microsoft.com/office/officeart/2005/8/layout/hList1"/>
    <dgm:cxn modelId="{3F95CA57-2CE6-4842-BCC6-F66EFE64024C}" type="presParOf" srcId="{BD502CF3-E163-4829-8492-291F3B7BA156}" destId="{59DC4BE4-0000-4879-A45F-43A55B2EDA96}" srcOrd="3" destOrd="0" presId="urn:microsoft.com/office/officeart/2005/8/layout/hList1"/>
    <dgm:cxn modelId="{58876211-EE92-4ECF-90F2-136B171E786C}" type="presParOf" srcId="{BD502CF3-E163-4829-8492-291F3B7BA156}" destId="{EF2795FB-C7FF-422C-9EA2-AACB1AA6B282}" srcOrd="4" destOrd="0" presId="urn:microsoft.com/office/officeart/2005/8/layout/hList1"/>
    <dgm:cxn modelId="{6D149FD7-C73A-408F-A2DE-451A4B1652E4}" type="presParOf" srcId="{EF2795FB-C7FF-422C-9EA2-AACB1AA6B282}" destId="{10D863E7-49E1-4333-8682-A8DF3A28971A}" srcOrd="0" destOrd="0" presId="urn:microsoft.com/office/officeart/2005/8/layout/hList1"/>
    <dgm:cxn modelId="{5A478A91-6355-4A20-82BA-D4A98307203F}" type="presParOf" srcId="{EF2795FB-C7FF-422C-9EA2-AACB1AA6B282}" destId="{CF65EC21-C26B-46B9-9C10-1949CDF6F3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A280C-D1DE-4CFA-8E1B-0719DD535CF0}">
      <dsp:nvSpPr>
        <dsp:cNvPr id="0" name=""/>
        <dsp:cNvSpPr/>
      </dsp:nvSpPr>
      <dsp:spPr>
        <a:xfrm>
          <a:off x="4326" y="23240"/>
          <a:ext cx="2601675" cy="1040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Bembo" panose="02020502050201020203" pitchFamily="18" charset="0"/>
              <a:cs typeface="Cavolini" panose="03000502040302020204" pitchFamily="66" charset="0"/>
            </a:rPr>
            <a:t>Ensured our residents have a safe and healthy city in which to live.</a:t>
          </a:r>
        </a:p>
      </dsp:txBody>
      <dsp:txXfrm>
        <a:off x="4326" y="23240"/>
        <a:ext cx="2601675" cy="1040670"/>
      </dsp:txXfrm>
    </dsp:sp>
    <dsp:sp modelId="{95CE07BB-9BDE-48B5-BED0-245EDB75874F}">
      <dsp:nvSpPr>
        <dsp:cNvPr id="0" name=""/>
        <dsp:cNvSpPr/>
      </dsp:nvSpPr>
      <dsp:spPr>
        <a:xfrm>
          <a:off x="15277" y="1063911"/>
          <a:ext cx="2557686" cy="44327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volini" panose="03000502040302020204" pitchFamily="66" charset="0"/>
              <a:cs typeface="Cavolini" panose="03000502040302020204" pitchFamily="66" charset="0"/>
            </a:rPr>
            <a:t>Conducted 996 restaurant and 498 housing inspections.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volini" panose="03000502040302020204" pitchFamily="66" charset="0"/>
              <a:cs typeface="Cavolini" panose="03000502040302020204" pitchFamily="66" charset="0"/>
            </a:rPr>
            <a:t>Responded to 1,050 resident complaints.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volini" panose="03000502040302020204" pitchFamily="66" charset="0"/>
              <a:cs typeface="Cavolini" panose="03000502040302020204" pitchFamily="66" charset="0"/>
            </a:rPr>
            <a:t>Collected 313 beach samples to ensure water was safe for swimming.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volini" panose="03000502040302020204" pitchFamily="66" charset="0"/>
              <a:cs typeface="Cavolini" panose="03000502040302020204" pitchFamily="66" charset="0"/>
            </a:rPr>
            <a:t>Tested 107 ticks submitted by residents for Lyme Disease. </a:t>
          </a:r>
        </a:p>
      </dsp:txBody>
      <dsp:txXfrm>
        <a:off x="15277" y="1063911"/>
        <a:ext cx="2557686" cy="4432746"/>
      </dsp:txXfrm>
    </dsp:sp>
    <dsp:sp modelId="{D2632518-CFAD-435E-A2F9-FAB11CB85FA0}">
      <dsp:nvSpPr>
        <dsp:cNvPr id="0" name=""/>
        <dsp:cNvSpPr/>
      </dsp:nvSpPr>
      <dsp:spPr>
        <a:xfrm>
          <a:off x="2981397" y="7485"/>
          <a:ext cx="2601675" cy="1040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Bembo" panose="02020502050201020203" pitchFamily="18" charset="0"/>
              <a:cs typeface="Cavolini" panose="03000502040302020204" pitchFamily="66" charset="0"/>
            </a:rPr>
            <a:t>Provided vaccinations, screenings and nursing care</a:t>
          </a:r>
          <a:r>
            <a:rPr lang="en-US" sz="1400" b="1" kern="1200" dirty="0">
              <a:latin typeface="Bembo" panose="02020502050201020203" pitchFamily="18" charset="0"/>
              <a:cs typeface="Cavolini" panose="03000502040302020204" pitchFamily="66" charset="0"/>
            </a:rPr>
            <a:t>.</a:t>
          </a:r>
        </a:p>
      </dsp:txBody>
      <dsp:txXfrm>
        <a:off x="2981397" y="7485"/>
        <a:ext cx="2601675" cy="1040670"/>
      </dsp:txXfrm>
    </dsp:sp>
    <dsp:sp modelId="{C4A868D3-44F4-4663-814D-B5CA838FC6F3}">
      <dsp:nvSpPr>
        <dsp:cNvPr id="0" name=""/>
        <dsp:cNvSpPr/>
      </dsp:nvSpPr>
      <dsp:spPr>
        <a:xfrm>
          <a:off x="2970236" y="1063911"/>
          <a:ext cx="2601675" cy="44327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Cavolini" panose="03000502040302020204" pitchFamily="66" charset="0"/>
              <a:cs typeface="Cavolini" panose="03000502040302020204" pitchFamily="66" charset="0"/>
            </a:rPr>
            <a:t>Provided 588 STD test and connected positive cases to care.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Cavolini" panose="03000502040302020204" pitchFamily="66" charset="0"/>
              <a:cs typeface="Cavolini" panose="03000502040302020204" pitchFamily="66" charset="0"/>
            </a:rPr>
            <a:t>Conducted 775 pediatric well-child visits, with 1,615 vaccines administered.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Cavolini" panose="03000502040302020204" pitchFamily="66" charset="0"/>
              <a:cs typeface="Cavolini" panose="03000502040302020204" pitchFamily="66" charset="0"/>
            </a:rPr>
            <a:t>Screened 129 residents for high blood pressure; 67% were elevated or hypertensive.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Cavolini" panose="03000502040302020204" pitchFamily="66" charset="0"/>
              <a:cs typeface="Cavolini" panose="03000502040302020204" pitchFamily="66" charset="0"/>
            </a:rPr>
            <a:t>Provided nursing for </a:t>
          </a:r>
          <a:r>
            <a:rPr lang="en-US" sz="1050" kern="1200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rPr>
            <a:t>18,250</a:t>
          </a:r>
          <a:r>
            <a:rPr lang="en-US" sz="1050" kern="1200" dirty="0">
              <a:latin typeface="Cavolini" panose="03000502040302020204" pitchFamily="66" charset="0"/>
              <a:cs typeface="Cavolini" panose="03000502040302020204" pitchFamily="66" charset="0"/>
            </a:rPr>
            <a:t> students in schools, including specialized care such as Diabetes management, urinary catheterization, and tube feeding.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Cavolini" panose="03000502040302020204" pitchFamily="66" charset="0"/>
              <a:cs typeface="Cavolini" panose="03000502040302020204" pitchFamily="66" charset="0"/>
            </a:rPr>
            <a:t>Monitored and responded to issues of public health significance including COVID-19, RSV, Flu, and TB.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Cavolini" panose="03000502040302020204" pitchFamily="66" charset="0"/>
              <a:cs typeface="Cavolini" panose="03000502040302020204" pitchFamily="66" charset="0"/>
            </a:rPr>
            <a:t>Performed dental screenings for 6,703 students in public schools. </a:t>
          </a:r>
        </a:p>
      </dsp:txBody>
      <dsp:txXfrm>
        <a:off x="2970236" y="1063911"/>
        <a:ext cx="2601675" cy="4432746"/>
      </dsp:txXfrm>
    </dsp:sp>
    <dsp:sp modelId="{66232106-4998-4172-AA3A-7474BE7E608C}">
      <dsp:nvSpPr>
        <dsp:cNvPr id="0" name=""/>
        <dsp:cNvSpPr/>
      </dsp:nvSpPr>
      <dsp:spPr>
        <a:xfrm>
          <a:off x="5936146" y="23240"/>
          <a:ext cx="2601675" cy="1040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Bembo" panose="02020502050201020203" pitchFamily="18" charset="0"/>
              <a:cs typeface="Cavolini" panose="03000502040302020204" pitchFamily="66" charset="0"/>
            </a:rPr>
            <a:t>Improved quality of life for residents</a:t>
          </a:r>
          <a:r>
            <a:rPr lang="en-US" sz="1600" kern="1200" dirty="0">
              <a:latin typeface="Bembo" panose="02020502050201020203" pitchFamily="18" charset="0"/>
            </a:rPr>
            <a:t>. </a:t>
          </a:r>
        </a:p>
      </dsp:txBody>
      <dsp:txXfrm>
        <a:off x="5936146" y="23240"/>
        <a:ext cx="2601675" cy="1040670"/>
      </dsp:txXfrm>
    </dsp:sp>
    <dsp:sp modelId="{615D0C6F-0FA4-4548-A452-BD29CB3C8644}">
      <dsp:nvSpPr>
        <dsp:cNvPr id="0" name=""/>
        <dsp:cNvSpPr/>
      </dsp:nvSpPr>
      <dsp:spPr>
        <a:xfrm>
          <a:off x="5936146" y="1063911"/>
          <a:ext cx="2601675" cy="44327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volini" panose="03000502040302020204" pitchFamily="66" charset="0"/>
              <a:cs typeface="Cavolini" panose="03000502040302020204" pitchFamily="66" charset="0"/>
            </a:rPr>
            <a:t>Responded to over 15,000 requests for services and assistance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volini" panose="03000502040302020204" pitchFamily="66" charset="0"/>
              <a:cs typeface="Cavolini" panose="03000502040302020204" pitchFamily="66" charset="0"/>
            </a:rPr>
            <a:t>Enrolled 855 residents in health insurance.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volini" panose="03000502040302020204" pitchFamily="66" charset="0"/>
              <a:cs typeface="Cavolini" panose="03000502040302020204" pitchFamily="66" charset="0"/>
            </a:rPr>
            <a:t>State Mandated Services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200" kern="1200" dirty="0">
              <a:latin typeface="Cavolini" panose="03000502040302020204" pitchFamily="66" charset="0"/>
              <a:cs typeface="Cavolini" panose="03000502040302020204" pitchFamily="66" charset="0"/>
            </a:rPr>
            <a:t>Managed 251 evictions, 12 fair rent cases, and 24 relocations.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endParaRPr lang="en-US" sz="120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>
              <a:latin typeface="Cavolini" panose="03000502040302020204" pitchFamily="66" charset="0"/>
              <a:cs typeface="Cavolini" panose="03000502040302020204" pitchFamily="66" charset="0"/>
            </a:rPr>
            <a:t>Assisted 1,579 seniors process rent rebates and transportation needs. </a:t>
          </a:r>
        </a:p>
      </dsp:txBody>
      <dsp:txXfrm>
        <a:off x="5936146" y="1063911"/>
        <a:ext cx="2601675" cy="4432746"/>
      </dsp:txXfrm>
    </dsp:sp>
    <dsp:sp modelId="{D2B4D1A1-95AD-43FC-BD89-D411DCA1CE38}">
      <dsp:nvSpPr>
        <dsp:cNvPr id="0" name=""/>
        <dsp:cNvSpPr/>
      </dsp:nvSpPr>
      <dsp:spPr>
        <a:xfrm>
          <a:off x="8902056" y="23240"/>
          <a:ext cx="2601675" cy="1040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b="1" kern="1200" dirty="0">
              <a:latin typeface="Bembo" panose="02020502050201020203" pitchFamily="18" charset="0"/>
              <a:cs typeface="Cavolini" panose="03000502040302020204" pitchFamily="66" charset="0"/>
            </a:rPr>
            <a:t>Demonstrated a robust COVID-19 response.</a:t>
          </a:r>
        </a:p>
      </dsp:txBody>
      <dsp:txXfrm>
        <a:off x="8902056" y="23240"/>
        <a:ext cx="2601675" cy="1040670"/>
      </dsp:txXfrm>
    </dsp:sp>
    <dsp:sp modelId="{F91D7DF6-4D87-4266-BC3B-642C9905F61A}">
      <dsp:nvSpPr>
        <dsp:cNvPr id="0" name=""/>
        <dsp:cNvSpPr/>
      </dsp:nvSpPr>
      <dsp:spPr>
        <a:xfrm>
          <a:off x="8902056" y="1063911"/>
          <a:ext cx="2601675" cy="44327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volini" panose="03000502040302020204" pitchFamily="66" charset="0"/>
              <a:cs typeface="Cavolini" panose="03000502040302020204" pitchFamily="66" charset="0"/>
            </a:rPr>
            <a:t>Coordinated and hosted 546 COVID-19 vaccine clinics – total of 6,179 vaccinations plus 149 to homebound residents.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volini" panose="03000502040302020204" pitchFamily="66" charset="0"/>
              <a:cs typeface="Cavolini" panose="03000502040302020204" pitchFamily="66" charset="0"/>
            </a:rPr>
            <a:t>Distributed 3,704 COVID-19 home tests, 1,453 N95s, and 3,150 surgical masks.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latin typeface="Cavolini" panose="03000502040302020204" pitchFamily="66" charset="0"/>
            <a:cs typeface="Cavolini" panose="0300050204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volini" panose="03000502040302020204" pitchFamily="66" charset="0"/>
              <a:cs typeface="Cavolini" panose="03000502040302020204" pitchFamily="66" charset="0"/>
            </a:rPr>
            <a:t>Provided guidance and support to 3,358 people with a positive COVID test or exposure and 554 additional cases in nursing homes or assisted living facilities. </a:t>
          </a:r>
        </a:p>
      </dsp:txBody>
      <dsp:txXfrm>
        <a:off x="8902056" y="1063911"/>
        <a:ext cx="2601675" cy="4432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0AFE8-820A-4EE6-B8DC-BA46F134FDAD}">
      <dsp:nvSpPr>
        <dsp:cNvPr id="0" name=""/>
        <dsp:cNvSpPr/>
      </dsp:nvSpPr>
      <dsp:spPr>
        <a:xfrm>
          <a:off x="733269" y="1865344"/>
          <a:ext cx="2417731" cy="244809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Public Health Accreditation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 </a:t>
          </a:r>
          <a:r>
            <a:rPr lang="en-US" sz="1050" kern="1200" dirty="0"/>
            <a:t>Quality Improvement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- Performance Management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- Workforce Development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219340" y="2436781"/>
        <a:ext cx="1445589" cy="1262274"/>
      </dsp:txXfrm>
    </dsp:sp>
    <dsp:sp modelId="{4A8197EE-3D10-4027-B856-03C8D7BF9964}">
      <dsp:nvSpPr>
        <dsp:cNvPr id="0" name=""/>
        <dsp:cNvSpPr/>
      </dsp:nvSpPr>
      <dsp:spPr>
        <a:xfrm>
          <a:off x="546407" y="106042"/>
          <a:ext cx="1637030" cy="1637030"/>
        </a:xfrm>
        <a:prstGeom prst="gear6">
          <a:avLst/>
        </a:prstGeom>
        <a:solidFill>
          <a:schemeClr val="accent2">
            <a:hueOff val="-3040001"/>
            <a:satOff val="-8572"/>
            <a:lumOff val="-36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Wastewater Testing for Substances</a:t>
          </a:r>
        </a:p>
      </dsp:txBody>
      <dsp:txXfrm>
        <a:off x="958534" y="520660"/>
        <a:ext cx="812776" cy="807794"/>
      </dsp:txXfrm>
    </dsp:sp>
    <dsp:sp modelId="{37B701D8-D918-4A31-9238-19FE3D11A634}">
      <dsp:nvSpPr>
        <dsp:cNvPr id="0" name=""/>
        <dsp:cNvSpPr/>
      </dsp:nvSpPr>
      <dsp:spPr>
        <a:xfrm rot="20700000">
          <a:off x="3517000" y="376993"/>
          <a:ext cx="2152469" cy="2169805"/>
        </a:xfrm>
        <a:prstGeom prst="gear6">
          <a:avLst/>
        </a:prstGeom>
        <a:solidFill>
          <a:schemeClr val="accent2">
            <a:hueOff val="-6080002"/>
            <a:satOff val="-17144"/>
            <a:lumOff val="-7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Expanded Youth Mental Health Alliance</a:t>
          </a:r>
        </a:p>
      </dsp:txBody>
      <dsp:txXfrm rot="-20700000">
        <a:off x="3988072" y="853923"/>
        <a:ext cx="1210326" cy="1215944"/>
      </dsp:txXfrm>
    </dsp:sp>
    <dsp:sp modelId="{6113562F-2FAE-4BA1-B813-DFCA9E1E0455}">
      <dsp:nvSpPr>
        <dsp:cNvPr id="0" name=""/>
        <dsp:cNvSpPr/>
      </dsp:nvSpPr>
      <dsp:spPr>
        <a:xfrm>
          <a:off x="826584" y="1586545"/>
          <a:ext cx="2881172" cy="2881172"/>
        </a:xfrm>
        <a:prstGeom prst="circularArrow">
          <a:avLst>
            <a:gd name="adj1" fmla="val 4687"/>
            <a:gd name="adj2" fmla="val 299029"/>
            <a:gd name="adj3" fmla="val 2513792"/>
            <a:gd name="adj4" fmla="val 15866400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1FBAE1-9871-4C70-8167-BAC6992F2871}">
      <dsp:nvSpPr>
        <dsp:cNvPr id="0" name=""/>
        <dsp:cNvSpPr/>
      </dsp:nvSpPr>
      <dsp:spPr>
        <a:xfrm>
          <a:off x="162217" y="-47058"/>
          <a:ext cx="2093352" cy="209335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3040001"/>
            <a:satOff val="-8572"/>
            <a:lumOff val="-36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F8B10F-C32A-457C-8E05-0DD32A6F4258}">
      <dsp:nvSpPr>
        <dsp:cNvPr id="0" name=""/>
        <dsp:cNvSpPr/>
      </dsp:nvSpPr>
      <dsp:spPr>
        <a:xfrm>
          <a:off x="3048592" y="39909"/>
          <a:ext cx="2778683" cy="26641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6080002"/>
            <a:satOff val="-17144"/>
            <a:lumOff val="-7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3E3A3-3DD8-4239-8F64-CAB7CE28E109}">
      <dsp:nvSpPr>
        <dsp:cNvPr id="0" name=""/>
        <dsp:cNvSpPr/>
      </dsp:nvSpPr>
      <dsp:spPr>
        <a:xfrm>
          <a:off x="2420062" y="312973"/>
          <a:ext cx="2372387" cy="2372387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Expanded Lead Poisoning Prevention Program</a:t>
          </a:r>
        </a:p>
      </dsp:txBody>
      <dsp:txXfrm>
        <a:off x="2897017" y="868693"/>
        <a:ext cx="1418477" cy="1219456"/>
      </dsp:txXfrm>
    </dsp:sp>
    <dsp:sp modelId="{48F4783E-8816-4D5F-A260-EDAD35EF853C}">
      <dsp:nvSpPr>
        <dsp:cNvPr id="0" name=""/>
        <dsp:cNvSpPr/>
      </dsp:nvSpPr>
      <dsp:spPr>
        <a:xfrm>
          <a:off x="678881" y="2208908"/>
          <a:ext cx="2135562" cy="2104522"/>
        </a:xfrm>
        <a:prstGeom prst="gear6">
          <a:avLst/>
        </a:prstGeom>
        <a:solidFill>
          <a:schemeClr val="accent2">
            <a:hueOff val="-6080002"/>
            <a:satOff val="-17144"/>
            <a:lumOff val="-725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Question, Persuade, Refer Suicide Prevention Training</a:t>
          </a:r>
        </a:p>
      </dsp:txBody>
      <dsp:txXfrm>
        <a:off x="1213213" y="2741930"/>
        <a:ext cx="1066898" cy="1038478"/>
      </dsp:txXfrm>
    </dsp:sp>
    <dsp:sp modelId="{1A057B89-4800-4CF9-8FE9-5DD5F71CA92C}">
      <dsp:nvSpPr>
        <dsp:cNvPr id="0" name=""/>
        <dsp:cNvSpPr/>
      </dsp:nvSpPr>
      <dsp:spPr>
        <a:xfrm rot="14691460">
          <a:off x="1907424" y="-69013"/>
          <a:ext cx="2918036" cy="2918036"/>
        </a:xfrm>
        <a:prstGeom prst="circularArrow">
          <a:avLst>
            <a:gd name="adj1" fmla="val 4878"/>
            <a:gd name="adj2" fmla="val 312630"/>
            <a:gd name="adj3" fmla="val 3152177"/>
            <a:gd name="adj4" fmla="val 15208416"/>
            <a:gd name="adj5" fmla="val 569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8179C-81CC-4362-BB79-E23471CED3C5}">
      <dsp:nvSpPr>
        <dsp:cNvPr id="0" name=""/>
        <dsp:cNvSpPr/>
      </dsp:nvSpPr>
      <dsp:spPr>
        <a:xfrm>
          <a:off x="517927" y="1886261"/>
          <a:ext cx="2206319" cy="220631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6080002"/>
            <a:satOff val="-17144"/>
            <a:lumOff val="-7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30E29-5C20-40E7-8986-A51CB2096676}">
      <dsp:nvSpPr>
        <dsp:cNvPr id="0" name=""/>
        <dsp:cNvSpPr/>
      </dsp:nvSpPr>
      <dsp:spPr>
        <a:xfrm>
          <a:off x="3368" y="24233"/>
          <a:ext cx="3284300" cy="6669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opperplate Gothic Bold" panose="020E0705020206020404" pitchFamily="34" charset="0"/>
            </a:rPr>
            <a:t>Environmental  Health</a:t>
          </a:r>
          <a:endParaRPr lang="en-US" sz="1900" kern="1200" dirty="0"/>
        </a:p>
      </dsp:txBody>
      <dsp:txXfrm>
        <a:off x="3368" y="24233"/>
        <a:ext cx="3284300" cy="666968"/>
      </dsp:txXfrm>
    </dsp:sp>
    <dsp:sp modelId="{619CA795-76BE-477F-934B-7110A5D5038F}">
      <dsp:nvSpPr>
        <dsp:cNvPr id="0" name=""/>
        <dsp:cNvSpPr/>
      </dsp:nvSpPr>
      <dsp:spPr>
        <a:xfrm>
          <a:off x="3368" y="691201"/>
          <a:ext cx="3284300" cy="422455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Worked to ensure smooth transition of current licensing  and permitting program to the new Oracle/OPAL system to support user experience &amp; data analysis.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Implemented the FDA food code for restaurant inspections to support food establishment safety.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368" y="691201"/>
        <a:ext cx="3284300" cy="4224555"/>
      </dsp:txXfrm>
    </dsp:sp>
    <dsp:sp modelId="{05568D37-BF40-4176-8CC9-A8EED98FAD80}">
      <dsp:nvSpPr>
        <dsp:cNvPr id="0" name=""/>
        <dsp:cNvSpPr/>
      </dsp:nvSpPr>
      <dsp:spPr>
        <a:xfrm>
          <a:off x="3747470" y="24233"/>
          <a:ext cx="3284300" cy="6669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opperplate Gothic Bold" panose="020E0705020206020404" pitchFamily="34" charset="0"/>
            </a:rPr>
            <a:t>Workforce</a:t>
          </a:r>
          <a:endParaRPr lang="en-US" sz="1900" kern="1200" dirty="0"/>
        </a:p>
      </dsp:txBody>
      <dsp:txXfrm>
        <a:off x="3747470" y="24233"/>
        <a:ext cx="3284300" cy="666968"/>
      </dsp:txXfrm>
    </dsp:sp>
    <dsp:sp modelId="{9982FB88-AEDF-498C-BD4A-7312231242D7}">
      <dsp:nvSpPr>
        <dsp:cNvPr id="0" name=""/>
        <dsp:cNvSpPr/>
      </dsp:nvSpPr>
      <dsp:spPr>
        <a:xfrm>
          <a:off x="3758637" y="691201"/>
          <a:ext cx="3284300" cy="422455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Conferences and training programs to increase skills and improve performance.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Provided Emergency Preparedness Training.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Certifications and re-certifications of Environmental Health Inspectors. </a:t>
          </a:r>
        </a:p>
      </dsp:txBody>
      <dsp:txXfrm>
        <a:off x="3758637" y="691201"/>
        <a:ext cx="3284300" cy="4224555"/>
      </dsp:txXfrm>
    </dsp:sp>
    <dsp:sp modelId="{10D863E7-49E1-4333-8682-A8DF3A28971A}">
      <dsp:nvSpPr>
        <dsp:cNvPr id="0" name=""/>
        <dsp:cNvSpPr/>
      </dsp:nvSpPr>
      <dsp:spPr>
        <a:xfrm>
          <a:off x="7491573" y="24233"/>
          <a:ext cx="3284300" cy="6669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opperplate Gothic Bold" panose="020E0705020206020404" pitchFamily="34" charset="0"/>
            </a:rPr>
            <a:t>Communications</a:t>
          </a:r>
          <a:endParaRPr lang="en-US" sz="1900" kern="1200" dirty="0"/>
        </a:p>
      </dsp:txBody>
      <dsp:txXfrm>
        <a:off x="7491573" y="24233"/>
        <a:ext cx="3284300" cy="666968"/>
      </dsp:txXfrm>
    </dsp:sp>
    <dsp:sp modelId="{CF65EC21-C26B-46B9-9C10-1949CDF6F31C}">
      <dsp:nvSpPr>
        <dsp:cNvPr id="0" name=""/>
        <dsp:cNvSpPr/>
      </dsp:nvSpPr>
      <dsp:spPr>
        <a:xfrm>
          <a:off x="7491573" y="691201"/>
          <a:ext cx="3284300" cy="422455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Re-established the Department’s own Family Day community engagement event with over 200 participants to promote Department and community partner resources.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Attended community events, expanded partnerships coalitions, and collaborations to meet public health &amp; social service needs. </a:t>
          </a:r>
          <a:endParaRPr lang="en-US" sz="1900" kern="1200" dirty="0"/>
        </a:p>
      </dsp:txBody>
      <dsp:txXfrm>
        <a:off x="7491573" y="691201"/>
        <a:ext cx="3284300" cy="4224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E52182-8ED2-2CD9-1769-D9951A993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73A34-C368-6B6E-8816-ABC664A8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FBC06-9676-42B7-A8B4-279236EF9829}" type="datetimeFigureOut">
              <a:rPr lang="en-US" smtClean="0"/>
              <a:t>3/23/2024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55158-3742-8894-B074-C872916FE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B5579-9D25-81D6-8171-2F8C3F5377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3735C-CF2D-4272-874B-84D65FE3C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3/23/2024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4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2FDEA-03A1-4F6D-A72C-F016AC56B4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2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2FDEA-03A1-4F6D-A72C-F016AC56B49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42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40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79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3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8525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381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844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43" y="995760"/>
            <a:ext cx="5170860" cy="4869882"/>
          </a:xfrm>
        </p:spPr>
        <p:txBody>
          <a:bodyPr anchor="ctr"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54800" y="430213"/>
            <a:ext cx="4995863" cy="599757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picture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D3DA45-FD99-405B-8BF9-260DD97C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39998" y="5634038"/>
            <a:ext cx="2216150" cy="1177924"/>
            <a:chOff x="4987925" y="2840038"/>
            <a:chExt cx="2216150" cy="11779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C2A03C-F372-4C6D-929D-FD97AD439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FEDBB3-0BD6-41BC-BB57-9FEC2E96C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D12B81D-3F14-4DA1-BECA-669824832A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>
                  <a:extLst>
                    <a:ext uri="{FF2B5EF4-FFF2-40B4-BE49-F238E27FC236}">
                      <a16:creationId xmlns:a16="http://schemas.microsoft.com/office/drawing/2014/main" id="{EA11E57D-88DD-4899-907A-2A5772002F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Freeform 69">
                  <a:extLst>
                    <a:ext uri="{FF2B5EF4-FFF2-40B4-BE49-F238E27FC236}">
                      <a16:creationId xmlns:a16="http://schemas.microsoft.com/office/drawing/2014/main" id="{7A5AEE18-30A4-4777-975F-02D107A171B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Line 70">
                  <a:extLst>
                    <a:ext uri="{FF2B5EF4-FFF2-40B4-BE49-F238E27FC236}">
                      <a16:creationId xmlns:a16="http://schemas.microsoft.com/office/drawing/2014/main" id="{39EA21FB-AE36-478E-9770-CB84281439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45D5C4-2D3A-4F84-BED1-D9B75234B0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>
                  <a:extLst>
                    <a:ext uri="{FF2B5EF4-FFF2-40B4-BE49-F238E27FC236}">
                      <a16:creationId xmlns:a16="http://schemas.microsoft.com/office/drawing/2014/main" id="{259762E8-7432-4501-9FE5-92B04D37C7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" name="Freeform 69">
                  <a:extLst>
                    <a:ext uri="{FF2B5EF4-FFF2-40B4-BE49-F238E27FC236}">
                      <a16:creationId xmlns:a16="http://schemas.microsoft.com/office/drawing/2014/main" id="{FF91FD3E-0148-4B50-8906-7D9CD382A3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Line 70">
                  <a:extLst>
                    <a:ext uri="{FF2B5EF4-FFF2-40B4-BE49-F238E27FC236}">
                      <a16:creationId xmlns:a16="http://schemas.microsoft.com/office/drawing/2014/main" id="{506FA1AD-488A-4FD4-A79F-4343698EA73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79776F-EEB5-464D-19DD-92EC7B3B3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939998" y="49440"/>
            <a:ext cx="2216150" cy="1177924"/>
            <a:chOff x="4987925" y="2840038"/>
            <a:chExt cx="2216150" cy="117792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A16CC-7006-C92A-F15C-618A3235A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35D8D8D-001E-352F-FE03-CC3EE1D7CF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51CE1C6F-D1A5-FD45-5120-8F87F05DCF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9" name="Freeform 68">
                  <a:extLst>
                    <a:ext uri="{FF2B5EF4-FFF2-40B4-BE49-F238E27FC236}">
                      <a16:creationId xmlns:a16="http://schemas.microsoft.com/office/drawing/2014/main" id="{FE946A41-95B9-A9F4-17ED-A0113124469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69">
                  <a:extLst>
                    <a:ext uri="{FF2B5EF4-FFF2-40B4-BE49-F238E27FC236}">
                      <a16:creationId xmlns:a16="http://schemas.microsoft.com/office/drawing/2014/main" id="{FDFB515A-8805-F10C-2933-35BDDF1DD3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Line 70">
                  <a:extLst>
                    <a:ext uri="{FF2B5EF4-FFF2-40B4-BE49-F238E27FC236}">
                      <a16:creationId xmlns:a16="http://schemas.microsoft.com/office/drawing/2014/main" id="{F63B17C2-189B-28FA-8876-976CC481C7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613E90FB-54AC-A2FC-9D01-C95ACC91FC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5" name="Freeform 68">
                  <a:extLst>
                    <a:ext uri="{FF2B5EF4-FFF2-40B4-BE49-F238E27FC236}">
                      <a16:creationId xmlns:a16="http://schemas.microsoft.com/office/drawing/2014/main" id="{58A6A556-AB2C-1636-63D4-9E2806E3671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69">
                  <a:extLst>
                    <a:ext uri="{FF2B5EF4-FFF2-40B4-BE49-F238E27FC236}">
                      <a16:creationId xmlns:a16="http://schemas.microsoft.com/office/drawing/2014/main" id="{A43047F1-413F-99DB-01CC-293FC1813A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Line 70">
                  <a:extLst>
                    <a:ext uri="{FF2B5EF4-FFF2-40B4-BE49-F238E27FC236}">
                      <a16:creationId xmlns:a16="http://schemas.microsoft.com/office/drawing/2014/main" id="{47C2B72F-C97F-770D-5F99-50DD97EB279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72699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8408" y="1187450"/>
            <a:ext cx="6255903" cy="2996901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6B76DB-2767-87C4-10EE-4BBBF284112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86000" y="4557712"/>
            <a:ext cx="7659688" cy="1639275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None/>
              <a:defRPr lang="en-US" sz="1800" kern="1200" cap="all" spc="30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ctr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F4A9DA-0E0F-BB15-37FE-7C47230AF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D7EE9A-A325-1078-BB60-9FC75CAE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8" name="Freeform 64">
                <a:extLst>
                  <a:ext uri="{FF2B5EF4-FFF2-40B4-BE49-F238E27FC236}">
                    <a16:creationId xmlns:a16="http://schemas.microsoft.com/office/drawing/2014/main" id="{E3B36E34-9750-EC15-036F-4B675C295A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1">
                <a:extLst>
                  <a:ext uri="{FF2B5EF4-FFF2-40B4-BE49-F238E27FC236}">
                    <a16:creationId xmlns:a16="http://schemas.microsoft.com/office/drawing/2014/main" id="{06586384-27A4-246C-E62A-33558F884F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61">
                <a:extLst>
                  <a:ext uri="{FF2B5EF4-FFF2-40B4-BE49-F238E27FC236}">
                    <a16:creationId xmlns:a16="http://schemas.microsoft.com/office/drawing/2014/main" id="{5AA0A056-987B-0766-D8E8-C8D89A7EC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78">
                <a:extLst>
                  <a:ext uri="{FF2B5EF4-FFF2-40B4-BE49-F238E27FC236}">
                    <a16:creationId xmlns:a16="http://schemas.microsoft.com/office/drawing/2014/main" id="{B8359D64-1AAE-C3D6-1AEB-701A902686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84">
                <a:extLst>
                  <a:ext uri="{FF2B5EF4-FFF2-40B4-BE49-F238E27FC236}">
                    <a16:creationId xmlns:a16="http://schemas.microsoft.com/office/drawing/2014/main" id="{40C577F2-9B8C-9987-0FDA-0B46E995AE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87">
                <a:extLst>
                  <a:ext uri="{FF2B5EF4-FFF2-40B4-BE49-F238E27FC236}">
                    <a16:creationId xmlns:a16="http://schemas.microsoft.com/office/drawing/2014/main" id="{E4A8A441-14F2-1181-7C03-9AF4D75DE0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60">
                <a:extLst>
                  <a:ext uri="{FF2B5EF4-FFF2-40B4-BE49-F238E27FC236}">
                    <a16:creationId xmlns:a16="http://schemas.microsoft.com/office/drawing/2014/main" id="{3A0F5B06-DAD1-414A-4045-AC17788009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59">
                <a:extLst>
                  <a:ext uri="{FF2B5EF4-FFF2-40B4-BE49-F238E27FC236}">
                    <a16:creationId xmlns:a16="http://schemas.microsoft.com/office/drawing/2014/main" id="{6EAB1EB7-4688-82CC-051F-DB66DE38B8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62">
                <a:extLst>
                  <a:ext uri="{FF2B5EF4-FFF2-40B4-BE49-F238E27FC236}">
                    <a16:creationId xmlns:a16="http://schemas.microsoft.com/office/drawing/2014/main" id="{A9AB2401-8BD6-D082-7D34-198A6545D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65">
                <a:extLst>
                  <a:ext uri="{FF2B5EF4-FFF2-40B4-BE49-F238E27FC236}">
                    <a16:creationId xmlns:a16="http://schemas.microsoft.com/office/drawing/2014/main" id="{3A90FDBC-4B7A-EDE5-0D04-338D0D4465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Freeform 79">
                <a:extLst>
                  <a:ext uri="{FF2B5EF4-FFF2-40B4-BE49-F238E27FC236}">
                    <a16:creationId xmlns:a16="http://schemas.microsoft.com/office/drawing/2014/main" id="{A8D3C6B9-6FD6-25DA-E318-38517D1729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9" name="Freeform 82">
                <a:extLst>
                  <a:ext uri="{FF2B5EF4-FFF2-40B4-BE49-F238E27FC236}">
                    <a16:creationId xmlns:a16="http://schemas.microsoft.com/office/drawing/2014/main" id="{7B45605F-50DD-B936-79D0-4D5D3DCCF6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Freeform 85">
                <a:extLst>
                  <a:ext uri="{FF2B5EF4-FFF2-40B4-BE49-F238E27FC236}">
                    <a16:creationId xmlns:a16="http://schemas.microsoft.com/office/drawing/2014/main" id="{AA2CCC3A-D444-734A-6925-5778565003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Freeform 88">
                <a:extLst>
                  <a:ext uri="{FF2B5EF4-FFF2-40B4-BE49-F238E27FC236}">
                    <a16:creationId xmlns:a16="http://schemas.microsoft.com/office/drawing/2014/main" id="{A2BD9A0D-1346-B3F5-7383-79EB805ABD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6EB22E5-C3DE-A015-B732-9C99977BB7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53" name="Line 63">
                  <a:extLst>
                    <a:ext uri="{FF2B5EF4-FFF2-40B4-BE49-F238E27FC236}">
                      <a16:creationId xmlns:a16="http://schemas.microsoft.com/office/drawing/2014/main" id="{93CF15FE-A466-3FBE-1E87-307BF004FC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Line 66">
                  <a:extLst>
                    <a:ext uri="{FF2B5EF4-FFF2-40B4-BE49-F238E27FC236}">
                      <a16:creationId xmlns:a16="http://schemas.microsoft.com/office/drawing/2014/main" id="{3C84471E-53D8-C7CA-359C-EA3D084335B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Line 67">
                  <a:extLst>
                    <a:ext uri="{FF2B5EF4-FFF2-40B4-BE49-F238E27FC236}">
                      <a16:creationId xmlns:a16="http://schemas.microsoft.com/office/drawing/2014/main" id="{BC3DC9EB-7ADF-8A40-A0B1-806A49FDD1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80">
                  <a:extLst>
                    <a:ext uri="{FF2B5EF4-FFF2-40B4-BE49-F238E27FC236}">
                      <a16:creationId xmlns:a16="http://schemas.microsoft.com/office/drawing/2014/main" id="{A9814A17-E78A-F4E9-E11C-91D474D977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Line 83">
                  <a:extLst>
                    <a:ext uri="{FF2B5EF4-FFF2-40B4-BE49-F238E27FC236}">
                      <a16:creationId xmlns:a16="http://schemas.microsoft.com/office/drawing/2014/main" id="{317CBEE3-C973-721D-F6E1-B01AB3846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Line 86">
                  <a:extLst>
                    <a:ext uri="{FF2B5EF4-FFF2-40B4-BE49-F238E27FC236}">
                      <a16:creationId xmlns:a16="http://schemas.microsoft.com/office/drawing/2014/main" id="{B94FEC87-B417-D6A3-C64B-28FBFF77E6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89">
                  <a:extLst>
                    <a:ext uri="{FF2B5EF4-FFF2-40B4-BE49-F238E27FC236}">
                      <a16:creationId xmlns:a16="http://schemas.microsoft.com/office/drawing/2014/main" id="{E06EF271-57E5-EEF4-D040-2024C9C5E2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6F3B2D-71C3-22D2-3FE7-AEB56473B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7575CCE-8AB7-7F62-6647-54A79E708F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17ABC5D-B6B9-F1AF-A5E6-4E86BF3973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90BB42-FD51-C2C9-345D-87DED4AC79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0">
                  <a:extLst>
                    <a:ext uri="{FF2B5EF4-FFF2-40B4-BE49-F238E27FC236}">
                      <a16:creationId xmlns:a16="http://schemas.microsoft.com/office/drawing/2014/main" id="{385D3C2A-6509-6882-27B6-96C8742214B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ectangle 30">
                  <a:extLst>
                    <a:ext uri="{FF2B5EF4-FFF2-40B4-BE49-F238E27FC236}">
                      <a16:creationId xmlns:a16="http://schemas.microsoft.com/office/drawing/2014/main" id="{4BF0830E-092E-8582-FD37-25EBB95D93E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380A303-EA12-90C6-733E-C85628E6E9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641257D7-35B4-17E4-164F-621D979A03D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6F3910AB-8CA8-F456-4738-9F48854BD06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586CB42-F5B6-83EC-94BC-143860A11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635060AB-ED2F-208F-81B5-BEB45F802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27" name="Freeform 68">
                  <a:extLst>
                    <a:ext uri="{FF2B5EF4-FFF2-40B4-BE49-F238E27FC236}">
                      <a16:creationId xmlns:a16="http://schemas.microsoft.com/office/drawing/2014/main" id="{6E687AEB-A199-BAD0-2E9A-3ACBFE2841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9">
                  <a:extLst>
                    <a:ext uri="{FF2B5EF4-FFF2-40B4-BE49-F238E27FC236}">
                      <a16:creationId xmlns:a16="http://schemas.microsoft.com/office/drawing/2014/main" id="{DAFE85D5-581E-A320-6774-95E0233C56C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Line 70">
                  <a:extLst>
                    <a:ext uri="{FF2B5EF4-FFF2-40B4-BE49-F238E27FC236}">
                      <a16:creationId xmlns:a16="http://schemas.microsoft.com/office/drawing/2014/main" id="{7270347A-DB8B-CFEA-D5B1-DBC3659BBE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1965131-3F3E-E213-B710-81D71722A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22" name="Freeform 68">
                  <a:extLst>
                    <a:ext uri="{FF2B5EF4-FFF2-40B4-BE49-F238E27FC236}">
                      <a16:creationId xmlns:a16="http://schemas.microsoft.com/office/drawing/2014/main" id="{A3D07104-0A30-F679-34AF-C21FD6FACE8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69">
                  <a:extLst>
                    <a:ext uri="{FF2B5EF4-FFF2-40B4-BE49-F238E27FC236}">
                      <a16:creationId xmlns:a16="http://schemas.microsoft.com/office/drawing/2014/main" id="{B13E5798-2DCB-9131-C54F-6F0D08D86F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Line 70">
                  <a:extLst>
                    <a:ext uri="{FF2B5EF4-FFF2-40B4-BE49-F238E27FC236}">
                      <a16:creationId xmlns:a16="http://schemas.microsoft.com/office/drawing/2014/main" id="{2F125324-9871-5BDF-13D3-6E4113AFD0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E0CCD1F-2B54-D361-E053-5FF87DD5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2855" y="716800"/>
            <a:ext cx="3838575" cy="5583025"/>
            <a:chOff x="199766" y="716800"/>
            <a:chExt cx="3838575" cy="558302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3F3EEBC-EBC4-0038-38A9-A494FED7A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80" name="Freeform 64">
                <a:extLst>
                  <a:ext uri="{FF2B5EF4-FFF2-40B4-BE49-F238E27FC236}">
                    <a16:creationId xmlns:a16="http://schemas.microsoft.com/office/drawing/2014/main" id="{581DA3CF-C0A0-8E1A-B2CA-B465ACA6C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1">
                <a:extLst>
                  <a:ext uri="{FF2B5EF4-FFF2-40B4-BE49-F238E27FC236}">
                    <a16:creationId xmlns:a16="http://schemas.microsoft.com/office/drawing/2014/main" id="{DB32943F-D66E-F068-1ECE-FF375616F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61">
                <a:extLst>
                  <a:ext uri="{FF2B5EF4-FFF2-40B4-BE49-F238E27FC236}">
                    <a16:creationId xmlns:a16="http://schemas.microsoft.com/office/drawing/2014/main" id="{3B13BE8F-A9CD-C462-43E9-D182FCF05E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78">
                <a:extLst>
                  <a:ext uri="{FF2B5EF4-FFF2-40B4-BE49-F238E27FC236}">
                    <a16:creationId xmlns:a16="http://schemas.microsoft.com/office/drawing/2014/main" id="{F75852E9-400B-CA0A-4A1A-0B754AE00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84">
                <a:extLst>
                  <a:ext uri="{FF2B5EF4-FFF2-40B4-BE49-F238E27FC236}">
                    <a16:creationId xmlns:a16="http://schemas.microsoft.com/office/drawing/2014/main" id="{1D8ECB49-B6E6-DA8C-61EE-CB6BB20FF4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87">
                <a:extLst>
                  <a:ext uri="{FF2B5EF4-FFF2-40B4-BE49-F238E27FC236}">
                    <a16:creationId xmlns:a16="http://schemas.microsoft.com/office/drawing/2014/main" id="{53A3DB70-240A-ADEB-E7B2-84B3837F4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60">
                <a:extLst>
                  <a:ext uri="{FF2B5EF4-FFF2-40B4-BE49-F238E27FC236}">
                    <a16:creationId xmlns:a16="http://schemas.microsoft.com/office/drawing/2014/main" id="{9B713D37-E240-145B-9C3E-F8D262CF7B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59">
                <a:extLst>
                  <a:ext uri="{FF2B5EF4-FFF2-40B4-BE49-F238E27FC236}">
                    <a16:creationId xmlns:a16="http://schemas.microsoft.com/office/drawing/2014/main" id="{17B81BF5-2C3A-46BE-E721-022FD3C1F4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62">
                <a:extLst>
                  <a:ext uri="{FF2B5EF4-FFF2-40B4-BE49-F238E27FC236}">
                    <a16:creationId xmlns:a16="http://schemas.microsoft.com/office/drawing/2014/main" id="{2885C111-E5DD-8443-FE17-0569B46EC8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65">
                <a:extLst>
                  <a:ext uri="{FF2B5EF4-FFF2-40B4-BE49-F238E27FC236}">
                    <a16:creationId xmlns:a16="http://schemas.microsoft.com/office/drawing/2014/main" id="{029DD684-1B88-2889-DA3A-5870D67614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79">
                <a:extLst>
                  <a:ext uri="{FF2B5EF4-FFF2-40B4-BE49-F238E27FC236}">
                    <a16:creationId xmlns:a16="http://schemas.microsoft.com/office/drawing/2014/main" id="{3C566D20-0174-75CC-D855-AB274699D8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82">
                <a:extLst>
                  <a:ext uri="{FF2B5EF4-FFF2-40B4-BE49-F238E27FC236}">
                    <a16:creationId xmlns:a16="http://schemas.microsoft.com/office/drawing/2014/main" id="{36A8E32A-151B-A3D3-49DE-6008D6C45F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76E7A491-283C-6A17-EB8C-B02383E9A2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88">
                <a:extLst>
                  <a:ext uri="{FF2B5EF4-FFF2-40B4-BE49-F238E27FC236}">
                    <a16:creationId xmlns:a16="http://schemas.microsoft.com/office/drawing/2014/main" id="{E91E0A05-94DE-D7F7-3A60-DEA330713B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F3DE174-682A-6361-8639-CDA2D81AA0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5" name="Line 63">
                  <a:extLst>
                    <a:ext uri="{FF2B5EF4-FFF2-40B4-BE49-F238E27FC236}">
                      <a16:creationId xmlns:a16="http://schemas.microsoft.com/office/drawing/2014/main" id="{2234DE9F-CB30-6186-5B72-493836DF14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Line 66">
                  <a:extLst>
                    <a:ext uri="{FF2B5EF4-FFF2-40B4-BE49-F238E27FC236}">
                      <a16:creationId xmlns:a16="http://schemas.microsoft.com/office/drawing/2014/main" id="{DAF283E5-22FA-93DD-FB58-AA9A0424C93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Line 67">
                  <a:extLst>
                    <a:ext uri="{FF2B5EF4-FFF2-40B4-BE49-F238E27FC236}">
                      <a16:creationId xmlns:a16="http://schemas.microsoft.com/office/drawing/2014/main" id="{CE496269-4163-B3BB-A9E1-56F00C65A0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8" name="Line 80">
                  <a:extLst>
                    <a:ext uri="{FF2B5EF4-FFF2-40B4-BE49-F238E27FC236}">
                      <a16:creationId xmlns:a16="http://schemas.microsoft.com/office/drawing/2014/main" id="{90179A3F-210B-6566-A4A2-F50DAB4E89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Line 83">
                  <a:extLst>
                    <a:ext uri="{FF2B5EF4-FFF2-40B4-BE49-F238E27FC236}">
                      <a16:creationId xmlns:a16="http://schemas.microsoft.com/office/drawing/2014/main" id="{772AEF66-4E36-6C46-BEE9-2E18CDC2AE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0" name="Line 86">
                  <a:extLst>
                    <a:ext uri="{FF2B5EF4-FFF2-40B4-BE49-F238E27FC236}">
                      <a16:creationId xmlns:a16="http://schemas.microsoft.com/office/drawing/2014/main" id="{258703F6-E13A-5C69-B4D3-DE791D24F1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1" name="Line 89">
                  <a:extLst>
                    <a:ext uri="{FF2B5EF4-FFF2-40B4-BE49-F238E27FC236}">
                      <a16:creationId xmlns:a16="http://schemas.microsoft.com/office/drawing/2014/main" id="{EEC221A3-F3A0-F165-B37C-BF65A34237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1BE042E-E49B-4A5F-357E-8DB2C56DD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C166BC29-F4E6-A651-BD21-70A8B85B4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6002A7A7-B4BB-9C4C-3948-E72F7F44D1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CF73A36C-4216-A151-D845-77BCCDC9E71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Rectangle 30">
                  <a:extLst>
                    <a:ext uri="{FF2B5EF4-FFF2-40B4-BE49-F238E27FC236}">
                      <a16:creationId xmlns:a16="http://schemas.microsoft.com/office/drawing/2014/main" id="{5BBF4110-E046-056F-4D58-8896610108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30">
                  <a:extLst>
                    <a:ext uri="{FF2B5EF4-FFF2-40B4-BE49-F238E27FC236}">
                      <a16:creationId xmlns:a16="http://schemas.microsoft.com/office/drawing/2014/main" id="{809EE42A-5648-154F-432A-D9F3570862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783DC31-F0EF-CF42-ED90-75B1ABD16C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798C938D-4846-6187-1846-8DF73B4DD1D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E52F3A13-6583-B19D-8326-EDCA4E9994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AC02D64-2157-DCA3-9D5E-57703AAB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EDD009B-AFCE-7C90-EDC0-4823F23EA1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8DCD1D20-6F7B-2005-233C-448F727696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C701A3C9-3B53-4238-2638-1B8BA0EC5F5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Line 70">
                  <a:extLst>
                    <a:ext uri="{FF2B5EF4-FFF2-40B4-BE49-F238E27FC236}">
                      <a16:creationId xmlns:a16="http://schemas.microsoft.com/office/drawing/2014/main" id="{36AC7693-785F-3C83-9A64-E6039FA0E0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F359D63-C81D-206A-44F3-F1273C0708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6" name="Freeform 68">
                  <a:extLst>
                    <a:ext uri="{FF2B5EF4-FFF2-40B4-BE49-F238E27FC236}">
                      <a16:creationId xmlns:a16="http://schemas.microsoft.com/office/drawing/2014/main" id="{220AC73E-818C-B36C-CBD0-B0B5802981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69">
                  <a:extLst>
                    <a:ext uri="{FF2B5EF4-FFF2-40B4-BE49-F238E27FC236}">
                      <a16:creationId xmlns:a16="http://schemas.microsoft.com/office/drawing/2014/main" id="{E5255418-4DCC-DA3A-8A94-1E4253DD4C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Line 70">
                  <a:extLst>
                    <a:ext uri="{FF2B5EF4-FFF2-40B4-BE49-F238E27FC236}">
                      <a16:creationId xmlns:a16="http://schemas.microsoft.com/office/drawing/2014/main" id="{81D8F951-4C97-BFA4-4434-DCEC72D59E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784D93E-84DF-A671-0102-F4445B9D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4377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303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0507" y="395289"/>
            <a:ext cx="7733329" cy="1189806"/>
          </a:xfrm>
        </p:spPr>
        <p:txBody>
          <a:bodyPr lIns="0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90507" y="1997132"/>
            <a:ext cx="2765356" cy="4465579"/>
          </a:xfrm>
        </p:spPr>
        <p:txBody>
          <a:bodyPr l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8C1FBAB-005F-F0AD-1BEA-D659045F89F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815634" y="1997132"/>
            <a:ext cx="4808202" cy="4232218"/>
          </a:xfrm>
        </p:spPr>
        <p:txBody>
          <a:bodyPr lIns="9144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CF0BDF-4C70-3A21-D896-DAC13562A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90509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735428F-DCEA-E8DB-1A53-7A9E8B6BD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883418" y="-158956"/>
            <a:ext cx="2457450" cy="3838575"/>
            <a:chOff x="587376" y="280988"/>
            <a:chExt cx="2457450" cy="3838575"/>
          </a:xfrm>
        </p:grpSpPr>
        <p:sp>
          <p:nvSpPr>
            <p:cNvPr id="76" name="Freeform 64">
              <a:extLst>
                <a:ext uri="{FF2B5EF4-FFF2-40B4-BE49-F238E27FC236}">
                  <a16:creationId xmlns:a16="http://schemas.microsoft.com/office/drawing/2014/main" id="{B08950FF-1512-B7DF-BED3-12DAB240C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81">
              <a:extLst>
                <a:ext uri="{FF2B5EF4-FFF2-40B4-BE49-F238E27FC236}">
                  <a16:creationId xmlns:a16="http://schemas.microsoft.com/office/drawing/2014/main" id="{FED46019-50FE-56DC-07AE-3140B62D9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61">
              <a:extLst>
                <a:ext uri="{FF2B5EF4-FFF2-40B4-BE49-F238E27FC236}">
                  <a16:creationId xmlns:a16="http://schemas.microsoft.com/office/drawing/2014/main" id="{F8344F6F-7BFF-A0C1-6A5C-7C26859CE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B351AD35-F328-430C-AC8C-9C2FCC751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id="{26C9E2DF-5528-DC17-0E3E-5CAB02313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id="{C6D0E3D9-FDBB-F24B-58B3-5D64BA3AD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7CEB91EF-B50A-86E9-6E90-5306CC452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59">
              <a:extLst>
                <a:ext uri="{FF2B5EF4-FFF2-40B4-BE49-F238E27FC236}">
                  <a16:creationId xmlns:a16="http://schemas.microsoft.com/office/drawing/2014/main" id="{9F658E30-2295-292A-732D-35D6A2A3A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62">
              <a:extLst>
                <a:ext uri="{FF2B5EF4-FFF2-40B4-BE49-F238E27FC236}">
                  <a16:creationId xmlns:a16="http://schemas.microsoft.com/office/drawing/2014/main" id="{46653527-5E94-B1BE-2530-38683A6E5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65">
              <a:extLst>
                <a:ext uri="{FF2B5EF4-FFF2-40B4-BE49-F238E27FC236}">
                  <a16:creationId xmlns:a16="http://schemas.microsoft.com/office/drawing/2014/main" id="{746ECD9D-C4C1-ABBF-B385-62CE70917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79">
              <a:extLst>
                <a:ext uri="{FF2B5EF4-FFF2-40B4-BE49-F238E27FC236}">
                  <a16:creationId xmlns:a16="http://schemas.microsoft.com/office/drawing/2014/main" id="{F12FD0B4-D775-8778-B4AB-281288125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9060E759-708B-81DA-7D61-A5E4FD15A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C1BC18FF-D435-8372-8D36-F0A2E2FF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D7BE903D-C298-1952-7991-8E31C2AF2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607DCA6-6024-D362-9330-8AFFBBB8A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91" name="Line 63">
                <a:extLst>
                  <a:ext uri="{FF2B5EF4-FFF2-40B4-BE49-F238E27FC236}">
                    <a16:creationId xmlns:a16="http://schemas.microsoft.com/office/drawing/2014/main" id="{3B80B578-9153-AA37-CCF4-1C530CE74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Line 66">
                <a:extLst>
                  <a:ext uri="{FF2B5EF4-FFF2-40B4-BE49-F238E27FC236}">
                    <a16:creationId xmlns:a16="http://schemas.microsoft.com/office/drawing/2014/main" id="{70FF2BF6-5E2B-13B9-B292-51297D0F07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Line 67">
                <a:extLst>
                  <a:ext uri="{FF2B5EF4-FFF2-40B4-BE49-F238E27FC236}">
                    <a16:creationId xmlns:a16="http://schemas.microsoft.com/office/drawing/2014/main" id="{10EEC0DE-2FA0-2991-F09B-FDB7F90BCF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Line 80">
                <a:extLst>
                  <a:ext uri="{FF2B5EF4-FFF2-40B4-BE49-F238E27FC236}">
                    <a16:creationId xmlns:a16="http://schemas.microsoft.com/office/drawing/2014/main" id="{FD5727E7-2D7B-1745-2AFE-EE92B123D0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Line 83">
                <a:extLst>
                  <a:ext uri="{FF2B5EF4-FFF2-40B4-BE49-F238E27FC236}">
                    <a16:creationId xmlns:a16="http://schemas.microsoft.com/office/drawing/2014/main" id="{7E599577-4F0E-E46B-8F38-5DE84B9EB3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Line 86">
                <a:extLst>
                  <a:ext uri="{FF2B5EF4-FFF2-40B4-BE49-F238E27FC236}">
                    <a16:creationId xmlns:a16="http://schemas.microsoft.com/office/drawing/2014/main" id="{EBC3501F-ACA9-9716-54B2-308F761A35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Line 89">
                <a:extLst>
                  <a:ext uri="{FF2B5EF4-FFF2-40B4-BE49-F238E27FC236}">
                    <a16:creationId xmlns:a16="http://schemas.microsoft.com/office/drawing/2014/main" id="{8F837063-D92B-EA3A-1299-475B6632C0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1A340BC-A6D3-539D-CB1E-965CF9C5D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V="1">
            <a:off x="917093" y="3213810"/>
            <a:ext cx="2457450" cy="3838575"/>
            <a:chOff x="587376" y="280988"/>
            <a:chExt cx="2457450" cy="3838575"/>
          </a:xfrm>
        </p:grpSpPr>
        <p:sp>
          <p:nvSpPr>
            <p:cNvPr id="99" name="Freeform 64">
              <a:extLst>
                <a:ext uri="{FF2B5EF4-FFF2-40B4-BE49-F238E27FC236}">
                  <a16:creationId xmlns:a16="http://schemas.microsoft.com/office/drawing/2014/main" id="{7AC7CD44-8A4B-F8A7-C900-0DD35E0E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81">
              <a:extLst>
                <a:ext uri="{FF2B5EF4-FFF2-40B4-BE49-F238E27FC236}">
                  <a16:creationId xmlns:a16="http://schemas.microsoft.com/office/drawing/2014/main" id="{11D7F6C7-DB52-EF70-52AC-898829F0A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198FB818-8D72-83A8-92A1-DBF959851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78">
              <a:extLst>
                <a:ext uri="{FF2B5EF4-FFF2-40B4-BE49-F238E27FC236}">
                  <a16:creationId xmlns:a16="http://schemas.microsoft.com/office/drawing/2014/main" id="{3D0C3C81-7CE0-2D78-D02F-F9DCF0501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84">
              <a:extLst>
                <a:ext uri="{FF2B5EF4-FFF2-40B4-BE49-F238E27FC236}">
                  <a16:creationId xmlns:a16="http://schemas.microsoft.com/office/drawing/2014/main" id="{0C7ED120-F30B-14AB-5B2F-B022C8668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87">
              <a:extLst>
                <a:ext uri="{FF2B5EF4-FFF2-40B4-BE49-F238E27FC236}">
                  <a16:creationId xmlns:a16="http://schemas.microsoft.com/office/drawing/2014/main" id="{60788874-2352-19A7-D664-0106854D9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60">
              <a:extLst>
                <a:ext uri="{FF2B5EF4-FFF2-40B4-BE49-F238E27FC236}">
                  <a16:creationId xmlns:a16="http://schemas.microsoft.com/office/drawing/2014/main" id="{88B03378-17C4-9F0A-14DE-B0D14C3A5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59">
              <a:extLst>
                <a:ext uri="{FF2B5EF4-FFF2-40B4-BE49-F238E27FC236}">
                  <a16:creationId xmlns:a16="http://schemas.microsoft.com/office/drawing/2014/main" id="{AF0D137B-1827-9F4C-03BB-6D7F26FF5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62">
              <a:extLst>
                <a:ext uri="{FF2B5EF4-FFF2-40B4-BE49-F238E27FC236}">
                  <a16:creationId xmlns:a16="http://schemas.microsoft.com/office/drawing/2014/main" id="{F0D58801-920F-64E9-DD6A-9E41DB9CE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65">
              <a:extLst>
                <a:ext uri="{FF2B5EF4-FFF2-40B4-BE49-F238E27FC236}">
                  <a16:creationId xmlns:a16="http://schemas.microsoft.com/office/drawing/2014/main" id="{1196BF7F-0B7D-24CC-1BF8-28DE94B28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79">
              <a:extLst>
                <a:ext uri="{FF2B5EF4-FFF2-40B4-BE49-F238E27FC236}">
                  <a16:creationId xmlns:a16="http://schemas.microsoft.com/office/drawing/2014/main" id="{0055D8F4-D194-4E40-FA91-94F7A1AEC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82">
              <a:extLst>
                <a:ext uri="{FF2B5EF4-FFF2-40B4-BE49-F238E27FC236}">
                  <a16:creationId xmlns:a16="http://schemas.microsoft.com/office/drawing/2014/main" id="{CBF5427B-8B0F-8276-A243-4B27DA41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85">
              <a:extLst>
                <a:ext uri="{FF2B5EF4-FFF2-40B4-BE49-F238E27FC236}">
                  <a16:creationId xmlns:a16="http://schemas.microsoft.com/office/drawing/2014/main" id="{200EE055-2A12-AA92-46E4-2FA8D7BA3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88">
              <a:extLst>
                <a:ext uri="{FF2B5EF4-FFF2-40B4-BE49-F238E27FC236}">
                  <a16:creationId xmlns:a16="http://schemas.microsoft.com/office/drawing/2014/main" id="{3C38B1EC-E4D2-BF06-976B-C14979A12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BCF6A29-31B0-2441-356B-86247D86D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114" name="Line 63">
                <a:extLst>
                  <a:ext uri="{FF2B5EF4-FFF2-40B4-BE49-F238E27FC236}">
                    <a16:creationId xmlns:a16="http://schemas.microsoft.com/office/drawing/2014/main" id="{6EB6905C-ACF6-9AF1-664F-5C0FED8A66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Line 66">
                <a:extLst>
                  <a:ext uri="{FF2B5EF4-FFF2-40B4-BE49-F238E27FC236}">
                    <a16:creationId xmlns:a16="http://schemas.microsoft.com/office/drawing/2014/main" id="{0E262CE0-BAF1-8146-35BB-AC059F729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Line 67">
                <a:extLst>
                  <a:ext uri="{FF2B5EF4-FFF2-40B4-BE49-F238E27FC236}">
                    <a16:creationId xmlns:a16="http://schemas.microsoft.com/office/drawing/2014/main" id="{191EBC3F-760E-86C1-8B21-A117912C6C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Line 80">
                <a:extLst>
                  <a:ext uri="{FF2B5EF4-FFF2-40B4-BE49-F238E27FC236}">
                    <a16:creationId xmlns:a16="http://schemas.microsoft.com/office/drawing/2014/main" id="{53EAD6B4-1599-2782-D593-2D6148973A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Line 83">
                <a:extLst>
                  <a:ext uri="{FF2B5EF4-FFF2-40B4-BE49-F238E27FC236}">
                    <a16:creationId xmlns:a16="http://schemas.microsoft.com/office/drawing/2014/main" id="{809484DC-53A9-6DF0-B3E7-61C4BBC6D2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Line 86">
                <a:extLst>
                  <a:ext uri="{FF2B5EF4-FFF2-40B4-BE49-F238E27FC236}">
                    <a16:creationId xmlns:a16="http://schemas.microsoft.com/office/drawing/2014/main" id="{631B2D90-841F-130E-48D8-D77FD39A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Line 89">
                <a:extLst>
                  <a:ext uri="{FF2B5EF4-FFF2-40B4-BE49-F238E27FC236}">
                    <a16:creationId xmlns:a16="http://schemas.microsoft.com/office/drawing/2014/main" id="{54CE9CB3-DC61-CF9B-41AF-A855A9A7FE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B2F52A-503B-3D02-DD9B-CD13E1192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EA1EAF5E-FFB3-BD50-2D80-15B1A519F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6D9679-CDB7-1A17-8236-8B08D90E8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11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>
            <a:extLst>
              <a:ext uri="{FF2B5EF4-FFF2-40B4-BE49-F238E27FC236}">
                <a16:creationId xmlns:a16="http://schemas.microsoft.com/office/drawing/2014/main" id="{120C2CE9-09D7-C315-9A26-E750905F8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7636" y="400049"/>
            <a:ext cx="8467760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5F0A77-8ECB-36B0-0483-E734AB12FD7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157636" y="1997132"/>
            <a:ext cx="5597686" cy="4356056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buNone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720000" indent="0">
              <a:lnSpc>
                <a:spcPct val="130000"/>
              </a:lnSpc>
              <a:buNone/>
              <a:defRPr sz="1800"/>
            </a:lvl3pPr>
            <a:lvl4pPr marL="1080000" indent="0">
              <a:lnSpc>
                <a:spcPct val="130000"/>
              </a:lnSpc>
              <a:buNone/>
              <a:defRPr sz="1800"/>
            </a:lvl4pPr>
            <a:lvl5pPr marL="1440000" indent="0">
              <a:lnSpc>
                <a:spcPct val="130000"/>
              </a:lnSpc>
              <a:buNone/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CB4063C8-82E1-0B52-0D41-B642726AD1E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945821" y="1997134"/>
            <a:ext cx="2679575" cy="435605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374DF95-81A4-1CFF-D87E-1DBCA565C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85095" y="457964"/>
            <a:ext cx="2211229" cy="2707415"/>
            <a:chOff x="9728105" y="457964"/>
            <a:chExt cx="2211229" cy="270741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15172FB-4F23-B7CE-4A45-A96A16F64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78A1988F-4EE5-01C8-E1E2-EE21A6AF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59707535-B3AB-7212-B069-A366ABAFE2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E14A54E3-A9EA-3476-B996-946D455F356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Rectangle 30">
                  <a:extLst>
                    <a:ext uri="{FF2B5EF4-FFF2-40B4-BE49-F238E27FC236}">
                      <a16:creationId xmlns:a16="http://schemas.microsoft.com/office/drawing/2014/main" id="{8096AB25-3A2B-B9B7-A68E-1974E3ED87A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Rectangle 30">
                  <a:extLst>
                    <a:ext uri="{FF2B5EF4-FFF2-40B4-BE49-F238E27FC236}">
                      <a16:creationId xmlns:a16="http://schemas.microsoft.com/office/drawing/2014/main" id="{2085403A-97EF-4203-C58B-E41070E516F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B2F8BD77-64E1-4FBD-81A4-E43A307C93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323A0F3A-5730-3AFC-409F-6A67460C5A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70681FEE-64CB-7074-366C-42CED63713A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8813273-0B3B-17D4-89E5-22B5D6407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8DEE50A8-DEB8-82E4-6939-22346B41BF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98" name="Freeform 68">
                  <a:extLst>
                    <a:ext uri="{FF2B5EF4-FFF2-40B4-BE49-F238E27FC236}">
                      <a16:creationId xmlns:a16="http://schemas.microsoft.com/office/drawing/2014/main" id="{7C268328-6EF0-F968-28D1-9F0E5B0177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Freeform 69">
                  <a:extLst>
                    <a:ext uri="{FF2B5EF4-FFF2-40B4-BE49-F238E27FC236}">
                      <a16:creationId xmlns:a16="http://schemas.microsoft.com/office/drawing/2014/main" id="{37BFDF79-1029-8C4B-621E-4A6C9DFB6D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97" name="Line 70">
                <a:extLst>
                  <a:ext uri="{FF2B5EF4-FFF2-40B4-BE49-F238E27FC236}">
                    <a16:creationId xmlns:a16="http://schemas.microsoft.com/office/drawing/2014/main" id="{20958208-D7CF-3479-7930-E3FB39DAA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5445BB5-50E8-C707-7C74-32796AC98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268449" y="3721100"/>
            <a:ext cx="2211229" cy="2707415"/>
            <a:chOff x="9728105" y="457964"/>
            <a:chExt cx="2211229" cy="270741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0348311-F256-5764-CF61-E4D36CE7B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965C0C66-56A0-6241-4611-3A2493CC25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EACD9C93-31AC-1752-5BBC-966E9B2DBF9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AD9C47F5-E53F-7F26-B78D-C86305CF01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Rectangle 30">
                  <a:extLst>
                    <a:ext uri="{FF2B5EF4-FFF2-40B4-BE49-F238E27FC236}">
                      <a16:creationId xmlns:a16="http://schemas.microsoft.com/office/drawing/2014/main" id="{83DE65FD-926B-50A2-C5CD-C1ED2C6BFD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Rectangle 30">
                  <a:extLst>
                    <a:ext uri="{FF2B5EF4-FFF2-40B4-BE49-F238E27FC236}">
                      <a16:creationId xmlns:a16="http://schemas.microsoft.com/office/drawing/2014/main" id="{B2D4F39F-E241-2969-4965-6940516FC5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38E667E2-23D6-06EC-B435-059EACC04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76B00091-7194-5945-8734-F08C954FA7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BBC29BA4-16A3-1452-4146-20264C0146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DEF5151-E1C8-79DA-AA94-F406CE561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A63FFA48-1F7E-5963-4AAD-A6E2C1D4B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13" name="Freeform 68">
                  <a:extLst>
                    <a:ext uri="{FF2B5EF4-FFF2-40B4-BE49-F238E27FC236}">
                      <a16:creationId xmlns:a16="http://schemas.microsoft.com/office/drawing/2014/main" id="{9B0AC0F7-48CE-DBC4-877B-C36BD9A0E2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4" name="Freeform 69">
                  <a:extLst>
                    <a:ext uri="{FF2B5EF4-FFF2-40B4-BE49-F238E27FC236}">
                      <a16:creationId xmlns:a16="http://schemas.microsoft.com/office/drawing/2014/main" id="{9CE55AA7-08FE-768A-DFEA-13EE468895E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12" name="Line 70">
                <a:extLst>
                  <a:ext uri="{FF2B5EF4-FFF2-40B4-BE49-F238E27FC236}">
                    <a16:creationId xmlns:a16="http://schemas.microsoft.com/office/drawing/2014/main" id="{EE9CD552-7569-2A39-A082-9790C85B6A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F9AEDFC-F371-37C8-E0DA-7AAFA49CB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57636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D4A2EC-3D37-5ED6-3C9F-0CE19E6E5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4A13167-ABFC-A428-5DDD-7F6BAA8E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EF8E96-D06F-D077-7044-401B18EE5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4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0301" y="533292"/>
            <a:ext cx="4132469" cy="2213542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98061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E5FA1-697B-6FB5-4F63-346DF5F1703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630067" y="3219450"/>
            <a:ext cx="4128934" cy="3092780"/>
          </a:xfrm>
        </p:spPr>
        <p:txBody>
          <a:bodyPr/>
          <a:lstStyle>
            <a:lvl1pPr marL="0" indent="0" algn="ctr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1pPr>
            <a:lvl2pPr marL="36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2pPr>
            <a:lvl3pPr marL="72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8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440000" indent="0">
              <a:buNone/>
              <a:defRPr lang="en-US" sz="2000" kern="1200" spc="5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89466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4522" y="298564"/>
            <a:ext cx="4650901" cy="6260873"/>
          </a:xfrm>
        </p:spPr>
        <p:txBody>
          <a:bodyPr anchor="ctr">
            <a:no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494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504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271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30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004688-7200-27A0-AED2-FDEA0C50E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62AE0E-CD08-E4A3-B4FB-58E3FB60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942343E8-72A7-5457-2C99-D033A36FF0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1C19E638-91EB-75DC-9458-EA0229C044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6E02EB3D-A45E-B4B7-9E49-65E6921C6D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6ED0F2C-33C6-33F8-D25A-653073FA8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6C992DF-7C76-80E6-220E-5545B437E8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1532E4B2-6FAE-2363-8842-E08A265B0F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D7AE19E9-E19F-29AF-639C-44EB5FB5E3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FC6B75DA-401A-8C4D-421A-4A0230030C8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83B7B7D8-FAE1-EF25-3177-C597CA2855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D8189C2B-39BF-F3AD-761F-3EC5A41393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9B3C11E0-E220-6347-106F-7361EEF4B7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79AAD932-DEE5-826A-1B8E-BF1B2B2BB3D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A9BA9C23-F16A-423E-DB70-2BBBE58B0C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237FA726-DD02-A25D-C698-4FB16B377C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A0991B4B-EDB7-1AEE-679D-75A7958333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198D13E0-51CA-CC43-BFAD-752CD4E5ED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979DDC47-298E-AFD7-CE86-9F24018FCB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FDF6497C-C9D8-77C1-9EC1-AA3DC693FD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F94954A5-B504-9802-E8A3-D92A434B215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26CA4C70-E5AD-FFC4-4F64-9029A88E1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2F66C97-233E-069E-842E-FC7DD613F3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AA0F3696-6B0D-543A-4D40-8B145249CBF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29D21825-8498-CADF-8EB5-D08C5C4348E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D1EBC7BA-66A7-56E5-19F7-65B9A2BE6EB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41A6EA28-930F-EBBA-43EE-6CB627294A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5297B34D-B81D-6350-4194-484D7EC282F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DD7C599E-910F-8D88-3AA0-B24C9A79E13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E663B789-16D2-7968-1AB9-E036E4D4285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BE4D28C-9D5D-2CDF-4E98-5D046F140C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19D439ED-096C-BC38-ECCB-78B2B5178F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E820AB2-DB7A-A79D-FAE4-35AC3D677C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88E5C4B-5B7B-FDA4-A576-7854A9D159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E3C02BC9-4E4F-3743-8563-808D6A0B437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D0EF96EA-252F-062A-E566-42ABC6B903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58DCE928-965C-EA85-F5C1-24E19E4585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B5B70EF0-D01D-E5DD-0234-6B93EE439E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CA0351E2-397A-7FC9-6BE5-A3018AAB2BD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9EE4DD70-FCD0-DFFE-52A6-0DE9BC2331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466F87F-6F35-E28C-1556-6383A82F7F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D4FD8A8E-2B46-F940-BD0E-086FCF7666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7532BE26-5B7C-EE9E-4191-8A54CDBBD6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BFC8ECE6-D59A-9EE4-CB81-D6162F00D8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080BC2-EE72-5D70-6666-DEBC49165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93AA0A3-2A8A-2332-F348-F88D6E1F3B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4355255-9D4E-147B-DA9E-4FFB14E7C1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0C229BCD-A083-BC81-2151-41E4947E04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F138DCEE-5B8D-D5E5-54B6-6B0BA01F6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F00BD61F-0747-E748-6BFB-CB875F4942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07C45B1B-92EA-5E82-24D1-931DB8AF99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11B1265-0119-731D-E758-7C0BAFE4B5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35056C9E-95B1-E743-9A73-5A39803B74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873B7450-9F65-5384-2976-127FD87757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93FE1A96-9FB8-DD4B-5EB8-26A91007B6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07C997E7-D2EC-2533-34E1-ADA752DD0A5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CDFD69D0-D4F6-6990-4E0A-C6FEB0CE49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825CB36E-9726-A54C-5717-F6A428FED5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F8184497-7251-D4E9-F39C-EE556E4B1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835D68A6-6C40-806B-C58A-25B22D6BC6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E36097E1-57E6-7188-7C0D-36C56EF55F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9C1BAB2A-BA9C-8C5A-13B8-CE9C056AE6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4F8DCA4A-A0D6-514F-47BB-541F133C696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0BEDD737-7AD9-32AF-DA50-AE940D883A1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361792E-BF11-44DD-3900-9EE92815F3E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EF08723B-66BF-73AE-106A-58DBBBABFA3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866A6C7D-739E-6ED2-8DC9-F62F9697723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3CAE0274-E38E-54A4-13C4-FFD1A9DDC6C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7561DEAF-B810-94D1-71BB-2116BFFFA7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23C31A5-9409-F839-90BA-3883DC5323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42742EC4-5A1C-631E-398C-F3C5A9C4A2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D2C0A335-0DBB-9CDA-7CB6-64689BB782A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C21B6FD8-0F3F-70F9-2457-87BB8AAB793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44ACA065-23B9-0399-85C9-8821480A7DD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360F78FE-550E-F182-27C9-8D0D0411F4D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82BEC42F-0A94-4DB3-9210-90D9BA7610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4639297D-A086-3111-DE35-3ADFC63EC52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0A57F373-E650-007D-EF3A-125835724B3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F7AA1C2-3BC9-2CC2-246C-891EEAAAA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8095730D-9E3D-CB3A-4FF1-D9B51A162A3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FDC9A03-E7DE-3D3E-74F8-C2990A5082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3B430687-A11D-CFC5-B7C6-AF9A479146F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F9EEDCBB-CCC4-61BB-3480-8D21A3D2F1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038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518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4021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089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9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7" r:id="rId12"/>
    <p:sldLayoutId id="2147483710" r:id="rId13"/>
    <p:sldLayoutId id="2147483712" r:id="rId14"/>
    <p:sldLayoutId id="2147483715" r:id="rId15"/>
    <p:sldLayoutId id="2147483717" r:id="rId16"/>
    <p:sldLayoutId id="2147483672" r:id="rId1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Cooper Black" panose="0208090404030B020404" pitchFamily="18" charset="0"/>
              </a:rPr>
              <a:t>Department of Health &amp; </a:t>
            </a:r>
            <a:r>
              <a:rPr lang="en-US" sz="4000" dirty="0">
                <a:latin typeface="Cooper Black" panose="0208090404030B020404" pitchFamily="18" charset="0"/>
              </a:rPr>
              <a:t>Human Services</a:t>
            </a:r>
            <a:br>
              <a:rPr lang="en-US" sz="5000" dirty="0"/>
            </a:br>
            <a:r>
              <a:rPr lang="en-US" sz="2500" dirty="0">
                <a:latin typeface="Cavolini" panose="03000502040302020204" pitchFamily="66" charset="0"/>
                <a:cs typeface="Cavolini" panose="03000502040302020204" pitchFamily="66" charset="0"/>
              </a:rPr>
              <a:t>Budget Presentation</a:t>
            </a:r>
            <a:br>
              <a:rPr lang="en-US" sz="25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br>
              <a:rPr lang="en-US" sz="25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br>
              <a:rPr lang="en-US" sz="25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500" dirty="0">
                <a:latin typeface="Cavolini" panose="03000502040302020204" pitchFamily="66" charset="0"/>
                <a:cs typeface="Cavolini" panose="03000502040302020204" pitchFamily="66" charset="0"/>
              </a:rPr>
              <a:t>March 2024</a:t>
            </a:r>
            <a:br>
              <a:rPr lang="en-US" sz="5000" dirty="0"/>
            </a:b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b">
            <a:normAutofit/>
          </a:bodyPr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0368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44C9-3382-1171-19B3-516385DF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6513718"/>
            <a:ext cx="45719" cy="45719"/>
          </a:xfrm>
        </p:spPr>
        <p:txBody>
          <a:bodyPr/>
          <a:lstStyle/>
          <a:p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Content Placeholder 2" descr="See the source image">
            <a:extLst>
              <a:ext uri="{FF2B5EF4-FFF2-40B4-BE49-F238E27FC236}">
                <a16:creationId xmlns:a16="http://schemas.microsoft.com/office/drawing/2014/main" id="{6294AC67-0C38-45A6-1885-5775E9EE24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438381"/>
            <a:ext cx="11410949" cy="598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16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" name="Rectangle 205">
            <a:extLst>
              <a:ext uri="{FF2B5EF4-FFF2-40B4-BE49-F238E27FC236}">
                <a16:creationId xmlns:a16="http://schemas.microsoft.com/office/drawing/2014/main" id="{C279C8A1-C4E4-4DE9-934E-91221AC99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16E9532-6DC7-411D-A09F-8413A5B95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5690" y="74342"/>
            <a:ext cx="7944592" cy="1481010"/>
          </a:xfrm>
        </p:spPr>
        <p:txBody>
          <a:bodyPr vert="horz" wrap="square" lIns="91440" tIns="45720" rIns="91440" bIns="45720" rtlCol="0" anchor="b" anchorCtr="0">
            <a:normAutofit fontScale="90000"/>
          </a:bodyPr>
          <a:lstStyle/>
          <a:p>
            <a:r>
              <a:rPr lang="en-US" sz="5400" b="1" kern="1200" cap="none" spc="0" baseline="0" dirty="0">
                <a:solidFill>
                  <a:schemeClr val="tx1"/>
                </a:solidFill>
                <a:latin typeface="Lucida Calligraphy" panose="03010101010101010101" pitchFamily="66" charset="0"/>
              </a:rPr>
              <a:t>Vision, Mission, Goals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6C7ED5D-77C4-4564-8B1A-E55609CF4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7986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5D572CF-A31C-8F71-7DCC-1262033FF400}"/>
              </a:ext>
            </a:extLst>
          </p:cNvPr>
          <p:cNvSpPr txBox="1"/>
          <p:nvPr/>
        </p:nvSpPr>
        <p:spPr>
          <a:xfrm>
            <a:off x="3470959" y="1851439"/>
            <a:ext cx="8616963" cy="4727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b="1" spc="50" dirty="0">
                <a:solidFill>
                  <a:schemeClr val="tx1">
                    <a:alpha val="6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Our Vision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spc="50" dirty="0">
                <a:solidFill>
                  <a:schemeClr val="tx1">
                    <a:alpha val="6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Achieving healthy and safe outcomes for the community we serve.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000" b="1" spc="50" dirty="0">
              <a:solidFill>
                <a:schemeClr val="tx1">
                  <a:alpha val="6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b="1" spc="50" dirty="0">
                <a:solidFill>
                  <a:schemeClr val="tx1">
                    <a:alpha val="6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Our Mission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spc="50" dirty="0">
                <a:solidFill>
                  <a:schemeClr val="tx1">
                    <a:alpha val="6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Promote and protect health, wellbeing, and quality of life through advocacy, collaboration, practice, and education.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000" b="1" spc="50" dirty="0">
              <a:solidFill>
                <a:schemeClr val="tx1">
                  <a:alpha val="6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b="1" spc="50" dirty="0">
                <a:solidFill>
                  <a:schemeClr val="tx1">
                    <a:alpha val="6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Strategic Priorities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spc="50" dirty="0">
                <a:solidFill>
                  <a:schemeClr val="tx1">
                    <a:alpha val="6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Maintain and improve programmatic excellence.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spc="50" dirty="0">
                <a:solidFill>
                  <a:schemeClr val="tx1">
                    <a:alpha val="6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Increase the capacity of the public health workforce through 2028.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spc="50" dirty="0">
                <a:solidFill>
                  <a:schemeClr val="tx1">
                    <a:alpha val="6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Enhance community engagement. 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1600" spc="50" dirty="0">
              <a:solidFill>
                <a:schemeClr val="tx1">
                  <a:alpha val="6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Photos and Logos | Stamford, CT">
            <a:extLst>
              <a:ext uri="{FF2B5EF4-FFF2-40B4-BE49-F238E27FC236}">
                <a16:creationId xmlns:a16="http://schemas.microsoft.com/office/drawing/2014/main" id="{40EE1EFB-28E6-1650-E2F5-1C743EA1C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25" y="1964598"/>
            <a:ext cx="2794536" cy="337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73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6E9532-6DC7-411D-A09F-8413A5B95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867" y="245282"/>
            <a:ext cx="5930265" cy="697106"/>
          </a:xfrm>
        </p:spPr>
        <p:txBody>
          <a:bodyPr anchor="b">
            <a:normAutofit fontScale="90000"/>
          </a:bodyPr>
          <a:lstStyle/>
          <a:p>
            <a:r>
              <a:rPr lang="en-US" b="1" dirty="0"/>
              <a:t>In the past year…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B46773C-5292-C184-167C-C4814790AB4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01828812"/>
              </p:ext>
            </p:extLst>
          </p:nvPr>
        </p:nvGraphicFramePr>
        <p:xfrm>
          <a:off x="356839" y="1092820"/>
          <a:ext cx="11508059" cy="5519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918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900A-321E-9B5B-1413-B314F2F3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Public Health Initiatives 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80E95A3-6E46-6BC8-CD00-79C986E7B9E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0119164"/>
              </p:ext>
            </p:extLst>
          </p:nvPr>
        </p:nvGraphicFramePr>
        <p:xfrm>
          <a:off x="989013" y="1685925"/>
          <a:ext cx="5913592" cy="409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FE45F9-18EF-903D-816B-E421F75188E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0341039"/>
              </p:ext>
            </p:extLst>
          </p:nvPr>
        </p:nvGraphicFramePr>
        <p:xfrm>
          <a:off x="6273800" y="1685925"/>
          <a:ext cx="4928800" cy="4313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096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BB94F-BF30-7D0A-602D-0F4251D9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Service Improvements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0D48E82-31E6-CF9B-77F7-89469352C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378205"/>
              </p:ext>
            </p:extLst>
          </p:nvPr>
        </p:nvGraphicFramePr>
        <p:xfrm>
          <a:off x="423747" y="1672683"/>
          <a:ext cx="10779242" cy="4939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93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3EF0F4-6EEA-57D4-2B40-E9D3AD19E500}"/>
              </a:ext>
            </a:extLst>
          </p:cNvPr>
          <p:cNvSpPr txBox="1"/>
          <p:nvPr/>
        </p:nvSpPr>
        <p:spPr>
          <a:xfrm>
            <a:off x="0" y="53015"/>
            <a:ext cx="450509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latin typeface="Copperplate Gothic Bold" panose="020E0705020206020404" pitchFamily="34" charset="0"/>
              </a:rPr>
              <a:t>Staffing Overview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C9DCB47-C659-348B-C12D-82A49DD36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89079" y="186831"/>
            <a:ext cx="3221108" cy="761024"/>
            <a:chOff x="5016000" y="934428"/>
            <a:chExt cx="2160000" cy="61745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929C5EC-605C-DB56-2B11-6138322A7FEC}"/>
                </a:ext>
              </a:extLst>
            </p:cNvPr>
            <p:cNvSpPr/>
            <p:nvPr/>
          </p:nvSpPr>
          <p:spPr>
            <a:xfrm>
              <a:off x="5016000" y="934428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Ms. Jody Bishop-Pullan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Head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61B219-BD4A-7555-4EF5-D711CD9D26B7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Director of Health &amp; Human Services</a:t>
              </a:r>
              <a:endParaRPr lang="en-US" sz="9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244EB4E-6772-0B8A-683E-610E0DD43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8573" y="1629672"/>
            <a:ext cx="2081695" cy="905663"/>
            <a:chOff x="1077429" y="3090121"/>
            <a:chExt cx="1378179" cy="5331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1876921-D598-24F3-8A6E-38CEB50E0D96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+mj-lt"/>
                </a:rPr>
                <a:t>Health Administration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E4EA673-35CC-E79D-6981-657E0297BA4C}"/>
                </a:ext>
              </a:extLst>
            </p:cNvPr>
            <p:cNvSpPr/>
            <p:nvPr/>
          </p:nvSpPr>
          <p:spPr>
            <a:xfrm>
              <a:off x="1087608" y="3515222"/>
              <a:ext cx="1368000" cy="1080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1</a:t>
              </a:r>
              <a:r>
                <a:rPr lang="en-US" sz="900" dirty="0">
                  <a:solidFill>
                    <a:schemeClr val="bg1"/>
                  </a:solidFill>
                </a:rPr>
                <a:t>1</a:t>
              </a:r>
              <a:endParaRPr lang="en-U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4DD30D3-63FB-144B-2398-085B032FF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2272" y="2725271"/>
            <a:ext cx="1561170" cy="631404"/>
            <a:chOff x="931485" y="3788297"/>
            <a:chExt cx="1398476" cy="52031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F92382C-211D-EA72-EA8D-8F8C173457A7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Administrative Supervisor 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1D2F321-9067-01F9-351F-3A8274800AF4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00DC35-8C3E-CA14-804A-A0F3341AF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261" y="4277651"/>
            <a:ext cx="1561170" cy="631404"/>
            <a:chOff x="931485" y="3788297"/>
            <a:chExt cx="1398476" cy="52031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AF0FEFA-5A46-2373-E327-5CC3FDD7D9C9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1200" kern="0">
                  <a:solidFill>
                    <a:prstClr val="white"/>
                  </a:solidFill>
                  <a:latin typeface="+mj-lt"/>
                </a:rPr>
                <a:t>Office</a:t>
              </a: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 Support Staff </a:t>
              </a:r>
              <a:endParaRPr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E1A98B-D7DD-5500-B024-BE610BAB0C23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75C5367-B685-2EAD-0350-453F99A63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2948" y="5056394"/>
            <a:ext cx="1561170" cy="631404"/>
            <a:chOff x="931485" y="3788297"/>
            <a:chExt cx="1398476" cy="52031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0DB9202-D5DC-FFBC-1840-A1A95BC3A251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Account Clerk II 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5C32C37-C669-AA64-7828-6EAAB3402799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95FFC09-D38B-48E1-3F68-E09D7D9FC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938" y="3536847"/>
            <a:ext cx="1561170" cy="631404"/>
            <a:chOff x="931485" y="3788297"/>
            <a:chExt cx="1398476" cy="52031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4EA352C-3E7C-0037-6756-0AD34319C5AB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Health &amp; Human Services Assistant 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AC8FC2D-46B7-A697-7EC0-DB522460DE9E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925621B-F5CD-337C-5E7F-0C613B4E4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1284" y="5842362"/>
            <a:ext cx="1561170" cy="631404"/>
            <a:chOff x="931485" y="3788297"/>
            <a:chExt cx="1398476" cy="52031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C9AE5A1-EF35-439D-D9D7-1A8A7EB347EA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Manager of Public Health Programs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6EF8D01-1E89-8AC6-A3B4-7A1C5C183D52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4322139-5728-F284-BBE0-D929EC94E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43171" y="3015361"/>
            <a:ext cx="1804356" cy="741135"/>
            <a:chOff x="931485" y="3788297"/>
            <a:chExt cx="1398476" cy="52031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8235B2E-4392-2513-9631-2CD0111CD124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Behavioral Health, Health Promotion &amp; Emergency Response Specialist 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9E77A25-ACFF-B1A3-FCF5-BAEAAB7027D3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F5D0ED4-7E7C-A336-82CE-6B9E67A0D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81775" y="4027478"/>
            <a:ext cx="1561170" cy="631404"/>
            <a:chOff x="931485" y="3788297"/>
            <a:chExt cx="1398476" cy="52031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EB888C-D1C8-F999-08DB-0DBE54B2B4AE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Public Health Educator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EA09B73-9CCA-74B8-1465-03C681F4968B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9E31D2C-43D7-D0D2-C602-5BA20A446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1364" y="1594247"/>
            <a:ext cx="2638290" cy="905663"/>
            <a:chOff x="2584927" y="3067921"/>
            <a:chExt cx="1374969" cy="57422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52AE7E6-09B5-A25C-54A4-4FF415844DFE}"/>
                </a:ext>
              </a:extLst>
            </p:cNvPr>
            <p:cNvSpPr/>
            <p:nvPr/>
          </p:nvSpPr>
          <p:spPr>
            <a:xfrm>
              <a:off x="2591896" y="3067921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+mn-ea"/>
                  <a:cs typeface="+mn-cs"/>
                </a:rPr>
                <a:t>Environmental Health &amp; Inspection Services 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1018901-85D6-6426-E9BE-ED009C22DF86}"/>
                </a:ext>
              </a:extLst>
            </p:cNvPr>
            <p:cNvSpPr/>
            <p:nvPr/>
          </p:nvSpPr>
          <p:spPr>
            <a:xfrm>
              <a:off x="2584927" y="3534146"/>
              <a:ext cx="1368000" cy="1080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5875" cap="flat" cmpd="sng" algn="ctr">
              <a:noFill/>
              <a:prstDash val="solid"/>
            </a:ln>
            <a:effectLst>
              <a:glow rad="254000">
                <a:srgbClr val="4F81BD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16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6F931BA-C7E9-EE73-67B9-B7D9E9859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65967" y="2618720"/>
            <a:ext cx="2124072" cy="803502"/>
            <a:chOff x="2591896" y="3067921"/>
            <a:chExt cx="1368214" cy="57422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9656F2C-38F1-590C-3A2A-F7E23C6F1D40}"/>
                </a:ext>
              </a:extLst>
            </p:cNvPr>
            <p:cNvSpPr/>
            <p:nvPr/>
          </p:nvSpPr>
          <p:spPr>
            <a:xfrm>
              <a:off x="2591896" y="3067921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Times New Roman" panose="02020603050405020304"/>
                </a:rPr>
                <a:t>Assistant Director of Health, Director of Environmental Health &amp; Inspections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DB79F65-0754-471F-9EEE-262FF240D8CC}"/>
                </a:ext>
              </a:extLst>
            </p:cNvPr>
            <p:cNvSpPr/>
            <p:nvPr/>
          </p:nvSpPr>
          <p:spPr>
            <a:xfrm>
              <a:off x="2592110" y="3534146"/>
              <a:ext cx="1368000" cy="1080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5875" cap="flat" cmpd="sng" algn="ctr">
              <a:noFill/>
              <a:prstDash val="solid"/>
            </a:ln>
            <a:effectLst>
              <a:glow rad="254000">
                <a:srgbClr val="4F81BD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E1BC3D7-258F-164C-8124-AB99350F6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74" y="3535238"/>
            <a:ext cx="2124072" cy="803502"/>
            <a:chOff x="2591896" y="3067921"/>
            <a:chExt cx="1368214" cy="57422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1A02083-9B28-4D2A-11ED-6810E4245FF9}"/>
                </a:ext>
              </a:extLst>
            </p:cNvPr>
            <p:cNvSpPr/>
            <p:nvPr/>
          </p:nvSpPr>
          <p:spPr>
            <a:xfrm>
              <a:off x="2591896" y="3067921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Times New Roman" panose="02020603050405020304"/>
                </a:rPr>
                <a:t>Proposed Deputy Director of Environmental Health &amp; Inspections 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6C6F9F9-AAE0-E176-D1DE-BC23801DF908}"/>
                </a:ext>
              </a:extLst>
            </p:cNvPr>
            <p:cNvSpPr/>
            <p:nvPr/>
          </p:nvSpPr>
          <p:spPr>
            <a:xfrm>
              <a:off x="2592110" y="3534146"/>
              <a:ext cx="1368000" cy="1080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5875" cap="flat" cmpd="sng" algn="ctr">
              <a:noFill/>
              <a:prstDash val="solid"/>
            </a:ln>
            <a:effectLst>
              <a:glow rad="254000">
                <a:srgbClr val="4F81BD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6668F20-8EC5-E1F6-E885-6EEFBD92B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6716" y="4513757"/>
            <a:ext cx="2140009" cy="797514"/>
            <a:chOff x="2581630" y="3072200"/>
            <a:chExt cx="1378480" cy="56994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754127F-B507-FFB2-DBBB-AE6D8B165E8F}"/>
                </a:ext>
              </a:extLst>
            </p:cNvPr>
            <p:cNvSpPr/>
            <p:nvPr/>
          </p:nvSpPr>
          <p:spPr>
            <a:xfrm>
              <a:off x="2581630" y="3072200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Times New Roman" panose="02020603050405020304"/>
                </a:rPr>
                <a:t>Environmental Health Inspectors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876A228-E705-6A88-D26A-BC6C549F1A6C}"/>
                </a:ext>
              </a:extLst>
            </p:cNvPr>
            <p:cNvSpPr/>
            <p:nvPr/>
          </p:nvSpPr>
          <p:spPr>
            <a:xfrm>
              <a:off x="2592110" y="3534146"/>
              <a:ext cx="1368000" cy="1080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5875" cap="flat" cmpd="sng" algn="ctr">
              <a:noFill/>
              <a:prstDash val="solid"/>
            </a:ln>
            <a:effectLst>
              <a:glow rad="254000">
                <a:srgbClr val="4F81BD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19416E-8D55-50F2-12B0-329B686E0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94892" y="5401639"/>
            <a:ext cx="1765035" cy="649415"/>
            <a:chOff x="2591896" y="3067921"/>
            <a:chExt cx="1368214" cy="57422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C76D244-A702-5DB5-5008-6B637C752CC1}"/>
                </a:ext>
              </a:extLst>
            </p:cNvPr>
            <p:cNvSpPr/>
            <p:nvPr/>
          </p:nvSpPr>
          <p:spPr>
            <a:xfrm>
              <a:off x="2591896" y="3067921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Times New Roman" panose="02020603050405020304"/>
                </a:rPr>
                <a:t>Mandated Services Specialist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FE672D4-BEDC-8AA9-FF96-BBA0A20E01E0}"/>
                </a:ext>
              </a:extLst>
            </p:cNvPr>
            <p:cNvSpPr/>
            <p:nvPr/>
          </p:nvSpPr>
          <p:spPr>
            <a:xfrm>
              <a:off x="2592110" y="3534146"/>
              <a:ext cx="1368000" cy="1080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5875" cap="flat" cmpd="sng" algn="ctr">
              <a:noFill/>
              <a:prstDash val="solid"/>
            </a:ln>
            <a:effectLst>
              <a:glow rad="254000">
                <a:srgbClr val="4F81BD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490CF55-382D-FBCA-5205-21554BD62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49694" y="6129277"/>
            <a:ext cx="1764759" cy="687805"/>
            <a:chOff x="2591896" y="3067921"/>
            <a:chExt cx="1368214" cy="574225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F39A434-4B98-6153-A213-29820AAC1BFE}"/>
                </a:ext>
              </a:extLst>
            </p:cNvPr>
            <p:cNvSpPr/>
            <p:nvPr/>
          </p:nvSpPr>
          <p:spPr>
            <a:xfrm>
              <a:off x="2591896" y="3067921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+mn-ea"/>
                  <a:cs typeface="+mn-cs"/>
                </a:rPr>
                <a:t>Eviction </a:t>
              </a:r>
              <a:r>
                <a:rPr lang="en-US" sz="1200" kern="0" dirty="0">
                  <a:solidFill>
                    <a:prstClr val="black"/>
                  </a:solidFill>
                  <a:latin typeface="Times New Roman" panose="02020603050405020304"/>
                </a:rPr>
                <a:t>Storage Worker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32051C1-52B3-C27B-2386-AC579C09FA1D}"/>
                </a:ext>
              </a:extLst>
            </p:cNvPr>
            <p:cNvSpPr/>
            <p:nvPr/>
          </p:nvSpPr>
          <p:spPr>
            <a:xfrm>
              <a:off x="2592110" y="3534146"/>
              <a:ext cx="1368000" cy="1080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5875" cap="flat" cmpd="sng" algn="ctr">
              <a:noFill/>
              <a:prstDash val="solid"/>
            </a:ln>
            <a:effectLst>
              <a:glow rad="254000">
                <a:srgbClr val="4F81BD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B8AF5D3-D17D-A697-2C37-1ECD66C0C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35190" y="1628530"/>
            <a:ext cx="2449293" cy="802963"/>
            <a:chOff x="6277476" y="2734630"/>
            <a:chExt cx="1377807" cy="55167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466894B-0B2F-3157-75D6-C3CCA81C403F}"/>
                </a:ext>
              </a:extLst>
            </p:cNvPr>
            <p:cNvSpPr/>
            <p:nvPr/>
          </p:nvSpPr>
          <p:spPr>
            <a:xfrm>
              <a:off x="6277476" y="2734630"/>
              <a:ext cx="1368000" cy="509451"/>
            </a:xfrm>
            <a:prstGeom prst="rect">
              <a:avLst/>
            </a:prstGeom>
            <a:solidFill>
              <a:sysClr val="window" lastClr="FFFFFF"/>
            </a:soli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Nursin</a:t>
              </a:r>
              <a:r>
                <a:rPr lang="en-US" sz="1400" b="1" kern="0" noProof="0" dirty="0">
                  <a:solidFill>
                    <a:prstClr val="black"/>
                  </a:solidFill>
                  <a:latin typeface="+mj-lt"/>
                </a:rPr>
                <a:t>g and Dental Services 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158D8C4-6D27-6ABD-E42D-C3D258CF8043}"/>
                </a:ext>
              </a:extLst>
            </p:cNvPr>
            <p:cNvSpPr/>
            <p:nvPr/>
          </p:nvSpPr>
          <p:spPr>
            <a:xfrm>
              <a:off x="6287283" y="3178308"/>
              <a:ext cx="1368000" cy="10800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>
              <a:glow rad="254000">
                <a:srgbClr val="E25247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46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249E935-98FE-39FB-9B6A-6AC056BF8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02566" y="2604304"/>
            <a:ext cx="1764483" cy="610219"/>
            <a:chOff x="6277476" y="4051495"/>
            <a:chExt cx="1386440" cy="49815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ECF4FEF-9DFB-8DCA-BC03-6771FB169A23}"/>
                </a:ext>
              </a:extLst>
            </p:cNvPr>
            <p:cNvSpPr/>
            <p:nvPr/>
          </p:nvSpPr>
          <p:spPr>
            <a:xfrm>
              <a:off x="6277476" y="4051495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Public Health Nursing Supervisor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8324697-1C39-7827-ED3C-C7773F24976F}"/>
                </a:ext>
              </a:extLst>
            </p:cNvPr>
            <p:cNvSpPr/>
            <p:nvPr/>
          </p:nvSpPr>
          <p:spPr>
            <a:xfrm>
              <a:off x="6295916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3BDC32E-A725-0A23-43F0-E7007BB08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35190" y="3372521"/>
            <a:ext cx="1859973" cy="738293"/>
            <a:chOff x="6277477" y="4051494"/>
            <a:chExt cx="1386439" cy="498159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CF42913-BAF2-A801-DE85-0EC8357ADCDC}"/>
                </a:ext>
              </a:extLst>
            </p:cNvPr>
            <p:cNvSpPr/>
            <p:nvPr/>
          </p:nvSpPr>
          <p:spPr>
            <a:xfrm>
              <a:off x="6277477" y="4051494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Advanced Practice Registered Nurse </a:t>
              </a:r>
            </a:p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rPr>
                <a:t>(APRN)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4EE0A46-A730-AAC6-8A8E-9770C06BA02D}"/>
                </a:ext>
              </a:extLst>
            </p:cNvPr>
            <p:cNvSpPr/>
            <p:nvPr/>
          </p:nvSpPr>
          <p:spPr>
            <a:xfrm>
              <a:off x="6295916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598125A-44D7-F23C-F7B0-215751711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27946" y="4295427"/>
            <a:ext cx="1764481" cy="610223"/>
            <a:chOff x="6277477" y="4051492"/>
            <a:chExt cx="1386439" cy="498161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BECBA42-1B88-6145-8FE5-0FE60C12E565}"/>
                </a:ext>
              </a:extLst>
            </p:cNvPr>
            <p:cNvSpPr/>
            <p:nvPr/>
          </p:nvSpPr>
          <p:spPr>
            <a:xfrm>
              <a:off x="6277477" y="4051492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Public Health Nurse I</a:t>
              </a:r>
            </a:p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rPr>
                <a:t>(PHN </a:t>
              </a: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I)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C16E451-371D-F4BD-0CE4-E3E8B6E03970}"/>
                </a:ext>
              </a:extLst>
            </p:cNvPr>
            <p:cNvSpPr/>
            <p:nvPr/>
          </p:nvSpPr>
          <p:spPr>
            <a:xfrm>
              <a:off x="6295916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Calibri" panose="020F0502020204030204"/>
                </a:rPr>
                <a:t>39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D269A3F-1C70-A67F-06B0-AB9CD097B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59324" y="5143588"/>
            <a:ext cx="1764486" cy="610216"/>
            <a:chOff x="6277474" y="4051497"/>
            <a:chExt cx="1386442" cy="498156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0B37BEB-272D-971A-7AFE-86581422C0FD}"/>
                </a:ext>
              </a:extLst>
            </p:cNvPr>
            <p:cNvSpPr/>
            <p:nvPr/>
          </p:nvSpPr>
          <p:spPr>
            <a:xfrm>
              <a:off x="6277474" y="4051497"/>
              <a:ext cx="1368000" cy="479160"/>
            </a:xfrm>
            <a:prstGeom prst="rect">
              <a:avLst/>
            </a:prstGeom>
            <a:solidFill>
              <a:srgbClr val="E25247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rPr>
                <a:t>Dental Hygienist 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5484CD5-DC66-7AD6-C5FB-ABC3635DE5FB}"/>
                </a:ext>
              </a:extLst>
            </p:cNvPr>
            <p:cNvSpPr/>
            <p:nvPr/>
          </p:nvSpPr>
          <p:spPr>
            <a:xfrm>
              <a:off x="6295916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Calibri" panose="020F0502020204030204"/>
                </a:rPr>
                <a:t>4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1612E38-F527-FD32-0457-C8E024FF1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60358" y="1630207"/>
            <a:ext cx="1816415" cy="741505"/>
            <a:chOff x="9654367" y="3093900"/>
            <a:chExt cx="1393431" cy="551681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11D3580-17F8-AC06-ABA6-A387E9F73DD0}"/>
                </a:ext>
              </a:extLst>
            </p:cNvPr>
            <p:cNvSpPr/>
            <p:nvPr/>
          </p:nvSpPr>
          <p:spPr>
            <a:xfrm>
              <a:off x="9654367" y="3093900"/>
              <a:ext cx="1368000" cy="509451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5400000" scaled="0"/>
            </a:gradFill>
            <a:ln w="317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sysClr val="windowText" lastClr="000000">
                  <a:lumMod val="50000"/>
                  <a:lumOff val="50000"/>
                </a:sysClr>
              </a:contourClr>
            </a:sp3d>
          </p:spPr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>
                  <a:solidFill>
                    <a:prstClr val="black"/>
                  </a:solidFill>
                  <a:latin typeface="+mj-lt"/>
                </a:rPr>
                <a:t>Laboratory Services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C5FCB85-CB4B-3A34-AC16-BD6028636337}"/>
                </a:ext>
              </a:extLst>
            </p:cNvPr>
            <p:cNvSpPr/>
            <p:nvPr/>
          </p:nvSpPr>
          <p:spPr>
            <a:xfrm>
              <a:off x="9679798" y="3537581"/>
              <a:ext cx="1368000" cy="108000"/>
            </a:xfrm>
            <a:prstGeom prst="rect">
              <a:avLst/>
            </a:prstGeom>
            <a:solidFill>
              <a:srgbClr val="46B298">
                <a:lumMod val="50000"/>
              </a:srgbClr>
            </a:solidFill>
            <a:ln w="19050" cap="rnd" cmpd="sng" algn="ctr">
              <a:noFill/>
              <a:prstDash val="solid"/>
            </a:ln>
            <a:effectLst>
              <a:glow rad="254000">
                <a:srgbClr val="46B298">
                  <a:satMod val="175000"/>
                  <a:alpha val="10000"/>
                </a:srgb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1F844EB-F46C-D8B0-1D07-BBD726AED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02481" y="2716365"/>
            <a:ext cx="1387558" cy="498158"/>
            <a:chOff x="9744174" y="4051495"/>
            <a:chExt cx="1387558" cy="49815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902F779-9C7A-79E3-7A9C-E03130CE6C82}"/>
                </a:ext>
              </a:extLst>
            </p:cNvPr>
            <p:cNvSpPr/>
            <p:nvPr/>
          </p:nvSpPr>
          <p:spPr>
            <a:xfrm>
              <a:off x="9744174" y="4051495"/>
              <a:ext cx="1368000" cy="479160"/>
            </a:xfrm>
            <a:prstGeom prst="rect">
              <a:avLst/>
            </a:prstGeom>
            <a:solidFill>
              <a:srgbClr val="46B298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Director</a:t>
              </a:r>
              <a:r>
                <a:rPr kumimoji="0" lang="en-US" sz="1200" b="0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of Laboratory</a:t>
              </a: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 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003994D-EBE8-CB84-E4F9-AE99DD5FF7AC}"/>
                </a:ext>
              </a:extLst>
            </p:cNvPr>
            <p:cNvSpPr/>
            <p:nvPr/>
          </p:nvSpPr>
          <p:spPr>
            <a:xfrm>
              <a:off x="9763732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A8D28A5-AB12-4F22-7B93-2E25C5781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77262" y="4986300"/>
            <a:ext cx="1561170" cy="631400"/>
            <a:chOff x="931485" y="3788300"/>
            <a:chExt cx="1398476" cy="52031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BAD099F-300C-3084-AD4D-45DD499D0E72}"/>
                </a:ext>
              </a:extLst>
            </p:cNvPr>
            <p:cNvSpPr/>
            <p:nvPr/>
          </p:nvSpPr>
          <p:spPr>
            <a:xfrm>
              <a:off x="931485" y="3788300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</a:rPr>
                <a:t>Outreach Coordinator 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F2AAB19-3ED6-448E-EC50-A418C27F9EE0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Calibri" panose="020F0502020204030204"/>
                </a:rPr>
                <a:t>2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27B8549-917D-525D-F245-FB1C6B60D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40355" y="5813575"/>
            <a:ext cx="1561170" cy="631404"/>
            <a:chOff x="931485" y="3788297"/>
            <a:chExt cx="1398476" cy="52031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7EE02BC6-3537-FBC7-18C1-0D222514796E}"/>
                </a:ext>
              </a:extLst>
            </p:cNvPr>
            <p:cNvSpPr/>
            <p:nvPr/>
          </p:nvSpPr>
          <p:spPr>
            <a:xfrm>
              <a:off x="931485" y="3788297"/>
              <a:ext cx="1368000" cy="479160"/>
            </a:xfrm>
            <a:prstGeom prst="rect">
              <a:avLst/>
            </a:prstGeom>
            <a:solidFill>
              <a:srgbClr val="AC3EC1">
                <a:lumMod val="75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Director of Housing Services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BE76ECD-4BA8-37D7-3189-FDFD60A8EADA}"/>
                </a:ext>
              </a:extLst>
            </p:cNvPr>
            <p:cNvSpPr/>
            <p:nvPr/>
          </p:nvSpPr>
          <p:spPr>
            <a:xfrm>
              <a:off x="961961" y="4200612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4926315-A946-2963-F763-CED1959C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48829" y="3539035"/>
            <a:ext cx="1387558" cy="498158"/>
            <a:chOff x="9744174" y="4051495"/>
            <a:chExt cx="1387558" cy="49815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54D6DBD-2D33-A6C7-F5D6-107B4A71D6B0}"/>
                </a:ext>
              </a:extLst>
            </p:cNvPr>
            <p:cNvSpPr/>
            <p:nvPr/>
          </p:nvSpPr>
          <p:spPr>
            <a:xfrm>
              <a:off x="9744174" y="4051495"/>
              <a:ext cx="1368000" cy="479160"/>
            </a:xfrm>
            <a:prstGeom prst="rect">
              <a:avLst/>
            </a:prstGeom>
            <a:solidFill>
              <a:srgbClr val="46B298">
                <a:lumMod val="50000"/>
              </a:srgb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190500"/>
          </p:spPr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Lab Technician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6C905D1-DD0C-BC8F-3633-C612BD3432AA}"/>
                </a:ext>
              </a:extLst>
            </p:cNvPr>
            <p:cNvSpPr/>
            <p:nvPr/>
          </p:nvSpPr>
          <p:spPr>
            <a:xfrm>
              <a:off x="9763732" y="4441653"/>
              <a:ext cx="1368000" cy="108000"/>
            </a:xfrm>
            <a:prstGeom prst="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4A5AF5C-9D2F-DCD0-9533-4EE7EEF62185}"/>
              </a:ext>
            </a:extLst>
          </p:cNvPr>
          <p:cNvSpPr txBox="1"/>
          <p:nvPr/>
        </p:nvSpPr>
        <p:spPr>
          <a:xfrm>
            <a:off x="7682795" y="6079368"/>
            <a:ext cx="4221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/>
              <a:t>The Department faces staffing challenges due to shortages of qualified environmental health and nursing professionals</a:t>
            </a:r>
          </a:p>
        </p:txBody>
      </p:sp>
    </p:spTree>
    <p:extLst>
      <p:ext uri="{BB962C8B-B14F-4D97-AF65-F5344CB8AC3E}">
        <p14:creationId xmlns:p14="http://schemas.microsoft.com/office/powerpoint/2010/main" val="163265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5A52-EB72-8381-9004-15EFA08A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0507" y="395289"/>
            <a:ext cx="7687131" cy="1189806"/>
          </a:xfrm>
        </p:spPr>
        <p:txBody>
          <a:bodyPr/>
          <a:lstStyle/>
          <a:p>
            <a:r>
              <a:rPr lang="en-US" sz="3600" dirty="0"/>
              <a:t>Expanded Services &amp; Proposed  Changes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F9818-7589-51E7-9F61-CDE1B7A6B27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780263" y="1851103"/>
            <a:ext cx="8274205" cy="47615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Created Director of Housing Services to address community needs for housing support and reduce homelessness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Reorganized the Social Services Division to increase efficiencies of the services provided by the Department</a:t>
            </a:r>
          </a:p>
          <a:p>
            <a:pPr marL="909320" lvl="3" indent="-342900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Vacated Director of Social Services position</a:t>
            </a:r>
            <a:endParaRPr lang="en-US" sz="1400" dirty="0">
              <a:solidFill>
                <a:srgbClr val="000000">
                  <a:alpha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9320" lvl="3" indent="-342900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Mandated Services Specialist and Eviction Storage Worker align with Environmental Health </a:t>
            </a:r>
            <a:endParaRPr lang="en-US" sz="1400" dirty="0">
              <a:solidFill>
                <a:srgbClr val="000000">
                  <a:alpha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9320" lvl="3" indent="-342900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Outreach Coordinators align with Health Promotion</a:t>
            </a:r>
            <a:endParaRPr lang="en-US" sz="1400" dirty="0">
              <a:solidFill>
                <a:srgbClr val="000000">
                  <a:alpha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9320" lvl="3" indent="-342900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Human Services Assistant aligns with Administration</a:t>
            </a:r>
            <a:endParaRPr lang="en-US" sz="1400" dirty="0">
              <a:solidFill>
                <a:srgbClr val="000000">
                  <a:alpha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Deputy Director of Environmental Health provides additional supervisory support to Environmental Health Division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/>
                <a:cs typeface="Times New Roman"/>
              </a:rPr>
              <a:t>Proposed changes are budget neutral</a:t>
            </a:r>
            <a:endParaRPr lang="en-US" sz="1400" dirty="0">
              <a:solidFill>
                <a:srgbClr val="000000">
                  <a:alpha val="60000"/>
                </a:srgb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461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9D54-7967-24B1-C3FA-468F0997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Expense Increases, Revenue and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14898-53C2-6838-DFC6-B84C6A9E4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359410" lvl="1"/>
            <a:r>
              <a:rPr lang="en-US" sz="2900" b="1" dirty="0">
                <a:latin typeface="Amasis MT Pro Medium" panose="020F0502020204030204" pitchFamily="18" charset="0"/>
              </a:rPr>
              <a:t>Expense Increases</a:t>
            </a:r>
            <a:endParaRPr lang="en-US" dirty="0"/>
          </a:p>
          <a:p>
            <a:pPr marL="359410" lvl="1"/>
            <a:r>
              <a:rPr lang="en-US" sz="2900" dirty="0">
                <a:latin typeface="+mj-lt"/>
              </a:rPr>
              <a:t>Enhancement of school nursing software system for service efficiency </a:t>
            </a:r>
            <a:endParaRPr lang="en-US" sz="2900" dirty="0">
              <a:solidFill>
                <a:srgbClr val="000000">
                  <a:alpha val="60000"/>
                </a:srgbClr>
              </a:solidFill>
              <a:latin typeface="+mj-lt"/>
            </a:endParaRPr>
          </a:p>
          <a:p>
            <a:pPr marL="359410" lvl="1"/>
            <a:r>
              <a:rPr lang="en-US" sz="2900" dirty="0">
                <a:latin typeface="+mj-lt"/>
              </a:rPr>
              <a:t>Increase in overtime account for after-hours response and community engagement</a:t>
            </a:r>
            <a:endParaRPr lang="en-US" sz="2900" dirty="0">
              <a:solidFill>
                <a:srgbClr val="000000">
                  <a:alpha val="60000"/>
                </a:srgbClr>
              </a:solidFill>
              <a:latin typeface="+mj-lt"/>
            </a:endParaRPr>
          </a:p>
          <a:p>
            <a:pPr marL="359410" lvl="1"/>
            <a:r>
              <a:rPr lang="en-US" sz="2900" b="1" dirty="0">
                <a:latin typeface="Amasis MT Pro Medium" panose="02040604050005020304" pitchFamily="18" charset="0"/>
              </a:rPr>
              <a:t>Revenue</a:t>
            </a:r>
            <a:endParaRPr lang="en-US" sz="2900" b="1" dirty="0">
              <a:solidFill>
                <a:srgbClr val="000000">
                  <a:alpha val="60000"/>
                </a:srgbClr>
              </a:solidFill>
              <a:latin typeface="Amasis MT Pro Medium" panose="02040604050005020304" pitchFamily="18" charset="0"/>
            </a:endParaRPr>
          </a:p>
          <a:p>
            <a:pPr marL="359410" lvl="1"/>
            <a:r>
              <a:rPr lang="en-US" sz="2900" dirty="0">
                <a:latin typeface="+mj-lt"/>
              </a:rPr>
              <a:t>Revenue for completion of lead investigations and clinical services</a:t>
            </a:r>
          </a:p>
          <a:p>
            <a:pPr marL="359410" lvl="1"/>
            <a:r>
              <a:rPr lang="en-US" sz="2900" dirty="0">
                <a:solidFill>
                  <a:srgbClr val="000000">
                    <a:alpha val="60000"/>
                  </a:srgbClr>
                </a:solidFill>
                <a:latin typeface="+mj-lt"/>
              </a:rPr>
              <a:t>Increase in multi-family dwelling construction increases in number of licenses issued</a:t>
            </a:r>
          </a:p>
          <a:p>
            <a:pPr marL="359410" indent="-359410"/>
            <a:r>
              <a:rPr lang="en-US" sz="2900" i="1" dirty="0">
                <a:latin typeface="+mj-lt"/>
              </a:rPr>
              <a:t>Proposed ordinance changes to ensure required permits and licenses are current to stabilize revenue and protect public health</a:t>
            </a:r>
            <a:endParaRPr lang="en-US" sz="2900" i="1" dirty="0">
              <a:solidFill>
                <a:srgbClr val="000000">
                  <a:alpha val="60000"/>
                </a:srgb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2900" b="1" i="1" dirty="0">
                <a:latin typeface="Amasis MT Pro Medium" panose="02040604050005020304" pitchFamily="18" charset="0"/>
              </a:rPr>
              <a:t>       Savings</a:t>
            </a:r>
          </a:p>
          <a:p>
            <a:pPr marL="359410" lvl="1"/>
            <a:r>
              <a:rPr lang="en-US" sz="2900" dirty="0">
                <a:latin typeface="+mj-lt"/>
              </a:rPr>
              <a:t>Proposed change to Deputy Director of Environmental Health decreases overtime expense </a:t>
            </a:r>
            <a:endParaRPr lang="en-US" sz="2900" dirty="0">
              <a:solidFill>
                <a:srgbClr val="000000">
                  <a:alpha val="60000"/>
                </a:srgbClr>
              </a:solidFill>
              <a:latin typeface="+mj-lt"/>
            </a:endParaRPr>
          </a:p>
          <a:p>
            <a:pPr marL="359410" indent="-359410"/>
            <a:r>
              <a:rPr lang="en-US" sz="2900" i="1" dirty="0">
                <a:latin typeface="+mj-lt"/>
              </a:rPr>
              <a:t>Change from 52-week Dental Case Manager to 42-week Dental Hygienist</a:t>
            </a:r>
            <a:endParaRPr lang="en-US" sz="2900" i="1" dirty="0">
              <a:solidFill>
                <a:srgbClr val="000000">
                  <a:alpha val="60000"/>
                </a:srgbClr>
              </a:solidFill>
              <a:latin typeface="+mj-lt"/>
            </a:endParaRPr>
          </a:p>
          <a:p>
            <a:pPr marL="359410" indent="-359410"/>
            <a:r>
              <a:rPr lang="en-US" sz="2900" i="1" dirty="0">
                <a:latin typeface="+mj-lt"/>
              </a:rPr>
              <a:t>Use of grant funding to support infectious disease control, workforce development, community outreach, equipment and supplies</a:t>
            </a:r>
            <a:endParaRPr lang="en-US" sz="2900" i="1" dirty="0">
              <a:solidFill>
                <a:srgbClr val="000000">
                  <a:alpha val="60000"/>
                </a:srgbClr>
              </a:solidFill>
              <a:latin typeface="+mj-lt"/>
            </a:endParaRPr>
          </a:p>
          <a:p>
            <a:pPr marL="359410" indent="-359410"/>
            <a:endParaRPr lang="en-US" sz="2900" i="1" dirty="0">
              <a:solidFill>
                <a:srgbClr val="000000">
                  <a:alpha val="60000"/>
                </a:srgbClr>
              </a:solidFill>
              <a:latin typeface="+mj-lt"/>
            </a:endParaRPr>
          </a:p>
          <a:p>
            <a:pPr marL="359410" indent="-359410"/>
            <a:endParaRPr lang="en-US" dirty="0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/>
            <a:endParaRPr lang="en-US" dirty="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53266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5361bb-308e-48f2-91b3-45e964f592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6C5D740D0DA4C853376744DAF7E36" ma:contentTypeVersion="8" ma:contentTypeDescription="Create a new document." ma:contentTypeScope="" ma:versionID="f6ed36e6ab77b680884c1445d99ad187">
  <xsd:schema xmlns:xsd="http://www.w3.org/2001/XMLSchema" xmlns:xs="http://www.w3.org/2001/XMLSchema" xmlns:p="http://schemas.microsoft.com/office/2006/metadata/properties" xmlns:ns3="045361bb-308e-48f2-91b3-45e964f592e8" xmlns:ns4="e4081251-aab7-45b5-9182-577e4f82b824" targetNamespace="http://schemas.microsoft.com/office/2006/metadata/properties" ma:root="true" ma:fieldsID="296601abcfbfc51a3caeed7b34f78fad" ns3:_="" ns4:_="">
    <xsd:import namespace="045361bb-308e-48f2-91b3-45e964f592e8"/>
    <xsd:import namespace="e4081251-aab7-45b5-9182-577e4f82b82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5361bb-308e-48f2-91b3-45e964f592e8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81251-aab7-45b5-9182-577e4f82b82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AE25C0-66E9-4E74-9814-75E5D2A6CABE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e4081251-aab7-45b5-9182-577e4f82b824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045361bb-308e-48f2-91b3-45e964f592e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EDA63D-DE73-4ED5-BDF0-D3D9FD35E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1B5ADA-3B4D-4F8B-898A-D59ED25C70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5361bb-308e-48f2-91b3-45e964f592e8"/>
    <ds:schemaRef ds:uri="e4081251-aab7-45b5-9182-577e4f82b8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{A63E3AD0-3088-41F0-81E0-DE2E3DEC423B}tf11158769_win32</Template>
  <TotalTime>382</TotalTime>
  <Words>850</Words>
  <Application>Microsoft Office PowerPoint</Application>
  <PresentationFormat>Widescreen</PresentationFormat>
  <Paragraphs>140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Amasis MT Pro Medium</vt:lpstr>
      <vt:lpstr>Arial</vt:lpstr>
      <vt:lpstr>Avenir Next LT Pro</vt:lpstr>
      <vt:lpstr>Bembo</vt:lpstr>
      <vt:lpstr>Calibri</vt:lpstr>
      <vt:lpstr>Cavolini</vt:lpstr>
      <vt:lpstr>Cooper Black</vt:lpstr>
      <vt:lpstr>Copperplate Gothic Bold</vt:lpstr>
      <vt:lpstr>Courier New</vt:lpstr>
      <vt:lpstr>Goudy Old Style</vt:lpstr>
      <vt:lpstr>Lucida Calligraphy</vt:lpstr>
      <vt:lpstr>Times New Roman</vt:lpstr>
      <vt:lpstr>Wingdings</vt:lpstr>
      <vt:lpstr>FrostyVTI</vt:lpstr>
      <vt:lpstr>Department of Health &amp; Human Services Budget Presentation   March 2024 </vt:lpstr>
      <vt:lpstr>  </vt:lpstr>
      <vt:lpstr>Vision, Mission, Goals</vt:lpstr>
      <vt:lpstr>In the past year…</vt:lpstr>
      <vt:lpstr>Public Health Initiatives </vt:lpstr>
      <vt:lpstr>Service Improvements</vt:lpstr>
      <vt:lpstr>PowerPoint Presentation</vt:lpstr>
      <vt:lpstr>Expanded Services &amp; Proposed  Changes</vt:lpstr>
      <vt:lpstr>Expense Increases, Revenue and Savings</vt:lpstr>
      <vt:lpstr>Thank you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Health &amp; Human Services Budget Presentation   March 2024</dc:title>
  <dc:creator>Early, Raquelle</dc:creator>
  <cp:lastModifiedBy>Bishop-Pullan, Jody</cp:lastModifiedBy>
  <cp:revision>17</cp:revision>
  <dcterms:created xsi:type="dcterms:W3CDTF">2024-03-19T20:45:50Z</dcterms:created>
  <dcterms:modified xsi:type="dcterms:W3CDTF">2024-03-23T18:21:15Z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0x0101002046C5D740D0DA4C853376744DAF7E36</vt:lpwstr>
  </property>
</Properties>
</file>