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</p:sldMasterIdLst>
  <p:notesMasterIdLst>
    <p:notesMasterId r:id="rId10"/>
  </p:notesMasterIdLst>
  <p:handoutMasterIdLst>
    <p:handoutMasterId r:id="rId11"/>
  </p:handoutMasterIdLst>
  <p:sldIdLst>
    <p:sldId id="279" r:id="rId5"/>
    <p:sldId id="424" r:id="rId6"/>
    <p:sldId id="431" r:id="rId7"/>
    <p:sldId id="429" r:id="rId8"/>
    <p:sldId id="430" r:id="rId9"/>
  </p:sldIdLst>
  <p:sldSz cx="9144000" cy="6858000" type="screen4x3"/>
  <p:notesSz cx="7010400" cy="9296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9CF948-29DF-B90F-1B4D-037126747EDF}" name="Williams, Chuck" initials="WC" userId="S::CWilliams2@Stamfordct.gov::29e5a8d7-30a8-4fad-a94a-6cc50bc66c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F24A1-81EA-41D3-BC23-B4188195A8F2}" v="10" dt="2024-03-15T14:59:25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>
            <a:lvl1pPr defTabSz="93000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9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>
            <a:lvl1pPr algn="r" defTabSz="93000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defTabSz="93000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9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algn="r" defTabSz="930000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ctr" anchorCtr="0" compatLnSpc="1">
            <a:prstTxWarp prst="textNoShape">
              <a:avLst/>
            </a:prstTxWarp>
          </a:bodyPr>
          <a:lstStyle>
            <a:lvl1pPr defTabSz="93000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76" tIns="46538" rIns="93076" bIns="46538" numCol="1" anchor="ctr" anchorCtr="0" compatLnSpc="1">
            <a:prstTxWarp prst="textNoShape">
              <a:avLst/>
            </a:prstTxWarp>
          </a:bodyPr>
          <a:lstStyle>
            <a:lvl1pPr algn="r" defTabSz="93000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81" y="4416117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6" tIns="46538" rIns="93076" bIns="46538" numCol="1" anchor="b" anchorCtr="0" compatLnSpc="1">
            <a:prstTxWarp prst="textNoShape">
              <a:avLst/>
            </a:prstTxWarp>
          </a:bodyPr>
          <a:lstStyle>
            <a:lvl1pPr defTabSz="93000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76" tIns="46538" rIns="93076" bIns="46538" numCol="1" anchor="b" anchorCtr="0" compatLnSpc="1">
            <a:prstTxWarp prst="textNoShape">
              <a:avLst/>
            </a:prstTxWarp>
          </a:bodyPr>
          <a:lstStyle>
            <a:lvl1pPr algn="r" defTabSz="930000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sobkowski@Stamford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12536"/>
            <a:ext cx="4648200" cy="5443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dirty="0"/>
              <a:t>CITY OF</a:t>
            </a:r>
            <a:br>
              <a:rPr lang="en-US" sz="4200" b="1" dirty="0"/>
            </a:br>
            <a:r>
              <a:rPr lang="en-US" sz="4200" b="1" dirty="0"/>
              <a:t>STAMFORD</a:t>
            </a:r>
            <a:br>
              <a:rPr lang="en-US" sz="4200" b="1" dirty="0"/>
            </a:br>
            <a:r>
              <a:rPr lang="en-US" sz="4200" b="1" dirty="0"/>
              <a:t>Information Technology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4000" b="1" dirty="0"/>
              <a:t>Isidore Sobkowski</a:t>
            </a:r>
            <a:br>
              <a:rPr lang="en-US" sz="1800" b="1" dirty="0"/>
            </a:b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isobkowski@StamfordCT.gov</a:t>
            </a:r>
            <a:r>
              <a:rPr lang="en-US" sz="1800" b="1" dirty="0"/>
              <a:t> 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203-977-7963</a:t>
            </a:r>
            <a:br>
              <a:rPr lang="en-US" sz="2000" b="1" dirty="0"/>
            </a:br>
            <a:r>
              <a:rPr lang="en-US" sz="2000" b="1" dirty="0"/>
              <a:t>Board of Finance</a:t>
            </a:r>
            <a:br>
              <a:rPr lang="en-US" sz="2000" b="1" dirty="0"/>
            </a:br>
            <a:r>
              <a:rPr lang="en-US" sz="2000" b="1" dirty="0"/>
              <a:t>March 26, 2024</a:t>
            </a: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DEC5C-E2A8-8D8D-BBC6-74D49C0C7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5548196-FBFD-CD2C-3857-4C429A753D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4" t="2656" r="3268" b="9715"/>
          <a:stretch/>
        </p:blipFill>
        <p:spPr>
          <a:xfrm>
            <a:off x="631945" y="1381898"/>
            <a:ext cx="7949171" cy="5220871"/>
          </a:xfrm>
          <a:prstGeom prst="rect">
            <a:avLst/>
          </a:prstGeom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FA45E6-FF0B-5F78-D66A-0DA1023F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139A3A-61BC-2643-0A41-C906893F0FDA}"/>
              </a:ext>
            </a:extLst>
          </p:cNvPr>
          <p:cNvGrpSpPr/>
          <p:nvPr/>
        </p:nvGrpSpPr>
        <p:grpSpPr>
          <a:xfrm>
            <a:off x="466725" y="531572"/>
            <a:ext cx="8210550" cy="1219200"/>
            <a:chOff x="0" y="0"/>
            <a:chExt cx="5197180" cy="10536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E54251-D17B-3F84-4128-EAC02D445972}"/>
                </a:ext>
              </a:extLst>
            </p:cNvPr>
            <p:cNvGrpSpPr/>
            <p:nvPr/>
          </p:nvGrpSpPr>
          <p:grpSpPr>
            <a:xfrm>
              <a:off x="0" y="17705"/>
              <a:ext cx="308407" cy="1035967"/>
              <a:chOff x="0" y="0"/>
              <a:chExt cx="308407" cy="1035967"/>
            </a:xfrm>
          </p:grpSpPr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A05CBF7-789C-F3F6-6289-EB4BBBC793AE}"/>
                  </a:ext>
                </a:extLst>
              </p:cNvPr>
              <p:cNvSpPr/>
              <p:nvPr/>
            </p:nvSpPr>
            <p:spPr>
              <a:xfrm rot="21355918">
                <a:off x="0" y="0"/>
                <a:ext cx="308407" cy="793750"/>
              </a:xfrm>
              <a:custGeom>
                <a:avLst/>
                <a:gdLst>
                  <a:gd name="connsiteX0" fmla="*/ 0 w 428625"/>
                  <a:gd name="connsiteY0" fmla="*/ 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0 w 428625"/>
                  <a:gd name="connsiteY4" fmla="*/ 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381000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94106"/>
                  <a:gd name="connsiteY0" fmla="*/ 51429 h 794379"/>
                  <a:gd name="connsiteX1" fmla="*/ 494106 w 494106"/>
                  <a:gd name="connsiteY1" fmla="*/ 0 h 794379"/>
                  <a:gd name="connsiteX2" fmla="*/ 381000 w 494106"/>
                  <a:gd name="connsiteY2" fmla="*/ 794379 h 794379"/>
                  <a:gd name="connsiteX3" fmla="*/ 0 w 494106"/>
                  <a:gd name="connsiteY3" fmla="*/ 794379 h 794379"/>
                  <a:gd name="connsiteX4" fmla="*/ 66675 w 494106"/>
                  <a:gd name="connsiteY4" fmla="*/ 51429 h 79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4106" h="794379">
                    <a:moveTo>
                      <a:pt x="66675" y="51429"/>
                    </a:moveTo>
                    <a:lnTo>
                      <a:pt x="494106" y="0"/>
                    </a:lnTo>
                    <a:lnTo>
                      <a:pt x="381000" y="794379"/>
                    </a:lnTo>
                    <a:lnTo>
                      <a:pt x="0" y="794379"/>
                    </a:lnTo>
                    <a:lnTo>
                      <a:pt x="66675" y="5142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E99049A9-EC85-6D39-3C61-31AD3AFE93D2}"/>
                  </a:ext>
                </a:extLst>
              </p:cNvPr>
              <p:cNvSpPr/>
              <p:nvPr/>
            </p:nvSpPr>
            <p:spPr>
              <a:xfrm rot="16200000">
                <a:off x="-84740" y="680731"/>
                <a:ext cx="466090" cy="244381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9CD3BE42-7E2C-E060-D7A0-DCB9F60E6C40}"/>
                  </a:ext>
                </a:extLst>
              </p:cNvPr>
              <p:cNvSpPr/>
              <p:nvPr/>
            </p:nvSpPr>
            <p:spPr>
              <a:xfrm rot="16200000">
                <a:off x="63277" y="602342"/>
                <a:ext cx="248920" cy="136590"/>
              </a:xfrm>
              <a:prstGeom prst="triangle">
                <a:avLst>
                  <a:gd name="adj" fmla="val 9317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FCB16AD-CB6D-66C6-3C34-B92E829CA6A0}"/>
                </a:ext>
              </a:extLst>
            </p:cNvPr>
            <p:cNvGrpSpPr/>
            <p:nvPr/>
          </p:nvGrpSpPr>
          <p:grpSpPr>
            <a:xfrm>
              <a:off x="91780" y="0"/>
              <a:ext cx="5105400" cy="730366"/>
              <a:chOff x="0" y="0"/>
              <a:chExt cx="5105400" cy="730366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FCBA7134-E9D2-76EA-4973-7CAAB1322E87}"/>
                  </a:ext>
                </a:extLst>
              </p:cNvPr>
              <p:cNvSpPr/>
              <p:nvPr/>
            </p:nvSpPr>
            <p:spPr>
              <a:xfrm rot="18786544">
                <a:off x="4794593" y="483044"/>
                <a:ext cx="273449" cy="221195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8A8E95-DD2A-0C07-D954-C5A972CF65A0}"/>
                  </a:ext>
                </a:extLst>
              </p:cNvPr>
              <p:cNvSpPr/>
              <p:nvPr/>
            </p:nvSpPr>
            <p:spPr>
              <a:xfrm>
                <a:off x="0" y="0"/>
                <a:ext cx="5105400" cy="5810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Text Box 12">
            <a:extLst>
              <a:ext uri="{FF2B5EF4-FFF2-40B4-BE49-F238E27FC236}">
                <a16:creationId xmlns:a16="http://schemas.microsoft.com/office/drawing/2014/main" id="{5E6D50B1-0D98-5C9B-22BB-E61E98082FC5}"/>
              </a:ext>
            </a:extLst>
          </p:cNvPr>
          <p:cNvSpPr txBox="1"/>
          <p:nvPr/>
        </p:nvSpPr>
        <p:spPr>
          <a:xfrm>
            <a:off x="644377" y="673487"/>
            <a:ext cx="7383323" cy="47563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1. Org Chart is up-to-date: No changes since budget book was printed</a:t>
            </a:r>
          </a:p>
        </p:txBody>
      </p:sp>
      <p:pic>
        <p:nvPicPr>
          <p:cNvPr id="14" name="Picture 2" descr="http://tse1.mm.bing.net/th?&amp;id=JN.sAbfTz7oVgFn7cqJ7CTGiw&amp;w=300&amp;h=300&amp;c=0&amp;pid=1.9&amp;rs=0&amp;p=0">
            <a:extLst>
              <a:ext uri="{FF2B5EF4-FFF2-40B4-BE49-F238E27FC236}">
                <a16:creationId xmlns:a16="http://schemas.microsoft.com/office/drawing/2014/main" id="{587170AA-7679-2166-4F0B-143E4F0E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8391" y="584137"/>
            <a:ext cx="453867" cy="56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92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DEC5C-E2A8-8D8D-BBC6-74D49C0C7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FA45E6-FF0B-5F78-D66A-0DA1023F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139A3A-61BC-2643-0A41-C906893F0FDA}"/>
              </a:ext>
            </a:extLst>
          </p:cNvPr>
          <p:cNvGrpSpPr/>
          <p:nvPr/>
        </p:nvGrpSpPr>
        <p:grpSpPr>
          <a:xfrm>
            <a:off x="466725" y="531572"/>
            <a:ext cx="8210550" cy="1219200"/>
            <a:chOff x="0" y="0"/>
            <a:chExt cx="5197180" cy="10536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E54251-D17B-3F84-4128-EAC02D445972}"/>
                </a:ext>
              </a:extLst>
            </p:cNvPr>
            <p:cNvGrpSpPr/>
            <p:nvPr/>
          </p:nvGrpSpPr>
          <p:grpSpPr>
            <a:xfrm>
              <a:off x="0" y="17705"/>
              <a:ext cx="308407" cy="1035967"/>
              <a:chOff x="0" y="0"/>
              <a:chExt cx="308407" cy="1035967"/>
            </a:xfrm>
          </p:grpSpPr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A05CBF7-789C-F3F6-6289-EB4BBBC793AE}"/>
                  </a:ext>
                </a:extLst>
              </p:cNvPr>
              <p:cNvSpPr/>
              <p:nvPr/>
            </p:nvSpPr>
            <p:spPr>
              <a:xfrm rot="21355918">
                <a:off x="0" y="0"/>
                <a:ext cx="308407" cy="793750"/>
              </a:xfrm>
              <a:custGeom>
                <a:avLst/>
                <a:gdLst>
                  <a:gd name="connsiteX0" fmla="*/ 0 w 428625"/>
                  <a:gd name="connsiteY0" fmla="*/ 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0 w 428625"/>
                  <a:gd name="connsiteY4" fmla="*/ 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381000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94106"/>
                  <a:gd name="connsiteY0" fmla="*/ 51429 h 794379"/>
                  <a:gd name="connsiteX1" fmla="*/ 494106 w 494106"/>
                  <a:gd name="connsiteY1" fmla="*/ 0 h 794379"/>
                  <a:gd name="connsiteX2" fmla="*/ 381000 w 494106"/>
                  <a:gd name="connsiteY2" fmla="*/ 794379 h 794379"/>
                  <a:gd name="connsiteX3" fmla="*/ 0 w 494106"/>
                  <a:gd name="connsiteY3" fmla="*/ 794379 h 794379"/>
                  <a:gd name="connsiteX4" fmla="*/ 66675 w 494106"/>
                  <a:gd name="connsiteY4" fmla="*/ 51429 h 79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4106" h="794379">
                    <a:moveTo>
                      <a:pt x="66675" y="51429"/>
                    </a:moveTo>
                    <a:lnTo>
                      <a:pt x="494106" y="0"/>
                    </a:lnTo>
                    <a:lnTo>
                      <a:pt x="381000" y="794379"/>
                    </a:lnTo>
                    <a:lnTo>
                      <a:pt x="0" y="794379"/>
                    </a:lnTo>
                    <a:lnTo>
                      <a:pt x="66675" y="5142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E99049A9-EC85-6D39-3C61-31AD3AFE93D2}"/>
                  </a:ext>
                </a:extLst>
              </p:cNvPr>
              <p:cNvSpPr/>
              <p:nvPr/>
            </p:nvSpPr>
            <p:spPr>
              <a:xfrm rot="16200000">
                <a:off x="-84740" y="680731"/>
                <a:ext cx="466090" cy="244381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9CD3BE42-7E2C-E060-D7A0-DCB9F60E6C40}"/>
                  </a:ext>
                </a:extLst>
              </p:cNvPr>
              <p:cNvSpPr/>
              <p:nvPr/>
            </p:nvSpPr>
            <p:spPr>
              <a:xfrm rot="16200000">
                <a:off x="63277" y="602342"/>
                <a:ext cx="248920" cy="136590"/>
              </a:xfrm>
              <a:prstGeom prst="triangle">
                <a:avLst>
                  <a:gd name="adj" fmla="val 9317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FCB16AD-CB6D-66C6-3C34-B92E829CA6A0}"/>
                </a:ext>
              </a:extLst>
            </p:cNvPr>
            <p:cNvGrpSpPr/>
            <p:nvPr/>
          </p:nvGrpSpPr>
          <p:grpSpPr>
            <a:xfrm>
              <a:off x="91780" y="0"/>
              <a:ext cx="5105400" cy="730366"/>
              <a:chOff x="0" y="0"/>
              <a:chExt cx="5105400" cy="730366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FCBA7134-E9D2-76EA-4973-7CAAB1322E87}"/>
                  </a:ext>
                </a:extLst>
              </p:cNvPr>
              <p:cNvSpPr/>
              <p:nvPr/>
            </p:nvSpPr>
            <p:spPr>
              <a:xfrm rot="18786544">
                <a:off x="4794593" y="483044"/>
                <a:ext cx="273449" cy="221195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8A8E95-DD2A-0C07-D954-C5A972CF65A0}"/>
                  </a:ext>
                </a:extLst>
              </p:cNvPr>
              <p:cNvSpPr/>
              <p:nvPr/>
            </p:nvSpPr>
            <p:spPr>
              <a:xfrm>
                <a:off x="0" y="0"/>
                <a:ext cx="5105400" cy="5810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Text Box 12">
            <a:extLst>
              <a:ext uri="{FF2B5EF4-FFF2-40B4-BE49-F238E27FC236}">
                <a16:creationId xmlns:a16="http://schemas.microsoft.com/office/drawing/2014/main" id="{5E6D50B1-0D98-5C9B-22BB-E61E98082FC5}"/>
              </a:ext>
            </a:extLst>
          </p:cNvPr>
          <p:cNvSpPr txBox="1"/>
          <p:nvPr/>
        </p:nvSpPr>
        <p:spPr>
          <a:xfrm>
            <a:off x="1018935" y="576552"/>
            <a:ext cx="7383323" cy="47563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2. Staffing Updates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200" b="1" i="1" dirty="0">
              <a:solidFill>
                <a:schemeClr val="bg1"/>
              </a:solidFill>
              <a:latin typeface="+mj-lt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BCCE6F-5B7C-DF91-94DB-D880D4398A80}"/>
              </a:ext>
            </a:extLst>
          </p:cNvPr>
          <p:cNvSpPr txBox="1"/>
          <p:nvPr/>
        </p:nvSpPr>
        <p:spPr>
          <a:xfrm>
            <a:off x="1104558" y="1839429"/>
            <a:ext cx="73428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Additions:				None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Deletions:				None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Salary Changes:		None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Union negotiated: 	Per CoS Contract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/>
            <a:r>
              <a:rPr lang="en-US" sz="3200" dirty="0"/>
              <a:t>Note: No Head Count Ask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14" name="Picture 2" descr="http://tse1.mm.bing.net/th?&amp;id=JN.sAbfTz7oVgFn7cqJ7CTGiw&amp;w=300&amp;h=300&amp;c=0&amp;pid=1.9&amp;rs=0&amp;p=0">
            <a:extLst>
              <a:ext uri="{FF2B5EF4-FFF2-40B4-BE49-F238E27FC236}">
                <a16:creationId xmlns:a16="http://schemas.microsoft.com/office/drawing/2014/main" id="{587170AA-7679-2166-4F0B-143E4F0E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8391" y="584137"/>
            <a:ext cx="453867" cy="56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6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DEC5C-E2A8-8D8D-BBC6-74D49C0C7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FA45E6-FF0B-5F78-D66A-0DA1023F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139A3A-61BC-2643-0A41-C906893F0FDA}"/>
              </a:ext>
            </a:extLst>
          </p:cNvPr>
          <p:cNvGrpSpPr/>
          <p:nvPr/>
        </p:nvGrpSpPr>
        <p:grpSpPr>
          <a:xfrm>
            <a:off x="466725" y="531571"/>
            <a:ext cx="8210550" cy="1624999"/>
            <a:chOff x="0" y="0"/>
            <a:chExt cx="5197180" cy="10536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E54251-D17B-3F84-4128-EAC02D445972}"/>
                </a:ext>
              </a:extLst>
            </p:cNvPr>
            <p:cNvGrpSpPr/>
            <p:nvPr/>
          </p:nvGrpSpPr>
          <p:grpSpPr>
            <a:xfrm>
              <a:off x="0" y="17705"/>
              <a:ext cx="308407" cy="1035967"/>
              <a:chOff x="0" y="0"/>
              <a:chExt cx="308407" cy="1035967"/>
            </a:xfrm>
          </p:grpSpPr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A05CBF7-789C-F3F6-6289-EB4BBBC793AE}"/>
                  </a:ext>
                </a:extLst>
              </p:cNvPr>
              <p:cNvSpPr/>
              <p:nvPr/>
            </p:nvSpPr>
            <p:spPr>
              <a:xfrm rot="21355918">
                <a:off x="0" y="0"/>
                <a:ext cx="308407" cy="793750"/>
              </a:xfrm>
              <a:custGeom>
                <a:avLst/>
                <a:gdLst>
                  <a:gd name="connsiteX0" fmla="*/ 0 w 428625"/>
                  <a:gd name="connsiteY0" fmla="*/ 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0 w 428625"/>
                  <a:gd name="connsiteY4" fmla="*/ 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381000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94106"/>
                  <a:gd name="connsiteY0" fmla="*/ 51429 h 794379"/>
                  <a:gd name="connsiteX1" fmla="*/ 494106 w 494106"/>
                  <a:gd name="connsiteY1" fmla="*/ 0 h 794379"/>
                  <a:gd name="connsiteX2" fmla="*/ 381000 w 494106"/>
                  <a:gd name="connsiteY2" fmla="*/ 794379 h 794379"/>
                  <a:gd name="connsiteX3" fmla="*/ 0 w 494106"/>
                  <a:gd name="connsiteY3" fmla="*/ 794379 h 794379"/>
                  <a:gd name="connsiteX4" fmla="*/ 66675 w 494106"/>
                  <a:gd name="connsiteY4" fmla="*/ 51429 h 79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4106" h="794379">
                    <a:moveTo>
                      <a:pt x="66675" y="51429"/>
                    </a:moveTo>
                    <a:lnTo>
                      <a:pt x="494106" y="0"/>
                    </a:lnTo>
                    <a:lnTo>
                      <a:pt x="381000" y="794379"/>
                    </a:lnTo>
                    <a:lnTo>
                      <a:pt x="0" y="794379"/>
                    </a:lnTo>
                    <a:lnTo>
                      <a:pt x="66675" y="5142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E99049A9-EC85-6D39-3C61-31AD3AFE93D2}"/>
                  </a:ext>
                </a:extLst>
              </p:cNvPr>
              <p:cNvSpPr/>
              <p:nvPr/>
            </p:nvSpPr>
            <p:spPr>
              <a:xfrm rot="16200000">
                <a:off x="-84740" y="680731"/>
                <a:ext cx="466090" cy="244381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9CD3BE42-7E2C-E060-D7A0-DCB9F60E6C40}"/>
                  </a:ext>
                </a:extLst>
              </p:cNvPr>
              <p:cNvSpPr/>
              <p:nvPr/>
            </p:nvSpPr>
            <p:spPr>
              <a:xfrm rot="16200000">
                <a:off x="63277" y="602342"/>
                <a:ext cx="248920" cy="136590"/>
              </a:xfrm>
              <a:prstGeom prst="triangle">
                <a:avLst>
                  <a:gd name="adj" fmla="val 9317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FCB16AD-CB6D-66C6-3C34-B92E829CA6A0}"/>
                </a:ext>
              </a:extLst>
            </p:cNvPr>
            <p:cNvGrpSpPr/>
            <p:nvPr/>
          </p:nvGrpSpPr>
          <p:grpSpPr>
            <a:xfrm>
              <a:off x="91780" y="0"/>
              <a:ext cx="5105400" cy="770882"/>
              <a:chOff x="0" y="0"/>
              <a:chExt cx="5105400" cy="770882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FCBA7134-E9D2-76EA-4973-7CAAB1322E87}"/>
                  </a:ext>
                </a:extLst>
              </p:cNvPr>
              <p:cNvSpPr/>
              <p:nvPr/>
            </p:nvSpPr>
            <p:spPr>
              <a:xfrm rot="18786544">
                <a:off x="4794593" y="483044"/>
                <a:ext cx="273449" cy="221195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8A8E95-DD2A-0C07-D954-C5A972CF65A0}"/>
                  </a:ext>
                </a:extLst>
              </p:cNvPr>
              <p:cNvSpPr/>
              <p:nvPr/>
            </p:nvSpPr>
            <p:spPr>
              <a:xfrm>
                <a:off x="0" y="0"/>
                <a:ext cx="5105400" cy="7708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Text Box 12">
            <a:extLst>
              <a:ext uri="{FF2B5EF4-FFF2-40B4-BE49-F238E27FC236}">
                <a16:creationId xmlns:a16="http://schemas.microsoft.com/office/drawing/2014/main" id="{5E6D50B1-0D98-5C9B-22BB-E61E98082FC5}"/>
              </a:ext>
            </a:extLst>
          </p:cNvPr>
          <p:cNvSpPr txBox="1"/>
          <p:nvPr/>
        </p:nvSpPr>
        <p:spPr>
          <a:xfrm>
            <a:off x="1018935" y="576552"/>
            <a:ext cx="7383323" cy="47563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b="1" i="1" dirty="0">
                <a:solidFill>
                  <a:srgbClr val="FFFFFF"/>
                </a:solidFill>
                <a:latin typeface="+mj-lt"/>
              </a:rPr>
              <a:t>3. </a:t>
            </a:r>
            <a:r>
              <a:rPr lang="en-US" sz="3200" dirty="0">
                <a:solidFill>
                  <a:schemeClr val="bg1"/>
                </a:solidFill>
              </a:rPr>
              <a:t>Explanation for any budget increases in individual line accounts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http://tse1.mm.bing.net/th?&amp;id=JN.sAbfTz7oVgFn7cqJ7CTGiw&amp;w=300&amp;h=300&amp;c=0&amp;pid=1.9&amp;rs=0&amp;p=0">
            <a:extLst>
              <a:ext uri="{FF2B5EF4-FFF2-40B4-BE49-F238E27FC236}">
                <a16:creationId xmlns:a16="http://schemas.microsoft.com/office/drawing/2014/main" id="{587170AA-7679-2166-4F0B-143E4F0E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8391" y="584137"/>
            <a:ext cx="453867" cy="56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7CAD719-DDE2-7128-B9D2-A7E305C83D17}"/>
              </a:ext>
            </a:extLst>
          </p:cNvPr>
          <p:cNvSpPr txBox="1">
            <a:spLocks/>
          </p:cNvSpPr>
          <p:nvPr/>
        </p:nvSpPr>
        <p:spPr>
          <a:xfrm>
            <a:off x="152400" y="2415064"/>
            <a:ext cx="8763000" cy="394128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7200" dirty="0"/>
              <a:t>A. </a:t>
            </a:r>
            <a:r>
              <a:rPr lang="en-US" sz="6400" dirty="0"/>
              <a:t>Combine 1050 and 1060 into 1060 (TMS) </a:t>
            </a:r>
          </a:p>
          <a:p>
            <a:pPr lvl="1"/>
            <a:r>
              <a:rPr lang="en-US" sz="6400" dirty="0"/>
              <a:t>All current 1050 expenses are migrated to the matching 1060 accounts</a:t>
            </a:r>
          </a:p>
          <a:p>
            <a:pPr lvl="1"/>
            <a:r>
              <a:rPr lang="en-US" sz="6400" dirty="0"/>
              <a:t>All items are now showing as a combined total.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6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400" dirty="0"/>
              <a:t>B. Software </a:t>
            </a:r>
          </a:p>
          <a:p>
            <a:r>
              <a:rPr lang="en-US" sz="6400" dirty="0"/>
              <a:t>Total Variance  </a:t>
            </a:r>
            <a:r>
              <a:rPr lang="en-US" sz="6400" b="1" dirty="0"/>
              <a:t>$424,940</a:t>
            </a:r>
            <a:r>
              <a:rPr lang="en-US" sz="6400" dirty="0"/>
              <a:t>	(Base budget $1.598M, Dept Request for FY $2.023M)	</a:t>
            </a:r>
          </a:p>
          <a:p>
            <a:pPr lvl="1"/>
            <a:endParaRPr lang="en-US" sz="6400" dirty="0"/>
          </a:p>
          <a:p>
            <a:pPr marL="128016" lvl="1" indent="0">
              <a:buFont typeface="Arial" panose="020B0604020202020204" pitchFamily="34" charset="0"/>
              <a:buNone/>
            </a:pPr>
            <a:r>
              <a:rPr lang="en-US" sz="6400" dirty="0"/>
              <a:t>Cloud: Move from Capital to Operations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6400" dirty="0"/>
              <a:t>Office 365 		Variance $100K		Due to added users, 							Entire CoS is now active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6400" dirty="0"/>
              <a:t>Office 365 Back-up 		Variance $130,000 (new)	Teams, one-drive, etc.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6400" dirty="0"/>
              <a:t>ERP 			Variance $156,829		Move from capital to 							operations</a:t>
            </a:r>
          </a:p>
          <a:p>
            <a:pPr marL="128016" lvl="1" indent="0">
              <a:buFont typeface="Arial" panose="020B0604020202020204" pitchFamily="34" charset="0"/>
              <a:buNone/>
            </a:pPr>
            <a:r>
              <a:rPr lang="en-US" sz="6400" dirty="0"/>
              <a:t>Legacy: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6400" dirty="0"/>
              <a:t>Software maintenance 	Variance $38,111		Annual increase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900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758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DEC5C-E2A8-8D8D-BBC6-74D49C0C7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FA45E6-FF0B-5F78-D66A-0DA1023F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139A3A-61BC-2643-0A41-C906893F0FDA}"/>
              </a:ext>
            </a:extLst>
          </p:cNvPr>
          <p:cNvGrpSpPr/>
          <p:nvPr/>
        </p:nvGrpSpPr>
        <p:grpSpPr>
          <a:xfrm>
            <a:off x="466725" y="531572"/>
            <a:ext cx="8210550" cy="1906828"/>
            <a:chOff x="0" y="0"/>
            <a:chExt cx="5197180" cy="10536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5E54251-D17B-3F84-4128-EAC02D445972}"/>
                </a:ext>
              </a:extLst>
            </p:cNvPr>
            <p:cNvGrpSpPr/>
            <p:nvPr/>
          </p:nvGrpSpPr>
          <p:grpSpPr>
            <a:xfrm>
              <a:off x="0" y="17705"/>
              <a:ext cx="308407" cy="1035967"/>
              <a:chOff x="0" y="0"/>
              <a:chExt cx="308407" cy="1035967"/>
            </a:xfrm>
          </p:grpSpPr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5A05CBF7-789C-F3F6-6289-EB4BBBC793AE}"/>
                  </a:ext>
                </a:extLst>
              </p:cNvPr>
              <p:cNvSpPr/>
              <p:nvPr/>
            </p:nvSpPr>
            <p:spPr>
              <a:xfrm rot="21355918">
                <a:off x="0" y="0"/>
                <a:ext cx="308407" cy="793750"/>
              </a:xfrm>
              <a:custGeom>
                <a:avLst/>
                <a:gdLst>
                  <a:gd name="connsiteX0" fmla="*/ 0 w 428625"/>
                  <a:gd name="connsiteY0" fmla="*/ 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0 w 428625"/>
                  <a:gd name="connsiteY4" fmla="*/ 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428625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28625"/>
                  <a:gd name="connsiteY0" fmla="*/ 152400 h 895350"/>
                  <a:gd name="connsiteX1" fmla="*/ 428625 w 428625"/>
                  <a:gd name="connsiteY1" fmla="*/ 0 h 895350"/>
                  <a:gd name="connsiteX2" fmla="*/ 381000 w 428625"/>
                  <a:gd name="connsiteY2" fmla="*/ 895350 h 895350"/>
                  <a:gd name="connsiteX3" fmla="*/ 0 w 428625"/>
                  <a:gd name="connsiteY3" fmla="*/ 895350 h 895350"/>
                  <a:gd name="connsiteX4" fmla="*/ 66675 w 428625"/>
                  <a:gd name="connsiteY4" fmla="*/ 152400 h 895350"/>
                  <a:gd name="connsiteX0" fmla="*/ 66675 w 494106"/>
                  <a:gd name="connsiteY0" fmla="*/ 51429 h 794379"/>
                  <a:gd name="connsiteX1" fmla="*/ 494106 w 494106"/>
                  <a:gd name="connsiteY1" fmla="*/ 0 h 794379"/>
                  <a:gd name="connsiteX2" fmla="*/ 381000 w 494106"/>
                  <a:gd name="connsiteY2" fmla="*/ 794379 h 794379"/>
                  <a:gd name="connsiteX3" fmla="*/ 0 w 494106"/>
                  <a:gd name="connsiteY3" fmla="*/ 794379 h 794379"/>
                  <a:gd name="connsiteX4" fmla="*/ 66675 w 494106"/>
                  <a:gd name="connsiteY4" fmla="*/ 51429 h 79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4106" h="794379">
                    <a:moveTo>
                      <a:pt x="66675" y="51429"/>
                    </a:moveTo>
                    <a:lnTo>
                      <a:pt x="494106" y="0"/>
                    </a:lnTo>
                    <a:lnTo>
                      <a:pt x="381000" y="794379"/>
                    </a:lnTo>
                    <a:lnTo>
                      <a:pt x="0" y="794379"/>
                    </a:lnTo>
                    <a:lnTo>
                      <a:pt x="66675" y="5142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E99049A9-EC85-6D39-3C61-31AD3AFE93D2}"/>
                  </a:ext>
                </a:extLst>
              </p:cNvPr>
              <p:cNvSpPr/>
              <p:nvPr/>
            </p:nvSpPr>
            <p:spPr>
              <a:xfrm rot="16200000">
                <a:off x="-84740" y="680731"/>
                <a:ext cx="466090" cy="244381"/>
              </a:xfrm>
              <a:prstGeom prst="triangle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9CD3BE42-7E2C-E060-D7A0-DCB9F60E6C40}"/>
                  </a:ext>
                </a:extLst>
              </p:cNvPr>
              <p:cNvSpPr/>
              <p:nvPr/>
            </p:nvSpPr>
            <p:spPr>
              <a:xfrm rot="16200000">
                <a:off x="63277" y="602342"/>
                <a:ext cx="248920" cy="136590"/>
              </a:xfrm>
              <a:prstGeom prst="triangle">
                <a:avLst>
                  <a:gd name="adj" fmla="val 93172"/>
                </a:avLst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FCB16AD-CB6D-66C6-3C34-B92E829CA6A0}"/>
                </a:ext>
              </a:extLst>
            </p:cNvPr>
            <p:cNvGrpSpPr/>
            <p:nvPr/>
          </p:nvGrpSpPr>
          <p:grpSpPr>
            <a:xfrm>
              <a:off x="91780" y="0"/>
              <a:ext cx="5105400" cy="730366"/>
              <a:chOff x="0" y="0"/>
              <a:chExt cx="5105400" cy="730366"/>
            </a:xfrm>
          </p:grpSpPr>
          <p:sp>
            <p:nvSpPr>
              <p:cNvPr id="7" name="Isosceles Triangle 6">
                <a:extLst>
                  <a:ext uri="{FF2B5EF4-FFF2-40B4-BE49-F238E27FC236}">
                    <a16:creationId xmlns:a16="http://schemas.microsoft.com/office/drawing/2014/main" id="{FCBA7134-E9D2-76EA-4973-7CAAB1322E87}"/>
                  </a:ext>
                </a:extLst>
              </p:cNvPr>
              <p:cNvSpPr/>
              <p:nvPr/>
            </p:nvSpPr>
            <p:spPr>
              <a:xfrm rot="18786544">
                <a:off x="4794593" y="483044"/>
                <a:ext cx="273449" cy="221195"/>
              </a:xfrm>
              <a:prstGeom prst="triangle">
                <a:avLst>
                  <a:gd name="adj" fmla="val 100000"/>
                </a:avLst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88A8E95-DD2A-0C07-D954-C5A972CF65A0}"/>
                  </a:ext>
                </a:extLst>
              </p:cNvPr>
              <p:cNvSpPr/>
              <p:nvPr/>
            </p:nvSpPr>
            <p:spPr>
              <a:xfrm>
                <a:off x="0" y="0"/>
                <a:ext cx="5105400" cy="5810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Text Box 12">
            <a:extLst>
              <a:ext uri="{FF2B5EF4-FFF2-40B4-BE49-F238E27FC236}">
                <a16:creationId xmlns:a16="http://schemas.microsoft.com/office/drawing/2014/main" id="{5E6D50B1-0D98-5C9B-22BB-E61E98082FC5}"/>
              </a:ext>
            </a:extLst>
          </p:cNvPr>
          <p:cNvSpPr txBox="1"/>
          <p:nvPr/>
        </p:nvSpPr>
        <p:spPr>
          <a:xfrm>
            <a:off x="655421" y="576552"/>
            <a:ext cx="7746837" cy="47563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i="1" dirty="0">
                <a:solidFill>
                  <a:srgbClr val="FFFFFF"/>
                </a:solidFill>
                <a:latin typeface="+mj-lt"/>
              </a:rPr>
              <a:t>4. </a:t>
            </a:r>
            <a:r>
              <a:rPr lang="en-US" sz="3200" dirty="0">
                <a:solidFill>
                  <a:schemeClr val="bg1"/>
                </a:solidFill>
              </a:rPr>
              <a:t>What adjustments could be made if the department budget were to be reduced?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Professional Consulting</a:t>
            </a:r>
            <a:endParaRPr lang="en-US" sz="3200" b="1" i="1" dirty="0">
              <a:solidFill>
                <a:srgbClr val="FFFFFF"/>
              </a:solidFill>
              <a:latin typeface="+mj-lt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http://tse1.mm.bing.net/th?&amp;id=JN.sAbfTz7oVgFn7cqJ7CTGiw&amp;w=300&amp;h=300&amp;c=0&amp;pid=1.9&amp;rs=0&amp;p=0">
            <a:extLst>
              <a:ext uri="{FF2B5EF4-FFF2-40B4-BE49-F238E27FC236}">
                <a16:creationId xmlns:a16="http://schemas.microsoft.com/office/drawing/2014/main" id="{587170AA-7679-2166-4F0B-143E4F0EF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8391" y="584137"/>
            <a:ext cx="453867" cy="56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C93442A7-1D9B-6C5A-C435-27E23BE66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918900"/>
              </p:ext>
            </p:extLst>
          </p:nvPr>
        </p:nvGraphicFramePr>
        <p:xfrm>
          <a:off x="-32656" y="3668994"/>
          <a:ext cx="9143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134">
                  <a:extLst>
                    <a:ext uri="{9D8B030D-6E8A-4147-A177-3AD203B41FA5}">
                      <a16:colId xmlns:a16="http://schemas.microsoft.com/office/drawing/2014/main" val="2565403572"/>
                    </a:ext>
                  </a:extLst>
                </a:gridCol>
                <a:gridCol w="1047255">
                  <a:extLst>
                    <a:ext uri="{9D8B030D-6E8A-4147-A177-3AD203B41FA5}">
                      <a16:colId xmlns:a16="http://schemas.microsoft.com/office/drawing/2014/main" val="161753476"/>
                    </a:ext>
                  </a:extLst>
                </a:gridCol>
                <a:gridCol w="4801610">
                  <a:extLst>
                    <a:ext uri="{9D8B030D-6E8A-4147-A177-3AD203B41FA5}">
                      <a16:colId xmlns:a16="http://schemas.microsoft.com/office/drawing/2014/main" val="242311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Cyber security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Protecting sensitive date, encryption, end-point security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35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System migration from on-premises to cloud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300K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Ongoing as on-premises reach systems end of life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183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Innovation consulting services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UCaaS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Teams telephone migration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7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="1" strike="sngStrike" dirty="0">
                          <a:solidFill>
                            <a:schemeClr val="tx1"/>
                          </a:solidFill>
                        </a:rPr>
                        <a:t>600K</a:t>
                      </a:r>
                    </a:p>
                    <a:p>
                      <a:pPr algn="r"/>
                      <a:r>
                        <a:rPr lang="en-US" b="1" strike="noStrike" dirty="0">
                          <a:solidFill>
                            <a:schemeClr val="tx1"/>
                          </a:solidFill>
                        </a:rPr>
                        <a:t>$480K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338109"/>
                  </a:ext>
                </a:extLst>
              </a:tr>
            </a:tbl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374CD4AF-9980-350D-29C2-2A3AAAA688E0}"/>
              </a:ext>
            </a:extLst>
          </p:cNvPr>
          <p:cNvSpPr txBox="1">
            <a:spLocks/>
          </p:cNvSpPr>
          <p:nvPr/>
        </p:nvSpPr>
        <p:spPr>
          <a:xfrm>
            <a:off x="975636" y="1859279"/>
            <a:ext cx="7723271" cy="14996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Professional Services</a:t>
            </a:r>
          </a:p>
          <a:p>
            <a:pPr marL="0" indent="0">
              <a:buNone/>
            </a:pPr>
            <a:r>
              <a:rPr lang="en-US" sz="2100" dirty="0"/>
              <a:t>Consistent with 2023-2024 ($600K for Office 365 and Cyber-security)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/>
              <a:t>IT request was $600K </a:t>
            </a:r>
            <a:r>
              <a:rPr lang="en-US" sz="2100" dirty="0"/>
              <a:t>for 2024-2025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/>
              <a:t>$120K (20%) has already been cut, leaving $480K for projects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87654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20e65b-1858-42ae-bc70-a20db668583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CDC7386F9A649B1251D9D66429F0C" ma:contentTypeVersion="9" ma:contentTypeDescription="Create a new document." ma:contentTypeScope="" ma:versionID="e5534febb6e3d830a65fed7e6be91339">
  <xsd:schema xmlns:xsd="http://www.w3.org/2001/XMLSchema" xmlns:xs="http://www.w3.org/2001/XMLSchema" xmlns:p="http://schemas.microsoft.com/office/2006/metadata/properties" xmlns:ns3="da2d13b2-97fc-40c8-bc2b-d7cdae276715" xmlns:ns4="a020e65b-1858-42ae-bc70-a20db668583f" targetNamespace="http://schemas.microsoft.com/office/2006/metadata/properties" ma:root="true" ma:fieldsID="13152e626acec644f45e3427eb2d3bd1" ns3:_="" ns4:_="">
    <xsd:import namespace="da2d13b2-97fc-40c8-bc2b-d7cdae276715"/>
    <xsd:import namespace="a020e65b-1858-42ae-bc70-a20db66858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d13b2-97fc-40c8-bc2b-d7cdae2767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20e65b-1858-42ae-bc70-a20db66858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8A76E3-82BC-41C9-91C3-9AB220D4C423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a020e65b-1858-42ae-bc70-a20db668583f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da2d13b2-97fc-40c8-bc2b-d7cdae276715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167F2BA-FA77-4D1F-BF96-9D28F012CB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884D6B-F2EF-40DA-ABAD-CFAF1A3CE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2d13b2-97fc-40c8-bc2b-d7cdae276715"/>
    <ds:schemaRef ds:uri="a020e65b-1858-42ae-bc70-a20db6685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24149</TotalTime>
  <Words>332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Courier New</vt:lpstr>
      <vt:lpstr>Office Theme</vt:lpstr>
      <vt:lpstr>CITY OF STAMFORD Information Technology   Isidore Sobkowski  isobkowski@StamfordCT.gov  203-977-7963 Board of Finance March 26, 2024</vt:lpstr>
      <vt:lpstr>PowerPoint Presentation</vt:lpstr>
      <vt:lpstr>PowerPoint Presentation</vt:lpstr>
      <vt:lpstr>PowerPoint Presentation</vt:lpstr>
      <vt:lpstr>PowerPoint Presentation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Sobkowski, Isidore</cp:lastModifiedBy>
  <cp:revision>237</cp:revision>
  <cp:lastPrinted>2024-02-29T16:00:16Z</cp:lastPrinted>
  <dcterms:created xsi:type="dcterms:W3CDTF">2015-07-08T22:36:06Z</dcterms:created>
  <dcterms:modified xsi:type="dcterms:W3CDTF">2024-03-25T19:23:18Z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  <property fmtid="{D5CDD505-2E9C-101B-9397-08002B2CF9AE}" pid="3" name="ContentTypeId">
    <vt:lpwstr>0x010100F80CDC7386F9A649B1251D9D66429F0C</vt:lpwstr>
  </property>
</Properties>
</file>