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74" r:id="rId10"/>
    <p:sldId id="275" r:id="rId11"/>
    <p:sldId id="276" r:id="rId12"/>
    <p:sldId id="277" r:id="rId13"/>
    <p:sldId id="278" r:id="rId14"/>
    <p:sldId id="279" r:id="rId15"/>
  </p:sldIdLst>
  <p:sldSz cx="18288000" cy="10287000"/>
  <p:notesSz cx="6858000" cy="9144000"/>
  <p:embeddedFontLst>
    <p:embeddedFont>
      <p:font typeface="League Spartan" panose="020B0604020202020204" charset="0"/>
      <p:regular r:id="rId17"/>
    </p:embeddedFont>
    <p:embeddedFont>
      <p:font typeface="Open Sans" panose="020B0606030504020204" pitchFamily="34" charset="0"/>
      <p:regular r:id="rId18"/>
    </p:embeddedFont>
    <p:embeddedFont>
      <p:font typeface="Open Sans Bold" panose="020B0806030504020204" charset="0"/>
      <p:regular r:id="rId19"/>
    </p:embeddedFont>
    <p:embeddedFont>
      <p:font typeface="Open Sans Hebrew Bold" panose="020B0604020202020204" charset="-79"/>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02.04.2024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endParaRPr/>
          </a:p>
          <a:p>
            <a:endParaRPr/>
          </a:p>
          <a:p>
            <a:endParaRPr/>
          </a:p>
          <a:p>
            <a:endParaRPr/>
          </a:p>
          <a:p>
            <a:endParaRPr/>
          </a:p>
          <a:p>
            <a:r>
              <a:rPr lang="en-US"/>
              <a:t>-Dibbles scores present us as an org that can measure results and achieve outcomes for kids</a:t>
            </a:r>
          </a:p>
          <a:p>
            <a:endParaRPr lang="en-US"/>
          </a:p>
          <a:p>
            <a:r>
              <a:rPr lang="en-US"/>
              <a:t>-identifying the problem - should be put together up front earlier and specifically stated </a:t>
            </a:r>
          </a:p>
          <a:p>
            <a:endParaRPr lang="en-US"/>
          </a:p>
          <a:p>
            <a:r>
              <a:rPr lang="en-US"/>
              <a:t>'our impact is a placeholder' - do we even need it</a:t>
            </a:r>
          </a:p>
          <a:p>
            <a:endParaRPr lang="en-US"/>
          </a:p>
          <a:p>
            <a:r>
              <a:rPr lang="en-US"/>
              <a:t>full color logo on plain background</a:t>
            </a:r>
          </a:p>
          <a:p>
            <a:endParaRPr lang="en-US"/>
          </a:p>
          <a:p>
            <a:r>
              <a:rPr lang="en-US"/>
              <a:t>Add Gary Wendt Teen center to be consistent with website - check website for order</a:t>
            </a:r>
          </a:p>
          <a:p>
            <a:endParaRPr lang="en-US"/>
          </a:p>
          <a:p>
            <a:r>
              <a:rPr lang="en-US"/>
              <a:t>why are we capable - why us - 22 busses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Karyn: When I think about what makes our Club unique, I think about access and scale. Our two locations are physically located in the heart of the community we serve, the westside of Stamford, where, unfortunately, socioeconomic challenges pervade. Families are never turned away from our programs and essential services, regardless of their finances or ability to pay.</a:t>
            </a:r>
          </a:p>
          <a:p>
            <a:r>
              <a:rPr lang="en-US"/>
              <a:t>This is the place where youth feel safe, the place parents can count on, and the place that acts in lockstep with the City of Stamford and public school system.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Karyn: I believe most people share a desire to help the youth of their community, that's why I first got involved. But the truth is if you are a family that has means there are incredible resources out there. For families near or below the poverty line, for single-parent households, for youth facing stereotypes and discrimination, it is a whole different ballgame. That's why I feel so strongly about moving the needle for the youth who truly need our support the most. When you hear about the opportunity gap or the talent gap, it is our youth they are talking about. When you hear about people of color underrepresented in STEM, we hear the need to catalyze the exposure and education of our youth if we want to realize long-term results for girls like Jayda (next slide).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hyperlink" Target="https://www.google.com/search?q=boys+and+girls+club+stamford&amp;rlz=1C5CHFA_enUS935US935&amp;sxsrf=ALiCzsYnVL0frFq3__hCQ6KPQpzt0-CTDQ%3A1653335848876&amp;ei=KOeLYtv0NIOrptQP__SWuAY&amp;oq=boys+and+girls+club&amp;gs_lcp=Cgdnd3Mtd2l6EAEYADIHCCMQsAMQJzINCC4QxwEQowIQsAMQJzIHCCMQsAMQJzIKCAAQRxCwAxDJAzIHCAAQRxCwAzIHCAAQRxCwAzIHCAAQRxCwAzIHCAAQRxCwAzIHCAAQRxCwAzISCC4QxwEQowIQyAMQsAMQQxgBMhIILhDHARCjAhDIAxCwAxBDGAEyEgguEMcBEKMCEMgDELADEEMYAUoECEEYAEoECEYYAFAAWABg3wxoAXABeACAAQCIAQCSAQCYAQDIAQzAAQHaAQQIARgI&amp;sclient=gws-wi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14804" y="-309866"/>
            <a:ext cx="7684234" cy="10906731"/>
          </a:xfrm>
          <a:custGeom>
            <a:avLst/>
            <a:gdLst/>
            <a:ahLst/>
            <a:cxnLst/>
            <a:rect l="l" t="t" r="r" b="b"/>
            <a:pathLst>
              <a:path w="7684234" h="10906731">
                <a:moveTo>
                  <a:pt x="0" y="0"/>
                </a:moveTo>
                <a:lnTo>
                  <a:pt x="7684233" y="0"/>
                </a:lnTo>
                <a:lnTo>
                  <a:pt x="7684233" y="10906732"/>
                </a:lnTo>
                <a:lnTo>
                  <a:pt x="0" y="10906732"/>
                </a:lnTo>
                <a:lnTo>
                  <a:pt x="0" y="0"/>
                </a:lnTo>
                <a:close/>
              </a:path>
            </a:pathLst>
          </a:custGeom>
          <a:blipFill>
            <a:blip r:embed="rId3">
              <a:alphaModFix amt="96000"/>
            </a:blip>
            <a:stretch>
              <a:fillRect l="-7757" t="-22387" r="-123859"/>
            </a:stretch>
          </a:blipFill>
        </p:spPr>
        <p:txBody>
          <a:bodyPr/>
          <a:lstStyle/>
          <a:p>
            <a:endParaRPr lang="en-US"/>
          </a:p>
        </p:txBody>
      </p:sp>
      <p:grpSp>
        <p:nvGrpSpPr>
          <p:cNvPr id="3" name="Group 3"/>
          <p:cNvGrpSpPr/>
          <p:nvPr/>
        </p:nvGrpSpPr>
        <p:grpSpPr>
          <a:xfrm>
            <a:off x="0" y="-1556655"/>
            <a:ext cx="13803611" cy="12978071"/>
            <a:chOff x="0" y="0"/>
            <a:chExt cx="18404815" cy="17304095"/>
          </a:xfrm>
        </p:grpSpPr>
        <p:sp>
          <p:nvSpPr>
            <p:cNvPr id="4" name="AutoShape 4"/>
            <p:cNvSpPr/>
            <p:nvPr/>
          </p:nvSpPr>
          <p:spPr>
            <a:xfrm>
              <a:off x="0" y="2055399"/>
              <a:ext cx="14324058" cy="13786568"/>
            </a:xfrm>
            <a:prstGeom prst="rect">
              <a:avLst/>
            </a:prstGeom>
            <a:solidFill>
              <a:srgbClr val="0081C6"/>
            </a:solidFill>
          </p:spPr>
          <p:txBody>
            <a:bodyPr/>
            <a:lstStyle/>
            <a:p>
              <a:endParaRPr lang="en-US"/>
            </a:p>
          </p:txBody>
        </p:sp>
        <p:sp>
          <p:nvSpPr>
            <p:cNvPr id="5" name="AutoShape 5"/>
            <p:cNvSpPr/>
            <p:nvPr/>
          </p:nvSpPr>
          <p:spPr>
            <a:xfrm rot="-782927">
              <a:off x="10053666" y="466711"/>
              <a:ext cx="6006466" cy="16370672"/>
            </a:xfrm>
            <a:prstGeom prst="rect">
              <a:avLst/>
            </a:prstGeom>
            <a:solidFill>
              <a:srgbClr val="0081C6"/>
            </a:solidFill>
          </p:spPr>
          <p:txBody>
            <a:bodyPr/>
            <a:lstStyle/>
            <a:p>
              <a:endParaRPr lang="en-US"/>
            </a:p>
          </p:txBody>
        </p:sp>
        <p:sp>
          <p:nvSpPr>
            <p:cNvPr id="6" name="AutoShape 6"/>
            <p:cNvSpPr/>
            <p:nvPr/>
          </p:nvSpPr>
          <p:spPr>
            <a:xfrm rot="-782927">
              <a:off x="15883297" y="726908"/>
              <a:ext cx="736493" cy="15896259"/>
            </a:xfrm>
            <a:prstGeom prst="rect">
              <a:avLst/>
            </a:prstGeom>
            <a:solidFill>
              <a:srgbClr val="FF8200"/>
            </a:solidFill>
          </p:spPr>
          <p:txBody>
            <a:bodyPr/>
            <a:lstStyle/>
            <a:p>
              <a:endParaRPr lang="en-US"/>
            </a:p>
          </p:txBody>
        </p:sp>
      </p:grpSp>
      <p:sp>
        <p:nvSpPr>
          <p:cNvPr id="7" name="Freeform 7"/>
          <p:cNvSpPr/>
          <p:nvPr/>
        </p:nvSpPr>
        <p:spPr>
          <a:xfrm>
            <a:off x="1028700" y="7693485"/>
            <a:ext cx="2778042" cy="1564815"/>
          </a:xfrm>
          <a:custGeom>
            <a:avLst/>
            <a:gdLst/>
            <a:ahLst/>
            <a:cxnLst/>
            <a:rect l="l" t="t" r="r" b="b"/>
            <a:pathLst>
              <a:path w="2778042" h="1564815">
                <a:moveTo>
                  <a:pt x="0" y="0"/>
                </a:moveTo>
                <a:lnTo>
                  <a:pt x="2778042" y="0"/>
                </a:lnTo>
                <a:lnTo>
                  <a:pt x="2778042" y="1564815"/>
                </a:lnTo>
                <a:lnTo>
                  <a:pt x="0" y="1564815"/>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1028700" y="3855798"/>
            <a:ext cx="9713195" cy="3378200"/>
          </a:xfrm>
          <a:prstGeom prst="rect">
            <a:avLst/>
          </a:prstGeom>
        </p:spPr>
        <p:txBody>
          <a:bodyPr lIns="0" tIns="0" rIns="0" bIns="0" rtlCol="0" anchor="t">
            <a:spAutoFit/>
          </a:bodyPr>
          <a:lstStyle/>
          <a:p>
            <a:pPr>
              <a:lnSpc>
                <a:spcPts val="8800"/>
              </a:lnSpc>
            </a:pPr>
            <a:r>
              <a:rPr lang="en-US" sz="8000" spc="200">
                <a:solidFill>
                  <a:srgbClr val="FFFFFF"/>
                </a:solidFill>
                <a:latin typeface="League Spartan"/>
              </a:rPr>
              <a:t>BOYS &amp; GIRLS CLUB OF STAMFORD</a:t>
            </a:r>
          </a:p>
        </p:txBody>
      </p:sp>
      <p:sp>
        <p:nvSpPr>
          <p:cNvPr id="9" name="TextBox 9"/>
          <p:cNvSpPr txBox="1"/>
          <p:nvPr/>
        </p:nvSpPr>
        <p:spPr>
          <a:xfrm>
            <a:off x="4762976" y="8246745"/>
            <a:ext cx="6278017" cy="1535292"/>
          </a:xfrm>
          <a:prstGeom prst="rect">
            <a:avLst/>
          </a:prstGeom>
        </p:spPr>
        <p:txBody>
          <a:bodyPr lIns="0" tIns="0" rIns="0" bIns="0" rtlCol="0" anchor="t">
            <a:spAutoFit/>
          </a:bodyPr>
          <a:lstStyle/>
          <a:p>
            <a:pPr algn="ctr">
              <a:lnSpc>
                <a:spcPts val="4050"/>
              </a:lnSpc>
            </a:pPr>
            <a:r>
              <a:rPr lang="en-US" sz="2700" spc="27" dirty="0">
                <a:solidFill>
                  <a:srgbClr val="FFFFFF"/>
                </a:solidFill>
                <a:latin typeface="Open Sans Bold"/>
              </a:rPr>
              <a:t>Craig Baker </a:t>
            </a:r>
          </a:p>
          <a:p>
            <a:pPr algn="ctr">
              <a:lnSpc>
                <a:spcPts val="4050"/>
              </a:lnSpc>
            </a:pPr>
            <a:r>
              <a:rPr lang="en-US" sz="2700" spc="27" dirty="0">
                <a:solidFill>
                  <a:srgbClr val="FFFFFF"/>
                </a:solidFill>
                <a:latin typeface="Open Sans Bold"/>
              </a:rPr>
              <a:t>Chief Executive Officer</a:t>
            </a:r>
          </a:p>
          <a:p>
            <a:pPr algn="ctr">
              <a:lnSpc>
                <a:spcPts val="4050"/>
              </a:lnSpc>
              <a:spcBef>
                <a:spcPct val="0"/>
              </a:spcBef>
            </a:pPr>
            <a:endParaRPr lang="en-US" sz="2700" spc="27" dirty="0">
              <a:solidFill>
                <a:srgbClr val="FFFFFF"/>
              </a:solidFill>
              <a:latin typeface="Open Sa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B87"/>
        </a:solidFill>
        <a:effectLst/>
      </p:bgPr>
    </p:bg>
    <p:spTree>
      <p:nvGrpSpPr>
        <p:cNvPr id="1" name=""/>
        <p:cNvGrpSpPr/>
        <p:nvPr/>
      </p:nvGrpSpPr>
      <p:grpSpPr>
        <a:xfrm>
          <a:off x="0" y="0"/>
          <a:ext cx="0" cy="0"/>
          <a:chOff x="0" y="0"/>
          <a:chExt cx="0" cy="0"/>
        </a:xfrm>
      </p:grpSpPr>
      <p:sp>
        <p:nvSpPr>
          <p:cNvPr id="2" name="AutoShape 2"/>
          <p:cNvSpPr/>
          <p:nvPr/>
        </p:nvSpPr>
        <p:spPr>
          <a:xfrm>
            <a:off x="-542702" y="-423751"/>
            <a:ext cx="7553102" cy="11134502"/>
          </a:xfrm>
          <a:prstGeom prst="rect">
            <a:avLst/>
          </a:prstGeom>
          <a:solidFill>
            <a:srgbClr val="0081C6"/>
          </a:solidFill>
        </p:spPr>
        <p:txBody>
          <a:bodyPr/>
          <a:lstStyle/>
          <a:p>
            <a:endParaRPr lang="en-US"/>
          </a:p>
        </p:txBody>
      </p:sp>
      <p:sp>
        <p:nvSpPr>
          <p:cNvPr id="3" name="TextBox 3"/>
          <p:cNvSpPr txBox="1"/>
          <p:nvPr/>
        </p:nvSpPr>
        <p:spPr>
          <a:xfrm>
            <a:off x="550862" y="4159257"/>
            <a:ext cx="5916948" cy="4543425"/>
          </a:xfrm>
          <a:prstGeom prst="rect">
            <a:avLst/>
          </a:prstGeom>
        </p:spPr>
        <p:txBody>
          <a:bodyPr lIns="0" tIns="0" rIns="0" bIns="0" rtlCol="0" anchor="t">
            <a:spAutoFit/>
          </a:bodyPr>
          <a:lstStyle/>
          <a:p>
            <a:pPr marL="647700" lvl="1" indent="-323850">
              <a:lnSpc>
                <a:spcPts val="4500"/>
              </a:lnSpc>
              <a:buFont typeface="Arial"/>
              <a:buChar char="•"/>
            </a:pPr>
            <a:r>
              <a:rPr lang="en-US" sz="3000" spc="30">
                <a:solidFill>
                  <a:srgbClr val="FFFFFF"/>
                </a:solidFill>
                <a:latin typeface="Open Sans"/>
              </a:rPr>
              <a:t>Invest in program staff and curriculum development to increase teen enrollment 2x within 5 years</a:t>
            </a:r>
          </a:p>
          <a:p>
            <a:pPr marL="647700" lvl="1" indent="-323850">
              <a:lnSpc>
                <a:spcPts val="4500"/>
              </a:lnSpc>
              <a:buFont typeface="Arial"/>
              <a:buChar char="•"/>
            </a:pPr>
            <a:r>
              <a:rPr lang="en-US" sz="3000" spc="30">
                <a:solidFill>
                  <a:srgbClr val="FFFFFF"/>
                </a:solidFill>
                <a:latin typeface="Open Sans"/>
              </a:rPr>
              <a:t>Amplify impact through robust programs and intentional pipelines to college and career success</a:t>
            </a:r>
          </a:p>
        </p:txBody>
      </p:sp>
      <p:sp>
        <p:nvSpPr>
          <p:cNvPr id="4" name="TextBox 4"/>
          <p:cNvSpPr txBox="1"/>
          <p:nvPr/>
        </p:nvSpPr>
        <p:spPr>
          <a:xfrm>
            <a:off x="261757" y="1123934"/>
            <a:ext cx="6495159" cy="786532"/>
          </a:xfrm>
          <a:prstGeom prst="rect">
            <a:avLst/>
          </a:prstGeom>
        </p:spPr>
        <p:txBody>
          <a:bodyPr lIns="0" tIns="0" rIns="0" bIns="0" rtlCol="0" anchor="t">
            <a:spAutoFit/>
          </a:bodyPr>
          <a:lstStyle/>
          <a:p>
            <a:pPr algn="l">
              <a:lnSpc>
                <a:spcPts val="6320"/>
              </a:lnSpc>
            </a:pPr>
            <a:r>
              <a:rPr lang="en-US" sz="4862" spc="243">
                <a:solidFill>
                  <a:srgbClr val="FFFFFF"/>
                </a:solidFill>
                <a:latin typeface="League Spartan"/>
              </a:rPr>
              <a:t>PROGRAM VISION</a:t>
            </a:r>
          </a:p>
        </p:txBody>
      </p:sp>
      <p:sp>
        <p:nvSpPr>
          <p:cNvPr id="5" name="TextBox 5"/>
          <p:cNvSpPr txBox="1"/>
          <p:nvPr/>
        </p:nvSpPr>
        <p:spPr>
          <a:xfrm>
            <a:off x="7666115" y="5368927"/>
            <a:ext cx="10164685" cy="441339"/>
          </a:xfrm>
          <a:prstGeom prst="rect">
            <a:avLst/>
          </a:prstGeom>
        </p:spPr>
        <p:txBody>
          <a:bodyPr wrap="square" lIns="0" tIns="0" rIns="0" bIns="0" rtlCol="0" anchor="t">
            <a:spAutoFit/>
          </a:bodyPr>
          <a:lstStyle/>
          <a:p>
            <a:pPr algn="ctr">
              <a:lnSpc>
                <a:spcPts val="3591"/>
              </a:lnSpc>
              <a:spcBef>
                <a:spcPct val="0"/>
              </a:spcBef>
            </a:pPr>
            <a:r>
              <a:rPr lang="en-US" sz="2873" spc="362" dirty="0">
                <a:solidFill>
                  <a:srgbClr val="FF8200"/>
                </a:solidFill>
                <a:latin typeface="Open Sans Bold"/>
              </a:rPr>
              <a:t>HOW WE WILL INCREASE ENROLLMENT</a:t>
            </a:r>
          </a:p>
        </p:txBody>
      </p:sp>
      <p:sp>
        <p:nvSpPr>
          <p:cNvPr id="6" name="TextBox 6"/>
          <p:cNvSpPr txBox="1"/>
          <p:nvPr/>
        </p:nvSpPr>
        <p:spPr>
          <a:xfrm>
            <a:off x="1305096" y="2035185"/>
            <a:ext cx="4408480" cy="1597661"/>
          </a:xfrm>
          <a:prstGeom prst="rect">
            <a:avLst/>
          </a:prstGeom>
        </p:spPr>
        <p:txBody>
          <a:bodyPr lIns="0" tIns="0" rIns="0" bIns="0" rtlCol="0" anchor="t">
            <a:spAutoFit/>
          </a:bodyPr>
          <a:lstStyle/>
          <a:p>
            <a:pPr algn="ctr">
              <a:lnSpc>
                <a:spcPts val="4339"/>
              </a:lnSpc>
            </a:pPr>
            <a:r>
              <a:rPr lang="en-US" sz="3099">
                <a:solidFill>
                  <a:srgbClr val="FFFFFF"/>
                </a:solidFill>
                <a:latin typeface="Open Sans Bold"/>
              </a:rPr>
              <a:t>K-12</a:t>
            </a:r>
          </a:p>
          <a:p>
            <a:pPr algn="ctr">
              <a:lnSpc>
                <a:spcPts val="4339"/>
              </a:lnSpc>
            </a:pPr>
            <a:r>
              <a:rPr lang="en-US" sz="3099">
                <a:solidFill>
                  <a:srgbClr val="FFFFFF"/>
                </a:solidFill>
                <a:latin typeface="Open Sans Bold"/>
              </a:rPr>
              <a:t>2024-2028</a:t>
            </a:r>
          </a:p>
          <a:p>
            <a:pPr algn="ctr">
              <a:lnSpc>
                <a:spcPts val="4339"/>
              </a:lnSpc>
            </a:pPr>
            <a:endParaRPr lang="en-US" sz="3099">
              <a:solidFill>
                <a:srgbClr val="FFFFFF"/>
              </a:solidFill>
              <a:latin typeface="Open Sans Bold"/>
            </a:endParaRPr>
          </a:p>
        </p:txBody>
      </p:sp>
      <p:sp>
        <p:nvSpPr>
          <p:cNvPr id="7" name="TextBox 7"/>
          <p:cNvSpPr txBox="1"/>
          <p:nvPr/>
        </p:nvSpPr>
        <p:spPr>
          <a:xfrm>
            <a:off x="7666122" y="344299"/>
            <a:ext cx="10072497" cy="447438"/>
          </a:xfrm>
          <a:prstGeom prst="rect">
            <a:avLst/>
          </a:prstGeom>
        </p:spPr>
        <p:txBody>
          <a:bodyPr lIns="0" tIns="0" rIns="0" bIns="0" rtlCol="0" anchor="t">
            <a:spAutoFit/>
          </a:bodyPr>
          <a:lstStyle/>
          <a:p>
            <a:pPr algn="ctr">
              <a:lnSpc>
                <a:spcPts val="3591"/>
              </a:lnSpc>
              <a:spcBef>
                <a:spcPct val="0"/>
              </a:spcBef>
            </a:pPr>
            <a:r>
              <a:rPr lang="en-US" sz="2873" spc="362">
                <a:solidFill>
                  <a:srgbClr val="FF8200"/>
                </a:solidFill>
                <a:latin typeface="Open Sans Bold"/>
              </a:rPr>
              <a:t>PIPELINES TO COLLEGE AND CAREER SUCCESS </a:t>
            </a:r>
          </a:p>
        </p:txBody>
      </p:sp>
      <p:sp>
        <p:nvSpPr>
          <p:cNvPr id="8" name="TextBox 8"/>
          <p:cNvSpPr txBox="1"/>
          <p:nvPr/>
        </p:nvSpPr>
        <p:spPr>
          <a:xfrm>
            <a:off x="8893117" y="6916376"/>
            <a:ext cx="3433002" cy="958394"/>
          </a:xfrm>
          <a:prstGeom prst="rect">
            <a:avLst/>
          </a:prstGeom>
        </p:spPr>
        <p:txBody>
          <a:bodyPr lIns="0" tIns="0" rIns="0" bIns="0" rtlCol="0" anchor="t">
            <a:spAutoFit/>
          </a:bodyPr>
          <a:lstStyle/>
          <a:p>
            <a:pPr marL="447295" lvl="1" indent="-223648">
              <a:lnSpc>
                <a:spcPts val="2589"/>
              </a:lnSpc>
              <a:buFont typeface="Arial"/>
              <a:buChar char="•"/>
            </a:pPr>
            <a:r>
              <a:rPr lang="en-US" sz="2071">
                <a:solidFill>
                  <a:srgbClr val="FFFFFF"/>
                </a:solidFill>
                <a:latin typeface="Open Sans"/>
              </a:rPr>
              <a:t>Basketball</a:t>
            </a:r>
          </a:p>
          <a:p>
            <a:pPr marL="447295" lvl="1" indent="-223648">
              <a:lnSpc>
                <a:spcPts val="2589"/>
              </a:lnSpc>
              <a:buFont typeface="Arial"/>
              <a:buChar char="•"/>
            </a:pPr>
            <a:r>
              <a:rPr lang="en-US" sz="2071">
                <a:solidFill>
                  <a:srgbClr val="FFFFFF"/>
                </a:solidFill>
                <a:latin typeface="Open Sans"/>
              </a:rPr>
              <a:t>Swimming</a:t>
            </a:r>
          </a:p>
          <a:p>
            <a:pPr marL="447295" lvl="1" indent="-223648">
              <a:lnSpc>
                <a:spcPts val="2589"/>
              </a:lnSpc>
              <a:buFont typeface="Arial"/>
              <a:buChar char="•"/>
            </a:pPr>
            <a:r>
              <a:rPr lang="en-US" sz="2071">
                <a:solidFill>
                  <a:srgbClr val="FFFFFF"/>
                </a:solidFill>
                <a:latin typeface="Open Sans"/>
              </a:rPr>
              <a:t>Soccer</a:t>
            </a:r>
          </a:p>
        </p:txBody>
      </p:sp>
      <p:grpSp>
        <p:nvGrpSpPr>
          <p:cNvPr id="9" name="Group 9"/>
          <p:cNvGrpSpPr/>
          <p:nvPr/>
        </p:nvGrpSpPr>
        <p:grpSpPr>
          <a:xfrm>
            <a:off x="7666122" y="5962420"/>
            <a:ext cx="6699283" cy="807902"/>
            <a:chOff x="0" y="0"/>
            <a:chExt cx="8932377" cy="1077203"/>
          </a:xfrm>
        </p:grpSpPr>
        <p:sp>
          <p:nvSpPr>
            <p:cNvPr id="10" name="Freeform 10"/>
            <p:cNvSpPr/>
            <p:nvPr/>
          </p:nvSpPr>
          <p:spPr>
            <a:xfrm>
              <a:off x="0" y="0"/>
              <a:ext cx="1077203" cy="1077203"/>
            </a:xfrm>
            <a:custGeom>
              <a:avLst/>
              <a:gdLst/>
              <a:ahLst/>
              <a:cxnLst/>
              <a:rect l="l" t="t" r="r" b="b"/>
              <a:pathLst>
                <a:path w="1077203" h="1077203">
                  <a:moveTo>
                    <a:pt x="0" y="0"/>
                  </a:moveTo>
                  <a:lnTo>
                    <a:pt x="1077203" y="0"/>
                  </a:lnTo>
                  <a:lnTo>
                    <a:pt x="1077203" y="1077203"/>
                  </a:lnTo>
                  <a:lnTo>
                    <a:pt x="0" y="10772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1495290" y="231912"/>
              <a:ext cx="7437087" cy="603854"/>
            </a:xfrm>
            <a:prstGeom prst="rect">
              <a:avLst/>
            </a:prstGeom>
          </p:spPr>
          <p:txBody>
            <a:bodyPr lIns="0" tIns="0" rIns="0" bIns="0" rtlCol="0" anchor="t">
              <a:spAutoFit/>
            </a:bodyPr>
            <a:lstStyle/>
            <a:p>
              <a:pPr algn="ctr">
                <a:lnSpc>
                  <a:spcPts val="3754"/>
                </a:lnSpc>
                <a:spcBef>
                  <a:spcPct val="0"/>
                </a:spcBef>
              </a:pPr>
              <a:r>
                <a:rPr lang="en-US" sz="3003" spc="195">
                  <a:solidFill>
                    <a:srgbClr val="FFFFFF"/>
                  </a:solidFill>
                  <a:latin typeface="Open Sans"/>
                </a:rPr>
                <a:t>ATHLETICS AND WELLBEING</a:t>
              </a:r>
            </a:p>
          </p:txBody>
        </p:sp>
      </p:grpSp>
      <p:sp>
        <p:nvSpPr>
          <p:cNvPr id="12" name="TextBox 12"/>
          <p:cNvSpPr txBox="1"/>
          <p:nvPr/>
        </p:nvSpPr>
        <p:spPr>
          <a:xfrm>
            <a:off x="8787596" y="8974782"/>
            <a:ext cx="6329110" cy="958394"/>
          </a:xfrm>
          <a:prstGeom prst="rect">
            <a:avLst/>
          </a:prstGeom>
        </p:spPr>
        <p:txBody>
          <a:bodyPr lIns="0" tIns="0" rIns="0" bIns="0" rtlCol="0" anchor="t">
            <a:spAutoFit/>
          </a:bodyPr>
          <a:lstStyle/>
          <a:p>
            <a:pPr marL="447295" lvl="1" indent="-223648">
              <a:lnSpc>
                <a:spcPts val="2589"/>
              </a:lnSpc>
              <a:buFont typeface="Arial"/>
              <a:buChar char="•"/>
            </a:pPr>
            <a:r>
              <a:rPr lang="en-US" sz="2071">
                <a:solidFill>
                  <a:srgbClr val="FFFFFF"/>
                </a:solidFill>
                <a:latin typeface="Open Sans"/>
              </a:rPr>
              <a:t>Recording Studio</a:t>
            </a:r>
          </a:p>
          <a:p>
            <a:pPr marL="447295" lvl="1" indent="-223648">
              <a:lnSpc>
                <a:spcPts val="2589"/>
              </a:lnSpc>
              <a:buFont typeface="Arial"/>
              <a:buChar char="•"/>
            </a:pPr>
            <a:r>
              <a:rPr lang="en-US" sz="2071">
                <a:solidFill>
                  <a:srgbClr val="FFFFFF"/>
                </a:solidFill>
                <a:latin typeface="Open Sans"/>
              </a:rPr>
              <a:t>Instruments - Keyboard, Drums, Brass</a:t>
            </a:r>
          </a:p>
          <a:p>
            <a:pPr marL="447295" lvl="1" indent="-223648">
              <a:lnSpc>
                <a:spcPts val="2589"/>
              </a:lnSpc>
              <a:buFont typeface="Arial"/>
              <a:buChar char="•"/>
            </a:pPr>
            <a:r>
              <a:rPr lang="en-US" sz="2071">
                <a:solidFill>
                  <a:srgbClr val="FFFFFF"/>
                </a:solidFill>
                <a:latin typeface="Open Sans"/>
              </a:rPr>
              <a:t>Dance, Drill Team, Fine Arts</a:t>
            </a:r>
          </a:p>
        </p:txBody>
      </p:sp>
      <p:sp>
        <p:nvSpPr>
          <p:cNvPr id="13" name="TextBox 13"/>
          <p:cNvSpPr txBox="1"/>
          <p:nvPr/>
        </p:nvSpPr>
        <p:spPr>
          <a:xfrm>
            <a:off x="8893117" y="3950153"/>
            <a:ext cx="6866005" cy="1282244"/>
          </a:xfrm>
          <a:prstGeom prst="rect">
            <a:avLst/>
          </a:prstGeom>
        </p:spPr>
        <p:txBody>
          <a:bodyPr lIns="0" tIns="0" rIns="0" bIns="0" rtlCol="0" anchor="t">
            <a:spAutoFit/>
          </a:bodyPr>
          <a:lstStyle/>
          <a:p>
            <a:pPr marL="447295" lvl="1" indent="-223648">
              <a:lnSpc>
                <a:spcPts val="2589"/>
              </a:lnSpc>
              <a:buFont typeface="Arial"/>
              <a:buChar char="•"/>
            </a:pPr>
            <a:r>
              <a:rPr lang="en-US" sz="2071">
                <a:solidFill>
                  <a:srgbClr val="FFFFFF"/>
                </a:solidFill>
                <a:latin typeface="Open Sans"/>
              </a:rPr>
              <a:t>Culinary Arts</a:t>
            </a:r>
          </a:p>
          <a:p>
            <a:pPr marL="447295" lvl="1" indent="-223648">
              <a:lnSpc>
                <a:spcPts val="2589"/>
              </a:lnSpc>
              <a:buFont typeface="Arial"/>
              <a:buChar char="•"/>
            </a:pPr>
            <a:r>
              <a:rPr lang="en-US" sz="2071">
                <a:solidFill>
                  <a:srgbClr val="FFFFFF"/>
                </a:solidFill>
                <a:latin typeface="Open Sans"/>
              </a:rPr>
              <a:t>STEM</a:t>
            </a:r>
          </a:p>
          <a:p>
            <a:pPr marL="447295" lvl="1" indent="-223648">
              <a:lnSpc>
                <a:spcPts val="2589"/>
              </a:lnSpc>
              <a:buFont typeface="Arial"/>
              <a:buChar char="•"/>
            </a:pPr>
            <a:r>
              <a:rPr lang="en-US" sz="2071">
                <a:solidFill>
                  <a:srgbClr val="FFFFFF"/>
                </a:solidFill>
                <a:latin typeface="Open Sans"/>
              </a:rPr>
              <a:t>Counselors in Training - Summer Camp/Lifeguard</a:t>
            </a:r>
          </a:p>
          <a:p>
            <a:pPr marL="447295" lvl="1" indent="-223648">
              <a:lnSpc>
                <a:spcPts val="2589"/>
              </a:lnSpc>
              <a:buFont typeface="Arial"/>
              <a:buChar char="•"/>
            </a:pPr>
            <a:r>
              <a:rPr lang="en-US" sz="2071">
                <a:solidFill>
                  <a:srgbClr val="FFFFFF"/>
                </a:solidFill>
                <a:latin typeface="Open Sans"/>
              </a:rPr>
              <a:t>Internships/Apprenticeships</a:t>
            </a:r>
          </a:p>
        </p:txBody>
      </p:sp>
      <p:sp>
        <p:nvSpPr>
          <p:cNvPr id="14" name="TextBox 14"/>
          <p:cNvSpPr txBox="1"/>
          <p:nvPr/>
        </p:nvSpPr>
        <p:spPr>
          <a:xfrm>
            <a:off x="8893117" y="1891748"/>
            <a:ext cx="6699301" cy="958394"/>
          </a:xfrm>
          <a:prstGeom prst="rect">
            <a:avLst/>
          </a:prstGeom>
        </p:spPr>
        <p:txBody>
          <a:bodyPr lIns="0" tIns="0" rIns="0" bIns="0" rtlCol="0" anchor="t">
            <a:spAutoFit/>
          </a:bodyPr>
          <a:lstStyle/>
          <a:p>
            <a:pPr marL="447295" lvl="1" indent="-223648">
              <a:lnSpc>
                <a:spcPts val="2589"/>
              </a:lnSpc>
              <a:buFont typeface="Arial"/>
              <a:buChar char="•"/>
            </a:pPr>
            <a:r>
              <a:rPr lang="en-US" sz="2071">
                <a:solidFill>
                  <a:srgbClr val="FFFFFF"/>
                </a:solidFill>
                <a:latin typeface="Open Sans"/>
              </a:rPr>
              <a:t>Literacy  and Homework Help</a:t>
            </a:r>
          </a:p>
          <a:p>
            <a:pPr marL="447295" lvl="1" indent="-223648">
              <a:lnSpc>
                <a:spcPts val="2589"/>
              </a:lnSpc>
              <a:buFont typeface="Arial"/>
              <a:buChar char="•"/>
            </a:pPr>
            <a:r>
              <a:rPr lang="en-US" sz="2071">
                <a:solidFill>
                  <a:srgbClr val="FFFFFF"/>
                </a:solidFill>
                <a:latin typeface="Open Sans"/>
              </a:rPr>
              <a:t>STEM</a:t>
            </a:r>
          </a:p>
          <a:p>
            <a:pPr marL="447295" lvl="1" indent="-223648">
              <a:lnSpc>
                <a:spcPts val="2589"/>
              </a:lnSpc>
              <a:buFont typeface="Arial"/>
              <a:buChar char="•"/>
            </a:pPr>
            <a:r>
              <a:rPr lang="en-US" sz="2071">
                <a:solidFill>
                  <a:srgbClr val="FFFFFF"/>
                </a:solidFill>
                <a:latin typeface="Open Sans"/>
              </a:rPr>
              <a:t>Graduation with a Plan</a:t>
            </a:r>
          </a:p>
        </p:txBody>
      </p:sp>
      <p:grpSp>
        <p:nvGrpSpPr>
          <p:cNvPr id="15" name="Group 15"/>
          <p:cNvGrpSpPr/>
          <p:nvPr/>
        </p:nvGrpSpPr>
        <p:grpSpPr>
          <a:xfrm>
            <a:off x="7666122" y="8020825"/>
            <a:ext cx="7450577" cy="807902"/>
            <a:chOff x="0" y="0"/>
            <a:chExt cx="9934103" cy="1077203"/>
          </a:xfrm>
        </p:grpSpPr>
        <p:sp>
          <p:nvSpPr>
            <p:cNvPr id="16" name="TextBox 16"/>
            <p:cNvSpPr txBox="1"/>
            <p:nvPr/>
          </p:nvSpPr>
          <p:spPr>
            <a:xfrm>
              <a:off x="1495290" y="231912"/>
              <a:ext cx="8438813" cy="603854"/>
            </a:xfrm>
            <a:prstGeom prst="rect">
              <a:avLst/>
            </a:prstGeom>
          </p:spPr>
          <p:txBody>
            <a:bodyPr lIns="0" tIns="0" rIns="0" bIns="0" rtlCol="0" anchor="t">
              <a:spAutoFit/>
            </a:bodyPr>
            <a:lstStyle/>
            <a:p>
              <a:pPr algn="ctr">
                <a:lnSpc>
                  <a:spcPts val="3754"/>
                </a:lnSpc>
                <a:spcBef>
                  <a:spcPct val="0"/>
                </a:spcBef>
              </a:pPr>
              <a:r>
                <a:rPr lang="en-US" sz="3003" spc="195">
                  <a:solidFill>
                    <a:srgbClr val="FFFFFF"/>
                  </a:solidFill>
                  <a:latin typeface="Open Sans"/>
                </a:rPr>
                <a:t>VISUAL AND PERFORMING ARTS</a:t>
              </a:r>
            </a:p>
          </p:txBody>
        </p:sp>
        <p:sp>
          <p:nvSpPr>
            <p:cNvPr id="17" name="Freeform 17"/>
            <p:cNvSpPr/>
            <p:nvPr/>
          </p:nvSpPr>
          <p:spPr>
            <a:xfrm>
              <a:off x="0" y="0"/>
              <a:ext cx="1077203" cy="1077203"/>
            </a:xfrm>
            <a:custGeom>
              <a:avLst/>
              <a:gdLst/>
              <a:ahLst/>
              <a:cxnLst/>
              <a:rect l="l" t="t" r="r" b="b"/>
              <a:pathLst>
                <a:path w="1077203" h="1077203">
                  <a:moveTo>
                    <a:pt x="0" y="0"/>
                  </a:moveTo>
                  <a:lnTo>
                    <a:pt x="1077203" y="0"/>
                  </a:lnTo>
                  <a:lnTo>
                    <a:pt x="1077203" y="1077203"/>
                  </a:lnTo>
                  <a:lnTo>
                    <a:pt x="0" y="10772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8" name="Group 18"/>
          <p:cNvGrpSpPr/>
          <p:nvPr/>
        </p:nvGrpSpPr>
        <p:grpSpPr>
          <a:xfrm>
            <a:off x="7666115" y="2996197"/>
            <a:ext cx="6751905" cy="807902"/>
            <a:chOff x="0" y="0"/>
            <a:chExt cx="9002540" cy="1077203"/>
          </a:xfrm>
        </p:grpSpPr>
        <p:sp>
          <p:nvSpPr>
            <p:cNvPr id="19" name="TextBox 19"/>
            <p:cNvSpPr txBox="1"/>
            <p:nvPr/>
          </p:nvSpPr>
          <p:spPr>
            <a:xfrm>
              <a:off x="1495299" y="231912"/>
              <a:ext cx="7507241" cy="603854"/>
            </a:xfrm>
            <a:prstGeom prst="rect">
              <a:avLst/>
            </a:prstGeom>
          </p:spPr>
          <p:txBody>
            <a:bodyPr lIns="0" tIns="0" rIns="0" bIns="0" rtlCol="0" anchor="t">
              <a:spAutoFit/>
            </a:bodyPr>
            <a:lstStyle/>
            <a:p>
              <a:pPr algn="ctr">
                <a:lnSpc>
                  <a:spcPts val="3754"/>
                </a:lnSpc>
                <a:spcBef>
                  <a:spcPct val="0"/>
                </a:spcBef>
              </a:pPr>
              <a:r>
                <a:rPr lang="en-US" sz="3003" spc="195">
                  <a:solidFill>
                    <a:srgbClr val="FFFFFF"/>
                  </a:solidFill>
                  <a:latin typeface="Open Sans"/>
                </a:rPr>
                <a:t>WORKFORCE DEVELOPMENT</a:t>
              </a:r>
            </a:p>
          </p:txBody>
        </p:sp>
        <p:sp>
          <p:nvSpPr>
            <p:cNvPr id="20" name="Freeform 20"/>
            <p:cNvSpPr/>
            <p:nvPr/>
          </p:nvSpPr>
          <p:spPr>
            <a:xfrm>
              <a:off x="0" y="0"/>
              <a:ext cx="1077203" cy="1077203"/>
            </a:xfrm>
            <a:custGeom>
              <a:avLst/>
              <a:gdLst/>
              <a:ahLst/>
              <a:cxnLst/>
              <a:rect l="l" t="t" r="r" b="b"/>
              <a:pathLst>
                <a:path w="1077203" h="1077203">
                  <a:moveTo>
                    <a:pt x="0" y="0"/>
                  </a:moveTo>
                  <a:lnTo>
                    <a:pt x="1077203" y="0"/>
                  </a:lnTo>
                  <a:lnTo>
                    <a:pt x="1077203" y="1077203"/>
                  </a:lnTo>
                  <a:lnTo>
                    <a:pt x="0" y="10772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21" name="Group 21"/>
          <p:cNvGrpSpPr/>
          <p:nvPr/>
        </p:nvGrpSpPr>
        <p:grpSpPr>
          <a:xfrm>
            <a:off x="7666115" y="937791"/>
            <a:ext cx="7291449" cy="807902"/>
            <a:chOff x="0" y="0"/>
            <a:chExt cx="9721932" cy="1077203"/>
          </a:xfrm>
        </p:grpSpPr>
        <p:sp>
          <p:nvSpPr>
            <p:cNvPr id="22" name="Freeform 22"/>
            <p:cNvSpPr/>
            <p:nvPr/>
          </p:nvSpPr>
          <p:spPr>
            <a:xfrm>
              <a:off x="0" y="0"/>
              <a:ext cx="1077203" cy="1077203"/>
            </a:xfrm>
            <a:custGeom>
              <a:avLst/>
              <a:gdLst/>
              <a:ahLst/>
              <a:cxnLst/>
              <a:rect l="l" t="t" r="r" b="b"/>
              <a:pathLst>
                <a:path w="1077203" h="1077203">
                  <a:moveTo>
                    <a:pt x="0" y="0"/>
                  </a:moveTo>
                  <a:lnTo>
                    <a:pt x="1077203" y="0"/>
                  </a:lnTo>
                  <a:lnTo>
                    <a:pt x="1077203" y="1077203"/>
                  </a:lnTo>
                  <a:lnTo>
                    <a:pt x="0" y="10772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TextBox 23"/>
            <p:cNvSpPr txBox="1"/>
            <p:nvPr/>
          </p:nvSpPr>
          <p:spPr>
            <a:xfrm>
              <a:off x="1495299" y="231912"/>
              <a:ext cx="8226633" cy="603854"/>
            </a:xfrm>
            <a:prstGeom prst="rect">
              <a:avLst/>
            </a:prstGeom>
          </p:spPr>
          <p:txBody>
            <a:bodyPr lIns="0" tIns="0" rIns="0" bIns="0" rtlCol="0" anchor="t">
              <a:spAutoFit/>
            </a:bodyPr>
            <a:lstStyle/>
            <a:p>
              <a:pPr algn="ctr">
                <a:lnSpc>
                  <a:spcPts val="3754"/>
                </a:lnSpc>
                <a:spcBef>
                  <a:spcPct val="0"/>
                </a:spcBef>
              </a:pPr>
              <a:r>
                <a:rPr lang="en-US" sz="3003" spc="195">
                  <a:solidFill>
                    <a:srgbClr val="FFFFFF"/>
                  </a:solidFill>
                  <a:latin typeface="Open Sans"/>
                </a:rPr>
                <a:t>EDUCATION AND ENRICHMENT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B87"/>
        </a:solidFill>
        <a:effectLst/>
      </p:bgPr>
    </p:bg>
    <p:spTree>
      <p:nvGrpSpPr>
        <p:cNvPr id="1" name=""/>
        <p:cNvGrpSpPr/>
        <p:nvPr/>
      </p:nvGrpSpPr>
      <p:grpSpPr>
        <a:xfrm>
          <a:off x="0" y="0"/>
          <a:ext cx="0" cy="0"/>
          <a:chOff x="0" y="0"/>
          <a:chExt cx="0" cy="0"/>
        </a:xfrm>
      </p:grpSpPr>
      <p:sp>
        <p:nvSpPr>
          <p:cNvPr id="2" name="AutoShape 2"/>
          <p:cNvSpPr/>
          <p:nvPr/>
        </p:nvSpPr>
        <p:spPr>
          <a:xfrm>
            <a:off x="578604" y="3850033"/>
            <a:ext cx="10806721" cy="3932353"/>
          </a:xfrm>
          <a:prstGeom prst="rect">
            <a:avLst/>
          </a:prstGeom>
          <a:solidFill>
            <a:srgbClr val="FFFFFF"/>
          </a:solidFill>
        </p:spPr>
        <p:txBody>
          <a:bodyPr/>
          <a:lstStyle/>
          <a:p>
            <a:endParaRPr lang="en-US"/>
          </a:p>
        </p:txBody>
      </p:sp>
      <p:sp>
        <p:nvSpPr>
          <p:cNvPr id="3" name="TextBox 3"/>
          <p:cNvSpPr txBox="1"/>
          <p:nvPr/>
        </p:nvSpPr>
        <p:spPr>
          <a:xfrm>
            <a:off x="578604" y="1314275"/>
            <a:ext cx="10969052" cy="1567815"/>
          </a:xfrm>
          <a:prstGeom prst="rect">
            <a:avLst/>
          </a:prstGeom>
        </p:spPr>
        <p:txBody>
          <a:bodyPr lIns="0" tIns="0" rIns="0" bIns="0" rtlCol="0" anchor="t">
            <a:spAutoFit/>
          </a:bodyPr>
          <a:lstStyle/>
          <a:p>
            <a:pPr>
              <a:lnSpc>
                <a:spcPts val="6240"/>
              </a:lnSpc>
            </a:pPr>
            <a:r>
              <a:rPr lang="en-US" sz="4800" spc="240">
                <a:solidFill>
                  <a:srgbClr val="FFFFFF"/>
                </a:solidFill>
                <a:latin typeface="League Spartan"/>
              </a:rPr>
              <a:t>REQUEST FOR SUPPORT </a:t>
            </a:r>
          </a:p>
          <a:p>
            <a:pPr algn="l">
              <a:lnSpc>
                <a:spcPts val="6240"/>
              </a:lnSpc>
            </a:pPr>
            <a:r>
              <a:rPr lang="en-US" sz="4800" spc="240">
                <a:solidFill>
                  <a:srgbClr val="FFFFFF"/>
                </a:solidFill>
                <a:latin typeface="League Spartan"/>
              </a:rPr>
              <a:t>2024-2025 - CORE PROGRAMS</a:t>
            </a:r>
          </a:p>
        </p:txBody>
      </p:sp>
      <p:grpSp>
        <p:nvGrpSpPr>
          <p:cNvPr id="4" name="Group 4"/>
          <p:cNvGrpSpPr/>
          <p:nvPr/>
        </p:nvGrpSpPr>
        <p:grpSpPr>
          <a:xfrm>
            <a:off x="11733299" y="-313699"/>
            <a:ext cx="6668791" cy="10914397"/>
            <a:chOff x="0" y="0"/>
            <a:chExt cx="8891721" cy="14552530"/>
          </a:xfrm>
        </p:grpSpPr>
        <p:pic>
          <p:nvPicPr>
            <p:cNvPr id="5" name="Picture 5"/>
            <p:cNvPicPr>
              <a:picLocks noChangeAspect="1"/>
            </p:cNvPicPr>
            <p:nvPr/>
          </p:nvPicPr>
          <p:blipFill>
            <a:blip r:embed="rId2"/>
            <a:srcRect l="749" b="24015"/>
            <a:stretch>
              <a:fillRect/>
            </a:stretch>
          </p:blipFill>
          <p:spPr>
            <a:xfrm>
              <a:off x="0" y="0"/>
              <a:ext cx="8891721" cy="7276265"/>
            </a:xfrm>
            <a:prstGeom prst="rect">
              <a:avLst/>
            </a:prstGeom>
          </p:spPr>
        </p:pic>
        <p:pic>
          <p:nvPicPr>
            <p:cNvPr id="6" name="Picture 6"/>
            <p:cNvPicPr>
              <a:picLocks noChangeAspect="1"/>
            </p:cNvPicPr>
            <p:nvPr/>
          </p:nvPicPr>
          <p:blipFill>
            <a:blip r:embed="rId3"/>
            <a:srcRect l="11061" r="11061" b="16558"/>
            <a:stretch>
              <a:fillRect/>
            </a:stretch>
          </p:blipFill>
          <p:spPr>
            <a:xfrm>
              <a:off x="0" y="7276265"/>
              <a:ext cx="8891721" cy="7276265"/>
            </a:xfrm>
            <a:prstGeom prst="rect">
              <a:avLst/>
            </a:prstGeom>
          </p:spPr>
        </p:pic>
      </p:grpSp>
      <p:grpSp>
        <p:nvGrpSpPr>
          <p:cNvPr id="7" name="Group 7"/>
          <p:cNvGrpSpPr/>
          <p:nvPr/>
        </p:nvGrpSpPr>
        <p:grpSpPr>
          <a:xfrm rot="5400000">
            <a:off x="3711427" y="1934017"/>
            <a:ext cx="1055574" cy="6421028"/>
            <a:chOff x="0" y="0"/>
            <a:chExt cx="297533" cy="1809884"/>
          </a:xfrm>
        </p:grpSpPr>
        <p:sp>
          <p:nvSpPr>
            <p:cNvPr id="8" name="Freeform 8"/>
            <p:cNvSpPr/>
            <p:nvPr/>
          </p:nvSpPr>
          <p:spPr>
            <a:xfrm>
              <a:off x="0" y="0"/>
              <a:ext cx="297533" cy="1809884"/>
            </a:xfrm>
            <a:custGeom>
              <a:avLst/>
              <a:gdLst/>
              <a:ahLst/>
              <a:cxnLst/>
              <a:rect l="l" t="t" r="r" b="b"/>
              <a:pathLst>
                <a:path w="297533" h="1809884">
                  <a:moveTo>
                    <a:pt x="0" y="0"/>
                  </a:moveTo>
                  <a:lnTo>
                    <a:pt x="297533" y="0"/>
                  </a:lnTo>
                  <a:lnTo>
                    <a:pt x="297533" y="1809884"/>
                  </a:lnTo>
                  <a:lnTo>
                    <a:pt x="0" y="1809884"/>
                  </a:lnTo>
                  <a:close/>
                </a:path>
              </a:pathLst>
            </a:custGeom>
            <a:solidFill>
              <a:srgbClr val="0081C6"/>
            </a:solidFill>
          </p:spPr>
          <p:txBody>
            <a:bodyPr/>
            <a:lstStyle/>
            <a:p>
              <a:endParaRPr lang="en-US"/>
            </a:p>
          </p:txBody>
        </p:sp>
      </p:grpSp>
      <p:grpSp>
        <p:nvGrpSpPr>
          <p:cNvPr id="9" name="Group 9"/>
          <p:cNvGrpSpPr/>
          <p:nvPr/>
        </p:nvGrpSpPr>
        <p:grpSpPr>
          <a:xfrm>
            <a:off x="7712768" y="4616743"/>
            <a:ext cx="3222460" cy="1055574"/>
            <a:chOff x="0" y="0"/>
            <a:chExt cx="4296614" cy="1407432"/>
          </a:xfrm>
        </p:grpSpPr>
        <p:grpSp>
          <p:nvGrpSpPr>
            <p:cNvPr id="10" name="Group 10"/>
            <p:cNvGrpSpPr/>
            <p:nvPr/>
          </p:nvGrpSpPr>
          <p:grpSpPr>
            <a:xfrm rot="5400000">
              <a:off x="1444591" y="-1444591"/>
              <a:ext cx="1407432" cy="4296614"/>
              <a:chOff x="0" y="0"/>
              <a:chExt cx="297533" cy="908310"/>
            </a:xfrm>
          </p:grpSpPr>
          <p:sp>
            <p:nvSpPr>
              <p:cNvPr id="11" name="Freeform 11"/>
              <p:cNvSpPr/>
              <p:nvPr/>
            </p:nvSpPr>
            <p:spPr>
              <a:xfrm>
                <a:off x="0" y="0"/>
                <a:ext cx="297533" cy="908309"/>
              </a:xfrm>
              <a:custGeom>
                <a:avLst/>
                <a:gdLst/>
                <a:ahLst/>
                <a:cxnLst/>
                <a:rect l="l" t="t" r="r" b="b"/>
                <a:pathLst>
                  <a:path w="297533" h="908309">
                    <a:moveTo>
                      <a:pt x="0" y="0"/>
                    </a:moveTo>
                    <a:lnTo>
                      <a:pt x="297533" y="0"/>
                    </a:lnTo>
                    <a:lnTo>
                      <a:pt x="297533" y="908309"/>
                    </a:lnTo>
                    <a:lnTo>
                      <a:pt x="0" y="908309"/>
                    </a:lnTo>
                    <a:close/>
                  </a:path>
                </a:pathLst>
              </a:custGeom>
              <a:solidFill>
                <a:srgbClr val="004B87"/>
              </a:solidFill>
            </p:spPr>
            <p:txBody>
              <a:bodyPr/>
              <a:lstStyle/>
              <a:p>
                <a:endParaRPr lang="en-US"/>
              </a:p>
            </p:txBody>
          </p:sp>
        </p:grpSp>
        <p:sp>
          <p:nvSpPr>
            <p:cNvPr id="12" name="TextBox 12"/>
            <p:cNvSpPr txBox="1"/>
            <p:nvPr/>
          </p:nvSpPr>
          <p:spPr>
            <a:xfrm>
              <a:off x="348868" y="414515"/>
              <a:ext cx="3598878" cy="559352"/>
            </a:xfrm>
            <a:prstGeom prst="rect">
              <a:avLst/>
            </a:prstGeom>
          </p:spPr>
          <p:txBody>
            <a:bodyPr lIns="0" tIns="0" rIns="0" bIns="0" rtlCol="0" anchor="t">
              <a:spAutoFit/>
            </a:bodyPr>
            <a:lstStyle/>
            <a:p>
              <a:pPr algn="ctr">
                <a:lnSpc>
                  <a:spcPts val="3323"/>
                </a:lnSpc>
                <a:spcBef>
                  <a:spcPct val="0"/>
                </a:spcBef>
              </a:pPr>
              <a:r>
                <a:rPr lang="en-US" sz="2658" spc="172">
                  <a:solidFill>
                    <a:srgbClr val="FFFFFF"/>
                  </a:solidFill>
                  <a:latin typeface="Open Sans"/>
                </a:rPr>
                <a:t>$148,784</a:t>
              </a:r>
            </a:p>
          </p:txBody>
        </p:sp>
      </p:grpSp>
      <p:grpSp>
        <p:nvGrpSpPr>
          <p:cNvPr id="13" name="Group 13"/>
          <p:cNvGrpSpPr/>
          <p:nvPr/>
        </p:nvGrpSpPr>
        <p:grpSpPr>
          <a:xfrm rot="5400000">
            <a:off x="3711427" y="3253386"/>
            <a:ext cx="1055574" cy="6421028"/>
            <a:chOff x="0" y="0"/>
            <a:chExt cx="297533" cy="1809884"/>
          </a:xfrm>
        </p:grpSpPr>
        <p:sp>
          <p:nvSpPr>
            <p:cNvPr id="14" name="Freeform 14"/>
            <p:cNvSpPr/>
            <p:nvPr/>
          </p:nvSpPr>
          <p:spPr>
            <a:xfrm>
              <a:off x="0" y="0"/>
              <a:ext cx="297533" cy="1809884"/>
            </a:xfrm>
            <a:custGeom>
              <a:avLst/>
              <a:gdLst/>
              <a:ahLst/>
              <a:cxnLst/>
              <a:rect l="l" t="t" r="r" b="b"/>
              <a:pathLst>
                <a:path w="297533" h="1809884">
                  <a:moveTo>
                    <a:pt x="0" y="0"/>
                  </a:moveTo>
                  <a:lnTo>
                    <a:pt x="297533" y="0"/>
                  </a:lnTo>
                  <a:lnTo>
                    <a:pt x="297533" y="1809884"/>
                  </a:lnTo>
                  <a:lnTo>
                    <a:pt x="0" y="1809884"/>
                  </a:lnTo>
                  <a:close/>
                </a:path>
              </a:pathLst>
            </a:custGeom>
            <a:solidFill>
              <a:srgbClr val="0081C6"/>
            </a:solidFill>
          </p:spPr>
          <p:txBody>
            <a:bodyPr/>
            <a:lstStyle/>
            <a:p>
              <a:endParaRPr lang="en-US"/>
            </a:p>
          </p:txBody>
        </p:sp>
      </p:grpSp>
      <p:grpSp>
        <p:nvGrpSpPr>
          <p:cNvPr id="15" name="Group 15"/>
          <p:cNvGrpSpPr/>
          <p:nvPr/>
        </p:nvGrpSpPr>
        <p:grpSpPr>
          <a:xfrm>
            <a:off x="7712768" y="5936113"/>
            <a:ext cx="3222460" cy="1055574"/>
            <a:chOff x="0" y="0"/>
            <a:chExt cx="4296614" cy="1407432"/>
          </a:xfrm>
        </p:grpSpPr>
        <p:grpSp>
          <p:nvGrpSpPr>
            <p:cNvPr id="16" name="Group 16"/>
            <p:cNvGrpSpPr/>
            <p:nvPr/>
          </p:nvGrpSpPr>
          <p:grpSpPr>
            <a:xfrm rot="5400000">
              <a:off x="1444591" y="-1444591"/>
              <a:ext cx="1407432" cy="4296614"/>
              <a:chOff x="0" y="0"/>
              <a:chExt cx="297533" cy="908310"/>
            </a:xfrm>
          </p:grpSpPr>
          <p:sp>
            <p:nvSpPr>
              <p:cNvPr id="17" name="Freeform 17"/>
              <p:cNvSpPr/>
              <p:nvPr/>
            </p:nvSpPr>
            <p:spPr>
              <a:xfrm>
                <a:off x="0" y="0"/>
                <a:ext cx="297533" cy="908309"/>
              </a:xfrm>
              <a:custGeom>
                <a:avLst/>
                <a:gdLst/>
                <a:ahLst/>
                <a:cxnLst/>
                <a:rect l="l" t="t" r="r" b="b"/>
                <a:pathLst>
                  <a:path w="297533" h="908309">
                    <a:moveTo>
                      <a:pt x="0" y="0"/>
                    </a:moveTo>
                    <a:lnTo>
                      <a:pt x="297533" y="0"/>
                    </a:lnTo>
                    <a:lnTo>
                      <a:pt x="297533" y="908309"/>
                    </a:lnTo>
                    <a:lnTo>
                      <a:pt x="0" y="908309"/>
                    </a:lnTo>
                    <a:close/>
                  </a:path>
                </a:pathLst>
              </a:custGeom>
              <a:solidFill>
                <a:srgbClr val="004B87"/>
              </a:solidFill>
            </p:spPr>
            <p:txBody>
              <a:bodyPr/>
              <a:lstStyle/>
              <a:p>
                <a:endParaRPr lang="en-US"/>
              </a:p>
            </p:txBody>
          </p:sp>
        </p:grpSp>
        <p:sp>
          <p:nvSpPr>
            <p:cNvPr id="18" name="TextBox 18"/>
            <p:cNvSpPr txBox="1"/>
            <p:nvPr/>
          </p:nvSpPr>
          <p:spPr>
            <a:xfrm>
              <a:off x="348868" y="414515"/>
              <a:ext cx="3598878" cy="559352"/>
            </a:xfrm>
            <a:prstGeom prst="rect">
              <a:avLst/>
            </a:prstGeom>
          </p:spPr>
          <p:txBody>
            <a:bodyPr lIns="0" tIns="0" rIns="0" bIns="0" rtlCol="0" anchor="t">
              <a:spAutoFit/>
            </a:bodyPr>
            <a:lstStyle/>
            <a:p>
              <a:pPr algn="ctr">
                <a:lnSpc>
                  <a:spcPts val="3323"/>
                </a:lnSpc>
                <a:spcBef>
                  <a:spcPct val="0"/>
                </a:spcBef>
              </a:pPr>
              <a:r>
                <a:rPr lang="en-US" sz="2658" spc="172">
                  <a:solidFill>
                    <a:srgbClr val="FFFFFF"/>
                  </a:solidFill>
                  <a:latin typeface="Open Sans"/>
                </a:rPr>
                <a:t>$231,802</a:t>
              </a:r>
            </a:p>
          </p:txBody>
        </p:sp>
      </p:grpSp>
      <p:sp>
        <p:nvSpPr>
          <p:cNvPr id="19" name="TextBox 19"/>
          <p:cNvSpPr txBox="1"/>
          <p:nvPr/>
        </p:nvSpPr>
        <p:spPr>
          <a:xfrm>
            <a:off x="1406112" y="4722848"/>
            <a:ext cx="5713459" cy="825198"/>
          </a:xfrm>
          <a:prstGeom prst="rect">
            <a:avLst/>
          </a:prstGeom>
        </p:spPr>
        <p:txBody>
          <a:bodyPr lIns="0" tIns="0" rIns="0" bIns="0" rtlCol="0" anchor="t">
            <a:spAutoFit/>
          </a:bodyPr>
          <a:lstStyle/>
          <a:p>
            <a:pPr>
              <a:lnSpc>
                <a:spcPts val="3323"/>
              </a:lnSpc>
              <a:spcBef>
                <a:spcPct val="0"/>
              </a:spcBef>
            </a:pPr>
            <a:r>
              <a:rPr lang="en-US" sz="2658" spc="172">
                <a:solidFill>
                  <a:srgbClr val="FFFFFF"/>
                </a:solidFill>
                <a:latin typeface="Open Sans"/>
              </a:rPr>
              <a:t>MARY C. RICH CLUBHOUSE AND GARY WENDT TEEN CENTER</a:t>
            </a:r>
          </a:p>
        </p:txBody>
      </p:sp>
      <p:sp>
        <p:nvSpPr>
          <p:cNvPr id="20" name="TextBox 20"/>
          <p:cNvSpPr txBox="1"/>
          <p:nvPr/>
        </p:nvSpPr>
        <p:spPr>
          <a:xfrm>
            <a:off x="1406112" y="6247534"/>
            <a:ext cx="5816856" cy="413682"/>
          </a:xfrm>
          <a:prstGeom prst="rect">
            <a:avLst/>
          </a:prstGeom>
        </p:spPr>
        <p:txBody>
          <a:bodyPr lIns="0" tIns="0" rIns="0" bIns="0" rtlCol="0" anchor="t">
            <a:spAutoFit/>
          </a:bodyPr>
          <a:lstStyle/>
          <a:p>
            <a:pPr>
              <a:lnSpc>
                <a:spcPts val="3323"/>
              </a:lnSpc>
              <a:spcBef>
                <a:spcPct val="0"/>
              </a:spcBef>
            </a:pPr>
            <a:r>
              <a:rPr lang="en-US" sz="2658" spc="172" dirty="0">
                <a:solidFill>
                  <a:srgbClr val="FFFFFF"/>
                </a:solidFill>
                <a:latin typeface="Open Sans"/>
              </a:rPr>
              <a:t>YERWOOD CENTER*</a:t>
            </a:r>
          </a:p>
        </p:txBody>
      </p:sp>
      <p:sp>
        <p:nvSpPr>
          <p:cNvPr id="21" name="TextBox 20">
            <a:extLst>
              <a:ext uri="{FF2B5EF4-FFF2-40B4-BE49-F238E27FC236}">
                <a16:creationId xmlns:a16="http://schemas.microsoft.com/office/drawing/2014/main" id="{FBA62B94-F24E-77F9-DBB8-0BE24B2487DE}"/>
              </a:ext>
            </a:extLst>
          </p:cNvPr>
          <p:cNvSpPr txBox="1"/>
          <p:nvPr/>
        </p:nvSpPr>
        <p:spPr>
          <a:xfrm>
            <a:off x="831353" y="8750329"/>
            <a:ext cx="10463554" cy="1251753"/>
          </a:xfrm>
          <a:prstGeom prst="rect">
            <a:avLst/>
          </a:prstGeom>
        </p:spPr>
        <p:txBody>
          <a:bodyPr wrap="square" lIns="0" tIns="0" rIns="0" bIns="0" rtlCol="0" anchor="t">
            <a:spAutoFit/>
          </a:bodyPr>
          <a:lstStyle/>
          <a:p>
            <a:pPr>
              <a:lnSpc>
                <a:spcPts val="3323"/>
              </a:lnSpc>
              <a:spcBef>
                <a:spcPct val="0"/>
              </a:spcBef>
            </a:pPr>
            <a:r>
              <a:rPr lang="en-US" sz="2658" spc="172" dirty="0">
                <a:solidFill>
                  <a:srgbClr val="FFFFFF"/>
                </a:solidFill>
                <a:latin typeface="Open Sans"/>
              </a:rPr>
              <a:t>*City of Stamford requested BGCS operate Yerwood Center in 2015. While it has increased our capacity, it continues to be an overweighted operating burden.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4B87"/>
        </a:solidFill>
        <a:effectLst/>
      </p:bgPr>
    </p:bg>
    <p:spTree>
      <p:nvGrpSpPr>
        <p:cNvPr id="1" name=""/>
        <p:cNvGrpSpPr/>
        <p:nvPr/>
      </p:nvGrpSpPr>
      <p:grpSpPr>
        <a:xfrm>
          <a:off x="0" y="0"/>
          <a:ext cx="0" cy="0"/>
          <a:chOff x="0" y="0"/>
          <a:chExt cx="0" cy="0"/>
        </a:xfrm>
      </p:grpSpPr>
      <p:sp>
        <p:nvSpPr>
          <p:cNvPr id="2" name="AutoShape 2"/>
          <p:cNvSpPr/>
          <p:nvPr/>
        </p:nvSpPr>
        <p:spPr>
          <a:xfrm>
            <a:off x="578604" y="3850033"/>
            <a:ext cx="10806721" cy="5227733"/>
          </a:xfrm>
          <a:prstGeom prst="rect">
            <a:avLst/>
          </a:prstGeom>
          <a:solidFill>
            <a:srgbClr val="FFFFFF"/>
          </a:solidFill>
        </p:spPr>
        <p:txBody>
          <a:bodyPr/>
          <a:lstStyle/>
          <a:p>
            <a:endParaRPr lang="en-US"/>
          </a:p>
        </p:txBody>
      </p:sp>
      <p:sp>
        <p:nvSpPr>
          <p:cNvPr id="3" name="TextBox 3"/>
          <p:cNvSpPr txBox="1"/>
          <p:nvPr/>
        </p:nvSpPr>
        <p:spPr>
          <a:xfrm>
            <a:off x="578604" y="918988"/>
            <a:ext cx="10969052" cy="2358390"/>
          </a:xfrm>
          <a:prstGeom prst="rect">
            <a:avLst/>
          </a:prstGeom>
        </p:spPr>
        <p:txBody>
          <a:bodyPr lIns="0" tIns="0" rIns="0" bIns="0" rtlCol="0" anchor="t">
            <a:spAutoFit/>
          </a:bodyPr>
          <a:lstStyle/>
          <a:p>
            <a:pPr>
              <a:lnSpc>
                <a:spcPts val="6240"/>
              </a:lnSpc>
            </a:pPr>
            <a:r>
              <a:rPr lang="en-US" sz="4800" spc="240">
                <a:solidFill>
                  <a:srgbClr val="FFFFFF"/>
                </a:solidFill>
                <a:latin typeface="League Spartan"/>
              </a:rPr>
              <a:t>REQUEST FOR SUPPORT </a:t>
            </a:r>
          </a:p>
          <a:p>
            <a:pPr algn="l">
              <a:lnSpc>
                <a:spcPts val="6240"/>
              </a:lnSpc>
            </a:pPr>
            <a:r>
              <a:rPr lang="en-US" sz="4800" spc="240">
                <a:solidFill>
                  <a:srgbClr val="FFFFFF"/>
                </a:solidFill>
                <a:latin typeface="League Spartan"/>
              </a:rPr>
              <a:t>2024-2025 - CITY OF STAMFORD PARTNERSHIPS</a:t>
            </a:r>
          </a:p>
        </p:txBody>
      </p:sp>
      <p:grpSp>
        <p:nvGrpSpPr>
          <p:cNvPr id="4" name="Group 4"/>
          <p:cNvGrpSpPr/>
          <p:nvPr/>
        </p:nvGrpSpPr>
        <p:grpSpPr>
          <a:xfrm>
            <a:off x="11733299" y="-313699"/>
            <a:ext cx="6668791" cy="10914397"/>
            <a:chOff x="0" y="0"/>
            <a:chExt cx="8891721" cy="14552530"/>
          </a:xfrm>
        </p:grpSpPr>
        <p:pic>
          <p:nvPicPr>
            <p:cNvPr id="5" name="Picture 5"/>
            <p:cNvPicPr>
              <a:picLocks noChangeAspect="1"/>
            </p:cNvPicPr>
            <p:nvPr/>
          </p:nvPicPr>
          <p:blipFill>
            <a:blip r:embed="rId2"/>
            <a:srcRect l="749" b="24015"/>
            <a:stretch>
              <a:fillRect/>
            </a:stretch>
          </p:blipFill>
          <p:spPr>
            <a:xfrm>
              <a:off x="0" y="0"/>
              <a:ext cx="8891721" cy="7276265"/>
            </a:xfrm>
            <a:prstGeom prst="rect">
              <a:avLst/>
            </a:prstGeom>
          </p:spPr>
        </p:pic>
        <p:pic>
          <p:nvPicPr>
            <p:cNvPr id="6" name="Picture 6"/>
            <p:cNvPicPr>
              <a:picLocks noChangeAspect="1"/>
            </p:cNvPicPr>
            <p:nvPr/>
          </p:nvPicPr>
          <p:blipFill>
            <a:blip r:embed="rId3"/>
            <a:srcRect l="11061" r="11061" b="16558"/>
            <a:stretch>
              <a:fillRect/>
            </a:stretch>
          </p:blipFill>
          <p:spPr>
            <a:xfrm>
              <a:off x="0" y="7276265"/>
              <a:ext cx="8891721" cy="7276265"/>
            </a:xfrm>
            <a:prstGeom prst="rect">
              <a:avLst/>
            </a:prstGeom>
          </p:spPr>
        </p:pic>
      </p:grpSp>
      <p:grpSp>
        <p:nvGrpSpPr>
          <p:cNvPr id="7" name="Group 7"/>
          <p:cNvGrpSpPr/>
          <p:nvPr/>
        </p:nvGrpSpPr>
        <p:grpSpPr>
          <a:xfrm rot="5400000">
            <a:off x="3711427" y="1934017"/>
            <a:ext cx="1055574" cy="6421028"/>
            <a:chOff x="0" y="0"/>
            <a:chExt cx="297533" cy="1809884"/>
          </a:xfrm>
        </p:grpSpPr>
        <p:sp>
          <p:nvSpPr>
            <p:cNvPr id="8" name="Freeform 8"/>
            <p:cNvSpPr/>
            <p:nvPr/>
          </p:nvSpPr>
          <p:spPr>
            <a:xfrm>
              <a:off x="0" y="0"/>
              <a:ext cx="297533" cy="1809884"/>
            </a:xfrm>
            <a:custGeom>
              <a:avLst/>
              <a:gdLst/>
              <a:ahLst/>
              <a:cxnLst/>
              <a:rect l="l" t="t" r="r" b="b"/>
              <a:pathLst>
                <a:path w="297533" h="1809884">
                  <a:moveTo>
                    <a:pt x="0" y="0"/>
                  </a:moveTo>
                  <a:lnTo>
                    <a:pt x="297533" y="0"/>
                  </a:lnTo>
                  <a:lnTo>
                    <a:pt x="297533" y="1809884"/>
                  </a:lnTo>
                  <a:lnTo>
                    <a:pt x="0" y="1809884"/>
                  </a:lnTo>
                  <a:close/>
                </a:path>
              </a:pathLst>
            </a:custGeom>
            <a:solidFill>
              <a:srgbClr val="0081C6"/>
            </a:solidFill>
          </p:spPr>
          <p:txBody>
            <a:bodyPr/>
            <a:lstStyle/>
            <a:p>
              <a:endParaRPr lang="en-US"/>
            </a:p>
          </p:txBody>
        </p:sp>
      </p:grpSp>
      <p:grpSp>
        <p:nvGrpSpPr>
          <p:cNvPr id="9" name="Group 9"/>
          <p:cNvGrpSpPr/>
          <p:nvPr/>
        </p:nvGrpSpPr>
        <p:grpSpPr>
          <a:xfrm>
            <a:off x="7712768" y="4616743"/>
            <a:ext cx="3222460" cy="1055574"/>
            <a:chOff x="0" y="0"/>
            <a:chExt cx="4296614" cy="1407432"/>
          </a:xfrm>
        </p:grpSpPr>
        <p:grpSp>
          <p:nvGrpSpPr>
            <p:cNvPr id="10" name="Group 10"/>
            <p:cNvGrpSpPr/>
            <p:nvPr/>
          </p:nvGrpSpPr>
          <p:grpSpPr>
            <a:xfrm rot="5400000">
              <a:off x="1444591" y="-1444591"/>
              <a:ext cx="1407432" cy="4296614"/>
              <a:chOff x="0" y="0"/>
              <a:chExt cx="297533" cy="908310"/>
            </a:xfrm>
          </p:grpSpPr>
          <p:sp>
            <p:nvSpPr>
              <p:cNvPr id="11" name="Freeform 11"/>
              <p:cNvSpPr/>
              <p:nvPr/>
            </p:nvSpPr>
            <p:spPr>
              <a:xfrm>
                <a:off x="0" y="0"/>
                <a:ext cx="297533" cy="908309"/>
              </a:xfrm>
              <a:custGeom>
                <a:avLst/>
                <a:gdLst/>
                <a:ahLst/>
                <a:cxnLst/>
                <a:rect l="l" t="t" r="r" b="b"/>
                <a:pathLst>
                  <a:path w="297533" h="908309">
                    <a:moveTo>
                      <a:pt x="0" y="0"/>
                    </a:moveTo>
                    <a:lnTo>
                      <a:pt x="297533" y="0"/>
                    </a:lnTo>
                    <a:lnTo>
                      <a:pt x="297533" y="908309"/>
                    </a:lnTo>
                    <a:lnTo>
                      <a:pt x="0" y="908309"/>
                    </a:lnTo>
                    <a:close/>
                  </a:path>
                </a:pathLst>
              </a:custGeom>
              <a:solidFill>
                <a:srgbClr val="004B87"/>
              </a:solidFill>
            </p:spPr>
            <p:txBody>
              <a:bodyPr/>
              <a:lstStyle/>
              <a:p>
                <a:endParaRPr lang="en-US"/>
              </a:p>
            </p:txBody>
          </p:sp>
        </p:grpSp>
        <p:sp>
          <p:nvSpPr>
            <p:cNvPr id="12" name="TextBox 12"/>
            <p:cNvSpPr txBox="1"/>
            <p:nvPr/>
          </p:nvSpPr>
          <p:spPr>
            <a:xfrm>
              <a:off x="348868" y="414515"/>
              <a:ext cx="3598878" cy="559352"/>
            </a:xfrm>
            <a:prstGeom prst="rect">
              <a:avLst/>
            </a:prstGeom>
          </p:spPr>
          <p:txBody>
            <a:bodyPr lIns="0" tIns="0" rIns="0" bIns="0" rtlCol="0" anchor="t">
              <a:spAutoFit/>
            </a:bodyPr>
            <a:lstStyle/>
            <a:p>
              <a:pPr algn="ctr">
                <a:lnSpc>
                  <a:spcPts val="3323"/>
                </a:lnSpc>
                <a:spcBef>
                  <a:spcPct val="0"/>
                </a:spcBef>
              </a:pPr>
              <a:r>
                <a:rPr lang="en-US" sz="2658" spc="172">
                  <a:solidFill>
                    <a:srgbClr val="FFFFFF"/>
                  </a:solidFill>
                  <a:latin typeface="Open Sans"/>
                </a:rPr>
                <a:t>$123,435</a:t>
              </a:r>
            </a:p>
          </p:txBody>
        </p:sp>
      </p:grpSp>
      <p:grpSp>
        <p:nvGrpSpPr>
          <p:cNvPr id="13" name="Group 13"/>
          <p:cNvGrpSpPr/>
          <p:nvPr/>
        </p:nvGrpSpPr>
        <p:grpSpPr>
          <a:xfrm rot="5400000">
            <a:off x="3711427" y="3253386"/>
            <a:ext cx="1055574" cy="6421028"/>
            <a:chOff x="0" y="0"/>
            <a:chExt cx="297533" cy="1809884"/>
          </a:xfrm>
        </p:grpSpPr>
        <p:sp>
          <p:nvSpPr>
            <p:cNvPr id="14" name="Freeform 14"/>
            <p:cNvSpPr/>
            <p:nvPr/>
          </p:nvSpPr>
          <p:spPr>
            <a:xfrm>
              <a:off x="0" y="0"/>
              <a:ext cx="297533" cy="1809884"/>
            </a:xfrm>
            <a:custGeom>
              <a:avLst/>
              <a:gdLst/>
              <a:ahLst/>
              <a:cxnLst/>
              <a:rect l="l" t="t" r="r" b="b"/>
              <a:pathLst>
                <a:path w="297533" h="1809884">
                  <a:moveTo>
                    <a:pt x="0" y="0"/>
                  </a:moveTo>
                  <a:lnTo>
                    <a:pt x="297533" y="0"/>
                  </a:lnTo>
                  <a:lnTo>
                    <a:pt x="297533" y="1809884"/>
                  </a:lnTo>
                  <a:lnTo>
                    <a:pt x="0" y="1809884"/>
                  </a:lnTo>
                  <a:close/>
                </a:path>
              </a:pathLst>
            </a:custGeom>
            <a:solidFill>
              <a:srgbClr val="0081C6"/>
            </a:solidFill>
          </p:spPr>
          <p:txBody>
            <a:bodyPr/>
            <a:lstStyle/>
            <a:p>
              <a:endParaRPr lang="en-US"/>
            </a:p>
          </p:txBody>
        </p:sp>
      </p:grpSp>
      <p:grpSp>
        <p:nvGrpSpPr>
          <p:cNvPr id="15" name="Group 15"/>
          <p:cNvGrpSpPr/>
          <p:nvPr/>
        </p:nvGrpSpPr>
        <p:grpSpPr>
          <a:xfrm>
            <a:off x="7712768" y="5936113"/>
            <a:ext cx="3222460" cy="1055574"/>
            <a:chOff x="0" y="0"/>
            <a:chExt cx="4296614" cy="1407432"/>
          </a:xfrm>
        </p:grpSpPr>
        <p:grpSp>
          <p:nvGrpSpPr>
            <p:cNvPr id="16" name="Group 16"/>
            <p:cNvGrpSpPr/>
            <p:nvPr/>
          </p:nvGrpSpPr>
          <p:grpSpPr>
            <a:xfrm rot="5400000">
              <a:off x="1444591" y="-1444591"/>
              <a:ext cx="1407432" cy="4296614"/>
              <a:chOff x="0" y="0"/>
              <a:chExt cx="297533" cy="908310"/>
            </a:xfrm>
          </p:grpSpPr>
          <p:sp>
            <p:nvSpPr>
              <p:cNvPr id="17" name="Freeform 17"/>
              <p:cNvSpPr/>
              <p:nvPr/>
            </p:nvSpPr>
            <p:spPr>
              <a:xfrm>
                <a:off x="0" y="0"/>
                <a:ext cx="297533" cy="908309"/>
              </a:xfrm>
              <a:custGeom>
                <a:avLst/>
                <a:gdLst/>
                <a:ahLst/>
                <a:cxnLst/>
                <a:rect l="l" t="t" r="r" b="b"/>
                <a:pathLst>
                  <a:path w="297533" h="908309">
                    <a:moveTo>
                      <a:pt x="0" y="0"/>
                    </a:moveTo>
                    <a:lnTo>
                      <a:pt x="297533" y="0"/>
                    </a:lnTo>
                    <a:lnTo>
                      <a:pt x="297533" y="908309"/>
                    </a:lnTo>
                    <a:lnTo>
                      <a:pt x="0" y="908309"/>
                    </a:lnTo>
                    <a:close/>
                  </a:path>
                </a:pathLst>
              </a:custGeom>
              <a:solidFill>
                <a:srgbClr val="004B87"/>
              </a:solidFill>
            </p:spPr>
            <p:txBody>
              <a:bodyPr/>
              <a:lstStyle/>
              <a:p>
                <a:endParaRPr lang="en-US"/>
              </a:p>
            </p:txBody>
          </p:sp>
        </p:grpSp>
        <p:sp>
          <p:nvSpPr>
            <p:cNvPr id="18" name="TextBox 18"/>
            <p:cNvSpPr txBox="1"/>
            <p:nvPr/>
          </p:nvSpPr>
          <p:spPr>
            <a:xfrm>
              <a:off x="348868" y="414515"/>
              <a:ext cx="3598878" cy="559352"/>
            </a:xfrm>
            <a:prstGeom prst="rect">
              <a:avLst/>
            </a:prstGeom>
          </p:spPr>
          <p:txBody>
            <a:bodyPr lIns="0" tIns="0" rIns="0" bIns="0" rtlCol="0" anchor="t">
              <a:spAutoFit/>
            </a:bodyPr>
            <a:lstStyle/>
            <a:p>
              <a:pPr algn="ctr">
                <a:lnSpc>
                  <a:spcPts val="3323"/>
                </a:lnSpc>
                <a:spcBef>
                  <a:spcPct val="0"/>
                </a:spcBef>
              </a:pPr>
              <a:r>
                <a:rPr lang="en-US" sz="2658" spc="172">
                  <a:solidFill>
                    <a:srgbClr val="FFFFFF"/>
                  </a:solidFill>
                  <a:latin typeface="Open Sans"/>
                </a:rPr>
                <a:t>$60,000</a:t>
              </a:r>
            </a:p>
          </p:txBody>
        </p:sp>
      </p:grpSp>
      <p:grpSp>
        <p:nvGrpSpPr>
          <p:cNvPr id="19" name="Group 19"/>
          <p:cNvGrpSpPr/>
          <p:nvPr/>
        </p:nvGrpSpPr>
        <p:grpSpPr>
          <a:xfrm rot="5400000">
            <a:off x="3711427" y="4571872"/>
            <a:ext cx="1055574" cy="6421028"/>
            <a:chOff x="0" y="0"/>
            <a:chExt cx="297533" cy="1809884"/>
          </a:xfrm>
        </p:grpSpPr>
        <p:sp>
          <p:nvSpPr>
            <p:cNvPr id="20" name="Freeform 20"/>
            <p:cNvSpPr/>
            <p:nvPr/>
          </p:nvSpPr>
          <p:spPr>
            <a:xfrm>
              <a:off x="0" y="0"/>
              <a:ext cx="297533" cy="1809884"/>
            </a:xfrm>
            <a:custGeom>
              <a:avLst/>
              <a:gdLst/>
              <a:ahLst/>
              <a:cxnLst/>
              <a:rect l="l" t="t" r="r" b="b"/>
              <a:pathLst>
                <a:path w="297533" h="1809884">
                  <a:moveTo>
                    <a:pt x="0" y="0"/>
                  </a:moveTo>
                  <a:lnTo>
                    <a:pt x="297533" y="0"/>
                  </a:lnTo>
                  <a:lnTo>
                    <a:pt x="297533" y="1809884"/>
                  </a:lnTo>
                  <a:lnTo>
                    <a:pt x="0" y="1809884"/>
                  </a:lnTo>
                  <a:close/>
                </a:path>
              </a:pathLst>
            </a:custGeom>
            <a:solidFill>
              <a:srgbClr val="0081C6"/>
            </a:solidFill>
          </p:spPr>
          <p:txBody>
            <a:bodyPr/>
            <a:lstStyle/>
            <a:p>
              <a:endParaRPr lang="en-US"/>
            </a:p>
          </p:txBody>
        </p:sp>
      </p:grpSp>
      <p:grpSp>
        <p:nvGrpSpPr>
          <p:cNvPr id="21" name="Group 21"/>
          <p:cNvGrpSpPr/>
          <p:nvPr/>
        </p:nvGrpSpPr>
        <p:grpSpPr>
          <a:xfrm>
            <a:off x="7712768" y="7254599"/>
            <a:ext cx="3222460" cy="1055574"/>
            <a:chOff x="0" y="0"/>
            <a:chExt cx="4296614" cy="1407432"/>
          </a:xfrm>
        </p:grpSpPr>
        <p:grpSp>
          <p:nvGrpSpPr>
            <p:cNvPr id="22" name="Group 22"/>
            <p:cNvGrpSpPr/>
            <p:nvPr/>
          </p:nvGrpSpPr>
          <p:grpSpPr>
            <a:xfrm rot="5400000">
              <a:off x="1444591" y="-1444591"/>
              <a:ext cx="1407432" cy="4296614"/>
              <a:chOff x="0" y="0"/>
              <a:chExt cx="297533" cy="908310"/>
            </a:xfrm>
          </p:grpSpPr>
          <p:sp>
            <p:nvSpPr>
              <p:cNvPr id="23" name="Freeform 23"/>
              <p:cNvSpPr/>
              <p:nvPr/>
            </p:nvSpPr>
            <p:spPr>
              <a:xfrm>
                <a:off x="0" y="0"/>
                <a:ext cx="297533" cy="908309"/>
              </a:xfrm>
              <a:custGeom>
                <a:avLst/>
                <a:gdLst/>
                <a:ahLst/>
                <a:cxnLst/>
                <a:rect l="l" t="t" r="r" b="b"/>
                <a:pathLst>
                  <a:path w="297533" h="908309">
                    <a:moveTo>
                      <a:pt x="0" y="0"/>
                    </a:moveTo>
                    <a:lnTo>
                      <a:pt x="297533" y="0"/>
                    </a:lnTo>
                    <a:lnTo>
                      <a:pt x="297533" y="908309"/>
                    </a:lnTo>
                    <a:lnTo>
                      <a:pt x="0" y="908309"/>
                    </a:lnTo>
                    <a:close/>
                  </a:path>
                </a:pathLst>
              </a:custGeom>
              <a:solidFill>
                <a:srgbClr val="004B87"/>
              </a:solidFill>
            </p:spPr>
            <p:txBody>
              <a:bodyPr/>
              <a:lstStyle/>
              <a:p>
                <a:endParaRPr lang="en-US"/>
              </a:p>
            </p:txBody>
          </p:sp>
        </p:grpSp>
        <p:sp>
          <p:nvSpPr>
            <p:cNvPr id="24" name="TextBox 24"/>
            <p:cNvSpPr txBox="1"/>
            <p:nvPr/>
          </p:nvSpPr>
          <p:spPr>
            <a:xfrm>
              <a:off x="348868" y="414515"/>
              <a:ext cx="3598878" cy="559352"/>
            </a:xfrm>
            <a:prstGeom prst="rect">
              <a:avLst/>
            </a:prstGeom>
          </p:spPr>
          <p:txBody>
            <a:bodyPr lIns="0" tIns="0" rIns="0" bIns="0" rtlCol="0" anchor="t">
              <a:spAutoFit/>
            </a:bodyPr>
            <a:lstStyle/>
            <a:p>
              <a:pPr algn="ctr">
                <a:lnSpc>
                  <a:spcPts val="3323"/>
                </a:lnSpc>
                <a:spcBef>
                  <a:spcPct val="0"/>
                </a:spcBef>
              </a:pPr>
              <a:r>
                <a:rPr lang="en-US" sz="2658" spc="172">
                  <a:solidFill>
                    <a:srgbClr val="FFFFFF"/>
                  </a:solidFill>
                  <a:latin typeface="Open Sans"/>
                </a:rPr>
                <a:t>$60,980</a:t>
              </a:r>
            </a:p>
          </p:txBody>
        </p:sp>
      </p:grpSp>
      <p:sp>
        <p:nvSpPr>
          <p:cNvPr id="25" name="TextBox 25"/>
          <p:cNvSpPr txBox="1"/>
          <p:nvPr/>
        </p:nvSpPr>
        <p:spPr>
          <a:xfrm>
            <a:off x="1406112" y="4722848"/>
            <a:ext cx="5713459" cy="413682"/>
          </a:xfrm>
          <a:prstGeom prst="rect">
            <a:avLst/>
          </a:prstGeom>
        </p:spPr>
        <p:txBody>
          <a:bodyPr lIns="0" tIns="0" rIns="0" bIns="0" rtlCol="0" anchor="t">
            <a:spAutoFit/>
          </a:bodyPr>
          <a:lstStyle/>
          <a:p>
            <a:pPr>
              <a:lnSpc>
                <a:spcPts val="3323"/>
              </a:lnSpc>
              <a:spcBef>
                <a:spcPct val="0"/>
              </a:spcBef>
            </a:pPr>
            <a:r>
              <a:rPr lang="en-US" sz="2658" spc="172" dirty="0">
                <a:solidFill>
                  <a:srgbClr val="FFFFFF"/>
                </a:solidFill>
                <a:latin typeface="Open Sans"/>
              </a:rPr>
              <a:t>COMMUNITY NIGHT PROGRAM*</a:t>
            </a:r>
          </a:p>
        </p:txBody>
      </p:sp>
      <p:sp>
        <p:nvSpPr>
          <p:cNvPr id="26" name="TextBox 26"/>
          <p:cNvSpPr txBox="1"/>
          <p:nvPr/>
        </p:nvSpPr>
        <p:spPr>
          <a:xfrm>
            <a:off x="1406112" y="6247534"/>
            <a:ext cx="5816856" cy="413682"/>
          </a:xfrm>
          <a:prstGeom prst="rect">
            <a:avLst/>
          </a:prstGeom>
        </p:spPr>
        <p:txBody>
          <a:bodyPr lIns="0" tIns="0" rIns="0" bIns="0" rtlCol="0" anchor="t">
            <a:spAutoFit/>
          </a:bodyPr>
          <a:lstStyle/>
          <a:p>
            <a:pPr>
              <a:lnSpc>
                <a:spcPts val="3323"/>
              </a:lnSpc>
              <a:spcBef>
                <a:spcPct val="0"/>
              </a:spcBef>
            </a:pPr>
            <a:r>
              <a:rPr lang="en-US" sz="2658" spc="172" dirty="0">
                <a:solidFill>
                  <a:srgbClr val="FFFFFF"/>
                </a:solidFill>
                <a:latin typeface="Open Sans"/>
              </a:rPr>
              <a:t>COMMUNITY SWIM PROGRAM*</a:t>
            </a:r>
          </a:p>
        </p:txBody>
      </p:sp>
      <p:sp>
        <p:nvSpPr>
          <p:cNvPr id="27" name="TextBox 27"/>
          <p:cNvSpPr txBox="1"/>
          <p:nvPr/>
        </p:nvSpPr>
        <p:spPr>
          <a:xfrm>
            <a:off x="1197482" y="7563658"/>
            <a:ext cx="6252246" cy="366021"/>
          </a:xfrm>
          <a:prstGeom prst="rect">
            <a:avLst/>
          </a:prstGeom>
        </p:spPr>
        <p:txBody>
          <a:bodyPr lIns="0" tIns="0" rIns="0" bIns="0" rtlCol="0" anchor="t">
            <a:spAutoFit/>
          </a:bodyPr>
          <a:lstStyle/>
          <a:p>
            <a:pPr>
              <a:lnSpc>
                <a:spcPts val="2948"/>
              </a:lnSpc>
              <a:spcBef>
                <a:spcPct val="0"/>
              </a:spcBef>
            </a:pPr>
            <a:r>
              <a:rPr lang="en-US" sz="2358" spc="153">
                <a:solidFill>
                  <a:srgbClr val="FFFFFF"/>
                </a:solidFill>
                <a:latin typeface="Open Sans"/>
              </a:rPr>
              <a:t>SUMMER CARE POVERTY ALLEVIATION</a:t>
            </a:r>
          </a:p>
        </p:txBody>
      </p:sp>
      <p:sp>
        <p:nvSpPr>
          <p:cNvPr id="28" name="TextBox 26">
            <a:extLst>
              <a:ext uri="{FF2B5EF4-FFF2-40B4-BE49-F238E27FC236}">
                <a16:creationId xmlns:a16="http://schemas.microsoft.com/office/drawing/2014/main" id="{0D368658-D367-B331-4FB8-203012C9DB5E}"/>
              </a:ext>
            </a:extLst>
          </p:cNvPr>
          <p:cNvSpPr txBox="1"/>
          <p:nvPr/>
        </p:nvSpPr>
        <p:spPr>
          <a:xfrm>
            <a:off x="578603" y="9389066"/>
            <a:ext cx="10806721" cy="828560"/>
          </a:xfrm>
          <a:prstGeom prst="rect">
            <a:avLst/>
          </a:prstGeom>
        </p:spPr>
        <p:txBody>
          <a:bodyPr wrap="square" lIns="0" tIns="0" rIns="0" bIns="0" rtlCol="0" anchor="t">
            <a:spAutoFit/>
          </a:bodyPr>
          <a:lstStyle/>
          <a:p>
            <a:pPr>
              <a:lnSpc>
                <a:spcPts val="3323"/>
              </a:lnSpc>
              <a:spcBef>
                <a:spcPct val="0"/>
              </a:spcBef>
            </a:pPr>
            <a:r>
              <a:rPr lang="en-US" sz="2658" spc="172" dirty="0">
                <a:solidFill>
                  <a:srgbClr val="FFFFFF"/>
                </a:solidFill>
                <a:latin typeface="Open Sans"/>
              </a:rPr>
              <a:t>*City of Stamford requested BGCS form Community Night Program in 2015 and Community Swim Program in 2021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4B87"/>
        </a:solidFill>
        <a:effectLst/>
      </p:bgPr>
    </p:bg>
    <p:spTree>
      <p:nvGrpSpPr>
        <p:cNvPr id="1" name=""/>
        <p:cNvGrpSpPr/>
        <p:nvPr/>
      </p:nvGrpSpPr>
      <p:grpSpPr>
        <a:xfrm>
          <a:off x="0" y="0"/>
          <a:ext cx="0" cy="0"/>
          <a:chOff x="0" y="0"/>
          <a:chExt cx="0" cy="0"/>
        </a:xfrm>
      </p:grpSpPr>
      <p:sp>
        <p:nvSpPr>
          <p:cNvPr id="2" name="AutoShape 2"/>
          <p:cNvSpPr/>
          <p:nvPr/>
        </p:nvSpPr>
        <p:spPr>
          <a:xfrm>
            <a:off x="-542702" y="-423751"/>
            <a:ext cx="7553102" cy="11134502"/>
          </a:xfrm>
          <a:prstGeom prst="rect">
            <a:avLst/>
          </a:prstGeom>
          <a:solidFill>
            <a:srgbClr val="FFFFFF"/>
          </a:solidFill>
        </p:spPr>
        <p:txBody>
          <a:bodyPr/>
          <a:lstStyle/>
          <a:p>
            <a:endParaRPr lang="en-US"/>
          </a:p>
        </p:txBody>
      </p:sp>
      <p:grpSp>
        <p:nvGrpSpPr>
          <p:cNvPr id="3" name="Group 3"/>
          <p:cNvGrpSpPr/>
          <p:nvPr/>
        </p:nvGrpSpPr>
        <p:grpSpPr>
          <a:xfrm>
            <a:off x="330055" y="406969"/>
            <a:ext cx="6357504" cy="9482805"/>
            <a:chOff x="0" y="0"/>
            <a:chExt cx="1674404" cy="2497529"/>
          </a:xfrm>
        </p:grpSpPr>
        <p:sp>
          <p:nvSpPr>
            <p:cNvPr id="4" name="Freeform 4"/>
            <p:cNvSpPr/>
            <p:nvPr/>
          </p:nvSpPr>
          <p:spPr>
            <a:xfrm>
              <a:off x="0" y="0"/>
              <a:ext cx="1674404" cy="2497529"/>
            </a:xfrm>
            <a:custGeom>
              <a:avLst/>
              <a:gdLst/>
              <a:ahLst/>
              <a:cxnLst/>
              <a:rect l="l" t="t" r="r" b="b"/>
              <a:pathLst>
                <a:path w="1674404" h="2497529">
                  <a:moveTo>
                    <a:pt x="0" y="0"/>
                  </a:moveTo>
                  <a:lnTo>
                    <a:pt x="1674404" y="0"/>
                  </a:lnTo>
                  <a:lnTo>
                    <a:pt x="1674404" y="2497529"/>
                  </a:lnTo>
                  <a:lnTo>
                    <a:pt x="0" y="2497529"/>
                  </a:lnTo>
                  <a:close/>
                </a:path>
              </a:pathLst>
            </a:custGeom>
            <a:solidFill>
              <a:srgbClr val="FF8200"/>
            </a:solidFill>
          </p:spPr>
          <p:txBody>
            <a:bodyPr/>
            <a:lstStyle/>
            <a:p>
              <a:endParaRPr lang="en-US"/>
            </a:p>
          </p:txBody>
        </p:sp>
        <p:sp>
          <p:nvSpPr>
            <p:cNvPr id="5" name="TextBox 5"/>
            <p:cNvSpPr txBox="1"/>
            <p:nvPr/>
          </p:nvSpPr>
          <p:spPr>
            <a:xfrm>
              <a:off x="0" y="-9525"/>
              <a:ext cx="1674404" cy="2507054"/>
            </a:xfrm>
            <a:prstGeom prst="rect">
              <a:avLst/>
            </a:prstGeom>
          </p:spPr>
          <p:txBody>
            <a:bodyPr lIns="50800" tIns="50800" rIns="50800" bIns="50800" rtlCol="0" anchor="ctr"/>
            <a:lstStyle/>
            <a:p>
              <a:pPr algn="ctr">
                <a:lnSpc>
                  <a:spcPts val="2874"/>
                </a:lnSpc>
              </a:pPr>
              <a:endParaRPr/>
            </a:p>
          </p:txBody>
        </p:sp>
      </p:grpSp>
      <p:sp>
        <p:nvSpPr>
          <p:cNvPr id="6" name="Freeform 6"/>
          <p:cNvSpPr/>
          <p:nvPr/>
        </p:nvSpPr>
        <p:spPr>
          <a:xfrm>
            <a:off x="600471" y="740499"/>
            <a:ext cx="5855387" cy="8815746"/>
          </a:xfrm>
          <a:custGeom>
            <a:avLst/>
            <a:gdLst/>
            <a:ahLst/>
            <a:cxnLst/>
            <a:rect l="l" t="t" r="r" b="b"/>
            <a:pathLst>
              <a:path w="5855387" h="8815746">
                <a:moveTo>
                  <a:pt x="0" y="0"/>
                </a:moveTo>
                <a:lnTo>
                  <a:pt x="5855387" y="0"/>
                </a:lnTo>
                <a:lnTo>
                  <a:pt x="5855387" y="8815746"/>
                </a:lnTo>
                <a:lnTo>
                  <a:pt x="0" y="8815746"/>
                </a:lnTo>
                <a:lnTo>
                  <a:pt x="0" y="0"/>
                </a:lnTo>
                <a:close/>
              </a:path>
            </a:pathLst>
          </a:custGeom>
          <a:blipFill>
            <a:blip r:embed="rId2"/>
            <a:stretch>
              <a:fillRect l="-30730" t="-1333" r="-73068" b="-188"/>
            </a:stretch>
          </a:blipFill>
        </p:spPr>
        <p:txBody>
          <a:bodyPr/>
          <a:lstStyle/>
          <a:p>
            <a:endParaRPr lang="en-US"/>
          </a:p>
        </p:txBody>
      </p:sp>
      <p:sp>
        <p:nvSpPr>
          <p:cNvPr id="7" name="TextBox 7"/>
          <p:cNvSpPr txBox="1"/>
          <p:nvPr/>
        </p:nvSpPr>
        <p:spPr>
          <a:xfrm>
            <a:off x="8039016" y="3721661"/>
            <a:ext cx="1614041" cy="622300"/>
          </a:xfrm>
          <a:prstGeom prst="rect">
            <a:avLst/>
          </a:prstGeom>
        </p:spPr>
        <p:txBody>
          <a:bodyPr lIns="0" tIns="0" rIns="0" bIns="0" rtlCol="0" anchor="t">
            <a:spAutoFit/>
          </a:bodyPr>
          <a:lstStyle/>
          <a:p>
            <a:pPr>
              <a:lnSpc>
                <a:spcPts val="4999"/>
              </a:lnSpc>
              <a:spcBef>
                <a:spcPct val="0"/>
              </a:spcBef>
            </a:pPr>
            <a:r>
              <a:rPr lang="en-US" sz="3999" spc="503">
                <a:solidFill>
                  <a:srgbClr val="FF8200"/>
                </a:solidFill>
                <a:latin typeface="Open Sans Bold"/>
              </a:rPr>
              <a:t>NEED</a:t>
            </a:r>
          </a:p>
        </p:txBody>
      </p:sp>
      <p:sp>
        <p:nvSpPr>
          <p:cNvPr id="8" name="TextBox 8"/>
          <p:cNvSpPr txBox="1"/>
          <p:nvPr/>
        </p:nvSpPr>
        <p:spPr>
          <a:xfrm>
            <a:off x="8039016" y="7439742"/>
            <a:ext cx="3467184" cy="631825"/>
          </a:xfrm>
          <a:prstGeom prst="rect">
            <a:avLst/>
          </a:prstGeom>
        </p:spPr>
        <p:txBody>
          <a:bodyPr wrap="square" lIns="0" tIns="0" rIns="0" bIns="0" rtlCol="0" anchor="t">
            <a:spAutoFit/>
          </a:bodyPr>
          <a:lstStyle/>
          <a:p>
            <a:pPr>
              <a:lnSpc>
                <a:spcPts val="5000"/>
              </a:lnSpc>
              <a:spcBef>
                <a:spcPct val="0"/>
              </a:spcBef>
            </a:pPr>
            <a:r>
              <a:rPr lang="en-US" sz="4000" spc="504" dirty="0">
                <a:solidFill>
                  <a:srgbClr val="FF8200"/>
                </a:solidFill>
                <a:latin typeface="Open Sans Bold"/>
              </a:rPr>
              <a:t>OUTCOME</a:t>
            </a:r>
          </a:p>
        </p:txBody>
      </p:sp>
      <p:sp>
        <p:nvSpPr>
          <p:cNvPr id="9" name="TextBox 9"/>
          <p:cNvSpPr txBox="1"/>
          <p:nvPr/>
        </p:nvSpPr>
        <p:spPr>
          <a:xfrm>
            <a:off x="12231031" y="3721661"/>
            <a:ext cx="5304940" cy="2475409"/>
          </a:xfrm>
          <a:prstGeom prst="rect">
            <a:avLst/>
          </a:prstGeom>
        </p:spPr>
        <p:txBody>
          <a:bodyPr lIns="0" tIns="0" rIns="0" bIns="0" rtlCol="0" anchor="t">
            <a:spAutoFit/>
          </a:bodyPr>
          <a:lstStyle/>
          <a:p>
            <a:pPr>
              <a:lnSpc>
                <a:spcPts val="3964"/>
              </a:lnSpc>
            </a:pPr>
            <a:r>
              <a:rPr lang="en-US" sz="3171">
                <a:solidFill>
                  <a:srgbClr val="FFFFFF"/>
                </a:solidFill>
                <a:latin typeface="Open Sans"/>
              </a:rPr>
              <a:t>Increase capacity to meet demand, ensure 50-150 more youth have a safe, positive, and productive place this summer. </a:t>
            </a:r>
          </a:p>
        </p:txBody>
      </p:sp>
      <p:sp>
        <p:nvSpPr>
          <p:cNvPr id="10" name="TextBox 10"/>
          <p:cNvSpPr txBox="1"/>
          <p:nvPr/>
        </p:nvSpPr>
        <p:spPr>
          <a:xfrm>
            <a:off x="12231031" y="7449267"/>
            <a:ext cx="5304940" cy="1980109"/>
          </a:xfrm>
          <a:prstGeom prst="rect">
            <a:avLst/>
          </a:prstGeom>
        </p:spPr>
        <p:txBody>
          <a:bodyPr lIns="0" tIns="0" rIns="0" bIns="0" rtlCol="0" anchor="t">
            <a:spAutoFit/>
          </a:bodyPr>
          <a:lstStyle/>
          <a:p>
            <a:pPr>
              <a:lnSpc>
                <a:spcPts val="3964"/>
              </a:lnSpc>
            </a:pPr>
            <a:r>
              <a:rPr lang="en-US" sz="3171">
                <a:solidFill>
                  <a:srgbClr val="FFFFFF"/>
                </a:solidFill>
                <a:latin typeface="Open Sans"/>
              </a:rPr>
              <a:t>Combat learning loss, avoid juvenile crime, improve mental health and food security.</a:t>
            </a:r>
          </a:p>
        </p:txBody>
      </p:sp>
      <p:sp>
        <p:nvSpPr>
          <p:cNvPr id="11" name="TextBox 11"/>
          <p:cNvSpPr txBox="1"/>
          <p:nvPr/>
        </p:nvSpPr>
        <p:spPr>
          <a:xfrm>
            <a:off x="8039016" y="981075"/>
            <a:ext cx="6811122" cy="1615827"/>
          </a:xfrm>
          <a:prstGeom prst="rect">
            <a:avLst/>
          </a:prstGeom>
        </p:spPr>
        <p:txBody>
          <a:bodyPr lIns="0" tIns="0" rIns="0" bIns="0" rtlCol="0" anchor="t">
            <a:spAutoFit/>
          </a:bodyPr>
          <a:lstStyle/>
          <a:p>
            <a:pPr algn="l">
              <a:lnSpc>
                <a:spcPts val="6320"/>
              </a:lnSpc>
            </a:pPr>
            <a:r>
              <a:rPr lang="en-US" sz="4862" spc="243" dirty="0">
                <a:solidFill>
                  <a:srgbClr val="FFFFFF"/>
                </a:solidFill>
                <a:latin typeface="League Spartan"/>
              </a:rPr>
              <a:t>SUMMER CARE -ACCESS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2529"/>
        </a:solidFill>
        <a:effectLst/>
      </p:bgPr>
    </p:bg>
    <p:spTree>
      <p:nvGrpSpPr>
        <p:cNvPr id="1" name=""/>
        <p:cNvGrpSpPr/>
        <p:nvPr/>
      </p:nvGrpSpPr>
      <p:grpSpPr>
        <a:xfrm>
          <a:off x="0" y="0"/>
          <a:ext cx="0" cy="0"/>
          <a:chOff x="0" y="0"/>
          <a:chExt cx="0" cy="0"/>
        </a:xfrm>
      </p:grpSpPr>
      <p:sp>
        <p:nvSpPr>
          <p:cNvPr id="2" name="Freeform 2"/>
          <p:cNvSpPr/>
          <p:nvPr/>
        </p:nvSpPr>
        <p:spPr>
          <a:xfrm>
            <a:off x="-553967" y="-273240"/>
            <a:ext cx="10893175" cy="10833479"/>
          </a:xfrm>
          <a:custGeom>
            <a:avLst/>
            <a:gdLst/>
            <a:ahLst/>
            <a:cxnLst/>
            <a:rect l="l" t="t" r="r" b="b"/>
            <a:pathLst>
              <a:path w="10893175" h="10833479">
                <a:moveTo>
                  <a:pt x="0" y="0"/>
                </a:moveTo>
                <a:lnTo>
                  <a:pt x="10893174" y="0"/>
                </a:lnTo>
                <a:lnTo>
                  <a:pt x="10893174" y="10833480"/>
                </a:lnTo>
                <a:lnTo>
                  <a:pt x="0" y="10833480"/>
                </a:lnTo>
                <a:lnTo>
                  <a:pt x="0" y="0"/>
                </a:lnTo>
                <a:close/>
              </a:path>
            </a:pathLst>
          </a:custGeom>
          <a:blipFill>
            <a:blip r:embed="rId2">
              <a:alphaModFix amt="50000"/>
            </a:blip>
            <a:stretch>
              <a:fillRect t="-3198" b="-30869"/>
            </a:stretch>
          </a:blipFill>
        </p:spPr>
        <p:txBody>
          <a:bodyPr/>
          <a:lstStyle/>
          <a:p>
            <a:endParaRPr lang="en-US"/>
          </a:p>
        </p:txBody>
      </p:sp>
      <p:grpSp>
        <p:nvGrpSpPr>
          <p:cNvPr id="3" name="Group 3"/>
          <p:cNvGrpSpPr/>
          <p:nvPr/>
        </p:nvGrpSpPr>
        <p:grpSpPr>
          <a:xfrm>
            <a:off x="7769091" y="1028700"/>
            <a:ext cx="9490209" cy="2072218"/>
            <a:chOff x="0" y="0"/>
            <a:chExt cx="12653612" cy="2762958"/>
          </a:xfrm>
        </p:grpSpPr>
        <p:sp>
          <p:nvSpPr>
            <p:cNvPr id="4" name="AutoShape 4"/>
            <p:cNvSpPr/>
            <p:nvPr/>
          </p:nvSpPr>
          <p:spPr>
            <a:xfrm>
              <a:off x="0" y="0"/>
              <a:ext cx="3426822" cy="2762958"/>
            </a:xfrm>
            <a:prstGeom prst="rect">
              <a:avLst/>
            </a:prstGeom>
            <a:solidFill>
              <a:srgbClr val="0081C6"/>
            </a:solidFill>
          </p:spPr>
          <p:txBody>
            <a:bodyPr/>
            <a:lstStyle/>
            <a:p>
              <a:endParaRPr lang="en-US"/>
            </a:p>
          </p:txBody>
        </p:sp>
        <p:sp>
          <p:nvSpPr>
            <p:cNvPr id="5" name="Freeform 5"/>
            <p:cNvSpPr/>
            <p:nvPr/>
          </p:nvSpPr>
          <p:spPr>
            <a:xfrm>
              <a:off x="851756" y="766832"/>
              <a:ext cx="1723309" cy="1229294"/>
            </a:xfrm>
            <a:custGeom>
              <a:avLst/>
              <a:gdLst/>
              <a:ahLst/>
              <a:cxnLst/>
              <a:rect l="l" t="t" r="r" b="b"/>
              <a:pathLst>
                <a:path w="1723309" h="1229294">
                  <a:moveTo>
                    <a:pt x="0" y="0"/>
                  </a:moveTo>
                  <a:lnTo>
                    <a:pt x="1723309" y="0"/>
                  </a:lnTo>
                  <a:lnTo>
                    <a:pt x="1723309" y="1229294"/>
                  </a:lnTo>
                  <a:lnTo>
                    <a:pt x="0" y="12292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4914802" y="1068234"/>
              <a:ext cx="7738809" cy="1457325"/>
            </a:xfrm>
            <a:prstGeom prst="rect">
              <a:avLst/>
            </a:prstGeom>
          </p:spPr>
          <p:txBody>
            <a:bodyPr lIns="0" tIns="0" rIns="0" bIns="0" rtlCol="0" anchor="t">
              <a:spAutoFit/>
            </a:bodyPr>
            <a:lstStyle/>
            <a:p>
              <a:pPr algn="ctr">
                <a:lnSpc>
                  <a:spcPts val="4500"/>
                </a:lnSpc>
              </a:pPr>
              <a:r>
                <a:rPr lang="en-US" sz="3000" spc="30">
                  <a:solidFill>
                    <a:srgbClr val="FFFFFF"/>
                  </a:solidFill>
                  <a:latin typeface="Open Sans"/>
                </a:rPr>
                <a:t>347 Stillwater Avenue</a:t>
              </a:r>
            </a:p>
            <a:p>
              <a:pPr algn="ctr">
                <a:lnSpc>
                  <a:spcPts val="4500"/>
                </a:lnSpc>
              </a:pPr>
              <a:r>
                <a:rPr lang="en-US" sz="3000" spc="30">
                  <a:solidFill>
                    <a:srgbClr val="FFFFFF"/>
                  </a:solidFill>
                  <a:latin typeface="Open Sans"/>
                </a:rPr>
                <a:t>Stamford, CT 06902</a:t>
              </a:r>
            </a:p>
          </p:txBody>
        </p:sp>
        <p:sp>
          <p:nvSpPr>
            <p:cNvPr id="7" name="TextBox 7"/>
            <p:cNvSpPr txBox="1"/>
            <p:nvPr/>
          </p:nvSpPr>
          <p:spPr>
            <a:xfrm>
              <a:off x="4914802" y="218349"/>
              <a:ext cx="7738809" cy="689610"/>
            </a:xfrm>
            <a:prstGeom prst="rect">
              <a:avLst/>
            </a:prstGeom>
          </p:spPr>
          <p:txBody>
            <a:bodyPr lIns="0" tIns="0" rIns="0" bIns="0" rtlCol="0" anchor="t">
              <a:spAutoFit/>
            </a:bodyPr>
            <a:lstStyle/>
            <a:p>
              <a:pPr algn="ctr">
                <a:lnSpc>
                  <a:spcPts val="4125"/>
                </a:lnSpc>
              </a:pPr>
              <a:r>
                <a:rPr lang="en-US" sz="3300" spc="214">
                  <a:solidFill>
                    <a:srgbClr val="0081C6"/>
                  </a:solidFill>
                  <a:latin typeface="Open Sans"/>
                </a:rPr>
                <a:t>MAILING ADDRESS</a:t>
              </a:r>
            </a:p>
          </p:txBody>
        </p:sp>
      </p:grpSp>
      <p:sp>
        <p:nvSpPr>
          <p:cNvPr id="8" name="TextBox 8"/>
          <p:cNvSpPr txBox="1"/>
          <p:nvPr/>
        </p:nvSpPr>
        <p:spPr>
          <a:xfrm rot="-5400000">
            <a:off x="-1912856" y="4635817"/>
            <a:ext cx="6784177" cy="1015365"/>
          </a:xfrm>
          <a:prstGeom prst="rect">
            <a:avLst/>
          </a:prstGeom>
        </p:spPr>
        <p:txBody>
          <a:bodyPr lIns="0" tIns="0" rIns="0" bIns="0" rtlCol="0" anchor="t">
            <a:spAutoFit/>
          </a:bodyPr>
          <a:lstStyle/>
          <a:p>
            <a:pPr algn="ctr">
              <a:lnSpc>
                <a:spcPts val="8190"/>
              </a:lnSpc>
            </a:pPr>
            <a:r>
              <a:rPr lang="en-US" sz="6300" spc="315">
                <a:solidFill>
                  <a:srgbClr val="FFFFFF"/>
                </a:solidFill>
                <a:latin typeface="League Spartan"/>
              </a:rPr>
              <a:t>REACH OUT</a:t>
            </a:r>
          </a:p>
        </p:txBody>
      </p:sp>
      <p:grpSp>
        <p:nvGrpSpPr>
          <p:cNvPr id="9" name="Group 9"/>
          <p:cNvGrpSpPr/>
          <p:nvPr/>
        </p:nvGrpSpPr>
        <p:grpSpPr>
          <a:xfrm>
            <a:off x="7769091" y="4107391"/>
            <a:ext cx="9490209" cy="2072218"/>
            <a:chOff x="0" y="0"/>
            <a:chExt cx="12653612" cy="2762958"/>
          </a:xfrm>
        </p:grpSpPr>
        <p:sp>
          <p:nvSpPr>
            <p:cNvPr id="10" name="AutoShape 10"/>
            <p:cNvSpPr/>
            <p:nvPr/>
          </p:nvSpPr>
          <p:spPr>
            <a:xfrm>
              <a:off x="0" y="0"/>
              <a:ext cx="3426822" cy="2762958"/>
            </a:xfrm>
            <a:prstGeom prst="rect">
              <a:avLst/>
            </a:prstGeom>
            <a:solidFill>
              <a:srgbClr val="0081C6"/>
            </a:solidFill>
          </p:spPr>
          <p:txBody>
            <a:bodyPr/>
            <a:lstStyle/>
            <a:p>
              <a:endParaRPr lang="en-US"/>
            </a:p>
          </p:txBody>
        </p:sp>
        <p:sp>
          <p:nvSpPr>
            <p:cNvPr id="11" name="Freeform 11"/>
            <p:cNvSpPr/>
            <p:nvPr/>
          </p:nvSpPr>
          <p:spPr>
            <a:xfrm>
              <a:off x="443234" y="111302"/>
              <a:ext cx="2540354" cy="2540354"/>
            </a:xfrm>
            <a:custGeom>
              <a:avLst/>
              <a:gdLst/>
              <a:ahLst/>
              <a:cxnLst/>
              <a:rect l="l" t="t" r="r" b="b"/>
              <a:pathLst>
                <a:path w="2540354" h="2540354">
                  <a:moveTo>
                    <a:pt x="0" y="0"/>
                  </a:moveTo>
                  <a:lnTo>
                    <a:pt x="2540354" y="0"/>
                  </a:lnTo>
                  <a:lnTo>
                    <a:pt x="2540354" y="2540354"/>
                  </a:lnTo>
                  <a:lnTo>
                    <a:pt x="0" y="25403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4914802" y="1449234"/>
              <a:ext cx="7738809" cy="695325"/>
            </a:xfrm>
            <a:prstGeom prst="rect">
              <a:avLst/>
            </a:prstGeom>
          </p:spPr>
          <p:txBody>
            <a:bodyPr lIns="0" tIns="0" rIns="0" bIns="0" rtlCol="0" anchor="t">
              <a:spAutoFit/>
            </a:bodyPr>
            <a:lstStyle/>
            <a:p>
              <a:pPr algn="ctr">
                <a:lnSpc>
                  <a:spcPts val="4500"/>
                </a:lnSpc>
              </a:pPr>
              <a:r>
                <a:rPr lang="en-US" sz="3000" spc="30">
                  <a:solidFill>
                    <a:srgbClr val="FFFFFF"/>
                  </a:solidFill>
                  <a:latin typeface="Open Sans"/>
                </a:rPr>
                <a:t>cbaker@bgcastamford.org</a:t>
              </a:r>
            </a:p>
          </p:txBody>
        </p:sp>
        <p:sp>
          <p:nvSpPr>
            <p:cNvPr id="13" name="TextBox 13"/>
            <p:cNvSpPr txBox="1"/>
            <p:nvPr/>
          </p:nvSpPr>
          <p:spPr>
            <a:xfrm>
              <a:off x="4914802" y="599349"/>
              <a:ext cx="7738809" cy="689610"/>
            </a:xfrm>
            <a:prstGeom prst="rect">
              <a:avLst/>
            </a:prstGeom>
          </p:spPr>
          <p:txBody>
            <a:bodyPr lIns="0" tIns="0" rIns="0" bIns="0" rtlCol="0" anchor="t">
              <a:spAutoFit/>
            </a:bodyPr>
            <a:lstStyle/>
            <a:p>
              <a:pPr algn="ctr">
                <a:lnSpc>
                  <a:spcPts val="4125"/>
                </a:lnSpc>
              </a:pPr>
              <a:r>
                <a:rPr lang="en-US" sz="3300" spc="214">
                  <a:solidFill>
                    <a:srgbClr val="0081C6"/>
                  </a:solidFill>
                  <a:latin typeface="Open Sans"/>
                </a:rPr>
                <a:t>EMAIL ADDRESS</a:t>
              </a:r>
            </a:p>
          </p:txBody>
        </p:sp>
      </p:grpSp>
      <p:grpSp>
        <p:nvGrpSpPr>
          <p:cNvPr id="14" name="Group 14"/>
          <p:cNvGrpSpPr/>
          <p:nvPr/>
        </p:nvGrpSpPr>
        <p:grpSpPr>
          <a:xfrm>
            <a:off x="7769091" y="7186082"/>
            <a:ext cx="9490209" cy="2072218"/>
            <a:chOff x="0" y="0"/>
            <a:chExt cx="12653612" cy="2762958"/>
          </a:xfrm>
        </p:grpSpPr>
        <p:sp>
          <p:nvSpPr>
            <p:cNvPr id="15" name="AutoShape 15"/>
            <p:cNvSpPr/>
            <p:nvPr/>
          </p:nvSpPr>
          <p:spPr>
            <a:xfrm>
              <a:off x="0" y="0"/>
              <a:ext cx="3426822" cy="2762958"/>
            </a:xfrm>
            <a:prstGeom prst="rect">
              <a:avLst/>
            </a:prstGeom>
            <a:solidFill>
              <a:srgbClr val="0081C6"/>
            </a:solidFill>
          </p:spPr>
          <p:txBody>
            <a:bodyPr/>
            <a:lstStyle/>
            <a:p>
              <a:endParaRPr lang="en-US"/>
            </a:p>
          </p:txBody>
        </p:sp>
        <p:sp>
          <p:nvSpPr>
            <p:cNvPr id="16" name="Freeform 16"/>
            <p:cNvSpPr/>
            <p:nvPr/>
          </p:nvSpPr>
          <p:spPr>
            <a:xfrm>
              <a:off x="1005058" y="663554"/>
              <a:ext cx="1416706" cy="1435850"/>
            </a:xfrm>
            <a:custGeom>
              <a:avLst/>
              <a:gdLst/>
              <a:ahLst/>
              <a:cxnLst/>
              <a:rect l="l" t="t" r="r" b="b"/>
              <a:pathLst>
                <a:path w="1416706" h="1435850">
                  <a:moveTo>
                    <a:pt x="0" y="0"/>
                  </a:moveTo>
                  <a:lnTo>
                    <a:pt x="1416706" y="0"/>
                  </a:lnTo>
                  <a:lnTo>
                    <a:pt x="1416706" y="1435850"/>
                  </a:lnTo>
                  <a:lnTo>
                    <a:pt x="0" y="14358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4914802" y="1449234"/>
              <a:ext cx="7738809" cy="695325"/>
            </a:xfrm>
            <a:prstGeom prst="rect">
              <a:avLst/>
            </a:prstGeom>
          </p:spPr>
          <p:txBody>
            <a:bodyPr lIns="0" tIns="0" rIns="0" bIns="0" rtlCol="0" anchor="t">
              <a:spAutoFit/>
            </a:bodyPr>
            <a:lstStyle/>
            <a:p>
              <a:pPr algn="ctr">
                <a:lnSpc>
                  <a:spcPts val="4500"/>
                </a:lnSpc>
              </a:pPr>
              <a:r>
                <a:rPr lang="en-US" sz="3000" spc="30">
                  <a:solidFill>
                    <a:srgbClr val="FFFFFF"/>
                  </a:solidFill>
                  <a:latin typeface="Open Sans"/>
                  <a:hlinkClick r:id="rId9" tooltip="https://www.google.com/search?q=boys+and+girls+club+stamford&amp;rlz=1C5CHFA_enUS935US935&amp;sxsrf=ALiCzsYnVL0frFq3__hCQ6KPQpzt0-CTDQ%3A1653335848876&amp;ei=KOeLYtv0NIOrptQP__SWuAY&amp;oq=boys+and+girls+club&amp;gs_lcp=Cgdnd3Mtd2l6EAEYADIHCCMQsAMQJzINCC4QxwEQowIQsAMQJzIHCCMQsAMQJzIKCAAQRxCwAxDJAzIHCAAQRxCwAzIHCAAQRxCwAzIHCAAQRxCwAzIHCAAQRxCwAzIHCAAQRxCwAzISCC4QxwEQowIQyAMQsAMQQxgBMhIILhDHARCjAhDIAxCwAxBDGAEyEgguEMcBEKMCEMgDELADEEMYAUoECEEYAEoECEYYAFAAWABg3wxoAXABeACAAQCIAQCSAQCYAQDIAQzAAQHaAQQIARgI&amp;sclient=gws-wiz#"/>
                </a:rPr>
                <a:t>(203) 324-0594</a:t>
              </a:r>
            </a:p>
          </p:txBody>
        </p:sp>
        <p:sp>
          <p:nvSpPr>
            <p:cNvPr id="18" name="TextBox 18"/>
            <p:cNvSpPr txBox="1"/>
            <p:nvPr/>
          </p:nvSpPr>
          <p:spPr>
            <a:xfrm>
              <a:off x="4914802" y="599349"/>
              <a:ext cx="7738809" cy="689610"/>
            </a:xfrm>
            <a:prstGeom prst="rect">
              <a:avLst/>
            </a:prstGeom>
          </p:spPr>
          <p:txBody>
            <a:bodyPr lIns="0" tIns="0" rIns="0" bIns="0" rtlCol="0" anchor="t">
              <a:spAutoFit/>
            </a:bodyPr>
            <a:lstStyle/>
            <a:p>
              <a:pPr algn="ctr">
                <a:lnSpc>
                  <a:spcPts val="4125"/>
                </a:lnSpc>
              </a:pPr>
              <a:r>
                <a:rPr lang="en-US" sz="3300" spc="214">
                  <a:solidFill>
                    <a:srgbClr val="0081C6"/>
                  </a:solidFill>
                  <a:latin typeface="Open Sans"/>
                </a:rPr>
                <a:t>PHONE NUMBER</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3000" y="-279513"/>
            <a:ext cx="5292688" cy="10846027"/>
            <a:chOff x="0" y="0"/>
            <a:chExt cx="7056917" cy="14461369"/>
          </a:xfrm>
        </p:grpSpPr>
        <p:sp>
          <p:nvSpPr>
            <p:cNvPr id="3" name="AutoShape 3"/>
            <p:cNvSpPr/>
            <p:nvPr/>
          </p:nvSpPr>
          <p:spPr>
            <a:xfrm>
              <a:off x="0" y="0"/>
              <a:ext cx="6339754" cy="14461369"/>
            </a:xfrm>
            <a:prstGeom prst="rect">
              <a:avLst/>
            </a:prstGeom>
            <a:solidFill>
              <a:srgbClr val="0081C6"/>
            </a:solidFill>
          </p:spPr>
          <p:txBody>
            <a:bodyPr/>
            <a:lstStyle/>
            <a:p>
              <a:endParaRPr lang="en-US"/>
            </a:p>
          </p:txBody>
        </p:sp>
        <p:grpSp>
          <p:nvGrpSpPr>
            <p:cNvPr id="4" name="Group 4"/>
            <p:cNvGrpSpPr/>
            <p:nvPr/>
          </p:nvGrpSpPr>
          <p:grpSpPr>
            <a:xfrm rot="-8100000">
              <a:off x="5569902" y="6615440"/>
              <a:ext cx="1232461" cy="1230489"/>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81C6"/>
              </a:solidFill>
            </p:spPr>
            <p:txBody>
              <a:bodyPr/>
              <a:lstStyle/>
              <a:p>
                <a:endParaRPr lang="en-US"/>
              </a:p>
            </p:txBody>
          </p:sp>
        </p:grpSp>
      </p:grpSp>
      <p:sp>
        <p:nvSpPr>
          <p:cNvPr id="6" name="TextBox 6"/>
          <p:cNvSpPr txBox="1"/>
          <p:nvPr/>
        </p:nvSpPr>
        <p:spPr>
          <a:xfrm>
            <a:off x="817598" y="4427630"/>
            <a:ext cx="4196018" cy="1451228"/>
          </a:xfrm>
          <a:prstGeom prst="rect">
            <a:avLst/>
          </a:prstGeom>
        </p:spPr>
        <p:txBody>
          <a:bodyPr lIns="0" tIns="0" rIns="0" bIns="0" rtlCol="0" anchor="t">
            <a:spAutoFit/>
          </a:bodyPr>
          <a:lstStyle/>
          <a:p>
            <a:pPr algn="ctr">
              <a:lnSpc>
                <a:spcPts val="5838"/>
              </a:lnSpc>
            </a:pPr>
            <a:r>
              <a:rPr lang="en-US" sz="4200" spc="-42">
                <a:solidFill>
                  <a:srgbClr val="FFFFFF"/>
                </a:solidFill>
                <a:latin typeface="League Spartan"/>
              </a:rPr>
              <a:t>TABLE OF CONTENTS</a:t>
            </a:r>
          </a:p>
        </p:txBody>
      </p:sp>
      <p:grpSp>
        <p:nvGrpSpPr>
          <p:cNvPr id="7" name="Group 7"/>
          <p:cNvGrpSpPr/>
          <p:nvPr/>
        </p:nvGrpSpPr>
        <p:grpSpPr>
          <a:xfrm>
            <a:off x="7066610" y="1343765"/>
            <a:ext cx="10904020" cy="1030233"/>
            <a:chOff x="0" y="0"/>
            <a:chExt cx="14538693" cy="1373644"/>
          </a:xfrm>
        </p:grpSpPr>
        <p:grpSp>
          <p:nvGrpSpPr>
            <p:cNvPr id="8" name="Group 8"/>
            <p:cNvGrpSpPr/>
            <p:nvPr/>
          </p:nvGrpSpPr>
          <p:grpSpPr>
            <a:xfrm>
              <a:off x="1795217" y="0"/>
              <a:ext cx="12440202" cy="1373644"/>
              <a:chOff x="0" y="0"/>
              <a:chExt cx="36078222" cy="3983750"/>
            </a:xfrm>
          </p:grpSpPr>
          <p:sp>
            <p:nvSpPr>
              <p:cNvPr id="9" name="Freeform 9"/>
              <p:cNvSpPr/>
              <p:nvPr/>
            </p:nvSpPr>
            <p:spPr>
              <a:xfrm>
                <a:off x="0" y="0"/>
                <a:ext cx="36078223" cy="3983749"/>
              </a:xfrm>
              <a:custGeom>
                <a:avLst/>
                <a:gdLst/>
                <a:ahLst/>
                <a:cxnLst/>
                <a:rect l="l" t="t" r="r" b="b"/>
                <a:pathLst>
                  <a:path w="36078223" h="3983749">
                    <a:moveTo>
                      <a:pt x="0" y="0"/>
                    </a:moveTo>
                    <a:lnTo>
                      <a:pt x="0" y="3983749"/>
                    </a:lnTo>
                    <a:lnTo>
                      <a:pt x="36078223" y="3983749"/>
                    </a:lnTo>
                    <a:lnTo>
                      <a:pt x="36078223" y="0"/>
                    </a:lnTo>
                    <a:lnTo>
                      <a:pt x="0" y="0"/>
                    </a:lnTo>
                    <a:close/>
                    <a:moveTo>
                      <a:pt x="36017262" y="3922790"/>
                    </a:moveTo>
                    <a:lnTo>
                      <a:pt x="59690" y="3922790"/>
                    </a:lnTo>
                    <a:lnTo>
                      <a:pt x="59690" y="59690"/>
                    </a:lnTo>
                    <a:lnTo>
                      <a:pt x="36017262" y="59690"/>
                    </a:lnTo>
                    <a:lnTo>
                      <a:pt x="36017262" y="3922790"/>
                    </a:lnTo>
                    <a:close/>
                  </a:path>
                </a:pathLst>
              </a:custGeom>
              <a:solidFill>
                <a:srgbClr val="FF8200"/>
              </a:solidFill>
            </p:spPr>
            <p:txBody>
              <a:bodyPr/>
              <a:lstStyle/>
              <a:p>
                <a:endParaRPr lang="en-US"/>
              </a:p>
            </p:txBody>
          </p:sp>
        </p:grpSp>
        <p:sp>
          <p:nvSpPr>
            <p:cNvPr id="10" name="TextBox 10"/>
            <p:cNvSpPr txBox="1"/>
            <p:nvPr/>
          </p:nvSpPr>
          <p:spPr>
            <a:xfrm>
              <a:off x="2144243" y="375249"/>
              <a:ext cx="12394450" cy="604097"/>
            </a:xfrm>
            <a:prstGeom prst="rect">
              <a:avLst/>
            </a:prstGeom>
          </p:spPr>
          <p:txBody>
            <a:bodyPr lIns="0" tIns="0" rIns="0" bIns="0" rtlCol="0" anchor="t">
              <a:spAutoFit/>
            </a:bodyPr>
            <a:lstStyle/>
            <a:p>
              <a:pPr>
                <a:lnSpc>
                  <a:spcPts val="3625"/>
                </a:lnSpc>
              </a:pPr>
              <a:r>
                <a:rPr lang="en-US" sz="2900" spc="188">
                  <a:solidFill>
                    <a:srgbClr val="004B87"/>
                  </a:solidFill>
                  <a:latin typeface="Open Sans"/>
                </a:rPr>
                <a:t>Who We Are</a:t>
              </a:r>
            </a:p>
          </p:txBody>
        </p:sp>
        <p:sp>
          <p:nvSpPr>
            <p:cNvPr id="11" name="Freeform 11"/>
            <p:cNvSpPr/>
            <p:nvPr/>
          </p:nvSpPr>
          <p:spPr>
            <a:xfrm>
              <a:off x="0" y="0"/>
              <a:ext cx="1373644" cy="1373644"/>
            </a:xfrm>
            <a:custGeom>
              <a:avLst/>
              <a:gdLst/>
              <a:ahLst/>
              <a:cxnLst/>
              <a:rect l="l" t="t" r="r" b="b"/>
              <a:pathLst>
                <a:path w="1373644" h="1373644">
                  <a:moveTo>
                    <a:pt x="0" y="0"/>
                  </a:moveTo>
                  <a:lnTo>
                    <a:pt x="1373644" y="0"/>
                  </a:lnTo>
                  <a:lnTo>
                    <a:pt x="1373644" y="1373644"/>
                  </a:lnTo>
                  <a:lnTo>
                    <a:pt x="0" y="1373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531892" y="309209"/>
              <a:ext cx="309860" cy="698077"/>
            </a:xfrm>
            <a:prstGeom prst="rect">
              <a:avLst/>
            </a:prstGeom>
          </p:spPr>
          <p:txBody>
            <a:bodyPr lIns="0" tIns="0" rIns="0" bIns="0" rtlCol="0" anchor="t">
              <a:spAutoFit/>
            </a:bodyPr>
            <a:lstStyle/>
            <a:p>
              <a:pPr algn="ctr">
                <a:lnSpc>
                  <a:spcPts val="4479"/>
                </a:lnSpc>
                <a:spcBef>
                  <a:spcPct val="0"/>
                </a:spcBef>
              </a:pPr>
              <a:r>
                <a:rPr lang="en-US" sz="3199">
                  <a:solidFill>
                    <a:srgbClr val="004B87"/>
                  </a:solidFill>
                  <a:latin typeface="Open Sans"/>
                </a:rPr>
                <a:t>1</a:t>
              </a:r>
            </a:p>
          </p:txBody>
        </p:sp>
      </p:grpSp>
      <p:grpSp>
        <p:nvGrpSpPr>
          <p:cNvPr id="13" name="Group 13"/>
          <p:cNvGrpSpPr/>
          <p:nvPr/>
        </p:nvGrpSpPr>
        <p:grpSpPr>
          <a:xfrm>
            <a:off x="7066610" y="2678655"/>
            <a:ext cx="10676564" cy="1030233"/>
            <a:chOff x="0" y="0"/>
            <a:chExt cx="14235419" cy="1373644"/>
          </a:xfrm>
        </p:grpSpPr>
        <p:grpSp>
          <p:nvGrpSpPr>
            <p:cNvPr id="14" name="Group 14"/>
            <p:cNvGrpSpPr/>
            <p:nvPr/>
          </p:nvGrpSpPr>
          <p:grpSpPr>
            <a:xfrm>
              <a:off x="1795217" y="0"/>
              <a:ext cx="12440202" cy="1373644"/>
              <a:chOff x="0" y="0"/>
              <a:chExt cx="36078222" cy="3983750"/>
            </a:xfrm>
          </p:grpSpPr>
          <p:sp>
            <p:nvSpPr>
              <p:cNvPr id="15" name="Freeform 15"/>
              <p:cNvSpPr/>
              <p:nvPr/>
            </p:nvSpPr>
            <p:spPr>
              <a:xfrm>
                <a:off x="0" y="0"/>
                <a:ext cx="36078223" cy="3983749"/>
              </a:xfrm>
              <a:custGeom>
                <a:avLst/>
                <a:gdLst/>
                <a:ahLst/>
                <a:cxnLst/>
                <a:rect l="l" t="t" r="r" b="b"/>
                <a:pathLst>
                  <a:path w="36078223" h="3983749">
                    <a:moveTo>
                      <a:pt x="0" y="0"/>
                    </a:moveTo>
                    <a:lnTo>
                      <a:pt x="0" y="3983749"/>
                    </a:lnTo>
                    <a:lnTo>
                      <a:pt x="36078223" y="3983749"/>
                    </a:lnTo>
                    <a:lnTo>
                      <a:pt x="36078223" y="0"/>
                    </a:lnTo>
                    <a:lnTo>
                      <a:pt x="0" y="0"/>
                    </a:lnTo>
                    <a:close/>
                    <a:moveTo>
                      <a:pt x="36017262" y="3922790"/>
                    </a:moveTo>
                    <a:lnTo>
                      <a:pt x="59690" y="3922790"/>
                    </a:lnTo>
                    <a:lnTo>
                      <a:pt x="59690" y="59690"/>
                    </a:lnTo>
                    <a:lnTo>
                      <a:pt x="36017262" y="59690"/>
                    </a:lnTo>
                    <a:lnTo>
                      <a:pt x="36017262" y="3922790"/>
                    </a:lnTo>
                    <a:close/>
                  </a:path>
                </a:pathLst>
              </a:custGeom>
              <a:solidFill>
                <a:srgbClr val="FF8200"/>
              </a:solidFill>
            </p:spPr>
            <p:txBody>
              <a:bodyPr/>
              <a:lstStyle/>
              <a:p>
                <a:endParaRPr lang="en-US"/>
              </a:p>
            </p:txBody>
          </p:sp>
        </p:grpSp>
        <p:sp>
          <p:nvSpPr>
            <p:cNvPr id="16" name="TextBox 16"/>
            <p:cNvSpPr txBox="1"/>
            <p:nvPr/>
          </p:nvSpPr>
          <p:spPr>
            <a:xfrm>
              <a:off x="2144243" y="375249"/>
              <a:ext cx="12068300" cy="604097"/>
            </a:xfrm>
            <a:prstGeom prst="rect">
              <a:avLst/>
            </a:prstGeom>
          </p:spPr>
          <p:txBody>
            <a:bodyPr lIns="0" tIns="0" rIns="0" bIns="0" rtlCol="0" anchor="t">
              <a:spAutoFit/>
            </a:bodyPr>
            <a:lstStyle/>
            <a:p>
              <a:pPr>
                <a:lnSpc>
                  <a:spcPts val="3625"/>
                </a:lnSpc>
              </a:pPr>
              <a:r>
                <a:rPr lang="en-US" sz="2900" spc="188">
                  <a:solidFill>
                    <a:srgbClr val="004B87"/>
                  </a:solidFill>
                  <a:latin typeface="Open Sans"/>
                </a:rPr>
                <a:t>The Need</a:t>
              </a:r>
            </a:p>
          </p:txBody>
        </p:sp>
        <p:sp>
          <p:nvSpPr>
            <p:cNvPr id="17" name="Freeform 17"/>
            <p:cNvSpPr/>
            <p:nvPr/>
          </p:nvSpPr>
          <p:spPr>
            <a:xfrm>
              <a:off x="0" y="0"/>
              <a:ext cx="1373644" cy="1373644"/>
            </a:xfrm>
            <a:custGeom>
              <a:avLst/>
              <a:gdLst/>
              <a:ahLst/>
              <a:cxnLst/>
              <a:rect l="l" t="t" r="r" b="b"/>
              <a:pathLst>
                <a:path w="1373644" h="1373644">
                  <a:moveTo>
                    <a:pt x="0" y="0"/>
                  </a:moveTo>
                  <a:lnTo>
                    <a:pt x="1373644" y="0"/>
                  </a:lnTo>
                  <a:lnTo>
                    <a:pt x="1373644" y="1373644"/>
                  </a:lnTo>
                  <a:lnTo>
                    <a:pt x="0" y="1373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TextBox 18"/>
            <p:cNvSpPr txBox="1"/>
            <p:nvPr/>
          </p:nvSpPr>
          <p:spPr>
            <a:xfrm>
              <a:off x="531892" y="309209"/>
              <a:ext cx="309860" cy="698077"/>
            </a:xfrm>
            <a:prstGeom prst="rect">
              <a:avLst/>
            </a:prstGeom>
          </p:spPr>
          <p:txBody>
            <a:bodyPr lIns="0" tIns="0" rIns="0" bIns="0" rtlCol="0" anchor="t">
              <a:spAutoFit/>
            </a:bodyPr>
            <a:lstStyle/>
            <a:p>
              <a:pPr algn="ctr">
                <a:lnSpc>
                  <a:spcPts val="4479"/>
                </a:lnSpc>
                <a:spcBef>
                  <a:spcPct val="0"/>
                </a:spcBef>
              </a:pPr>
              <a:r>
                <a:rPr lang="en-US" sz="3199">
                  <a:solidFill>
                    <a:srgbClr val="004B87"/>
                  </a:solidFill>
                  <a:latin typeface="Open Sans"/>
                </a:rPr>
                <a:t>2</a:t>
              </a:r>
            </a:p>
          </p:txBody>
        </p:sp>
      </p:grpSp>
      <p:grpSp>
        <p:nvGrpSpPr>
          <p:cNvPr id="19" name="Group 19"/>
          <p:cNvGrpSpPr/>
          <p:nvPr/>
        </p:nvGrpSpPr>
        <p:grpSpPr>
          <a:xfrm>
            <a:off x="7066610" y="4013545"/>
            <a:ext cx="10676564" cy="1030233"/>
            <a:chOff x="0" y="0"/>
            <a:chExt cx="14235419" cy="1373644"/>
          </a:xfrm>
        </p:grpSpPr>
        <p:grpSp>
          <p:nvGrpSpPr>
            <p:cNvPr id="20" name="Group 20"/>
            <p:cNvGrpSpPr/>
            <p:nvPr/>
          </p:nvGrpSpPr>
          <p:grpSpPr>
            <a:xfrm>
              <a:off x="1795217" y="0"/>
              <a:ext cx="12440202" cy="1373644"/>
              <a:chOff x="0" y="0"/>
              <a:chExt cx="36078222" cy="3983750"/>
            </a:xfrm>
          </p:grpSpPr>
          <p:sp>
            <p:nvSpPr>
              <p:cNvPr id="21" name="Freeform 21"/>
              <p:cNvSpPr/>
              <p:nvPr/>
            </p:nvSpPr>
            <p:spPr>
              <a:xfrm>
                <a:off x="0" y="0"/>
                <a:ext cx="36078223" cy="3983749"/>
              </a:xfrm>
              <a:custGeom>
                <a:avLst/>
                <a:gdLst/>
                <a:ahLst/>
                <a:cxnLst/>
                <a:rect l="l" t="t" r="r" b="b"/>
                <a:pathLst>
                  <a:path w="36078223" h="3983749">
                    <a:moveTo>
                      <a:pt x="0" y="0"/>
                    </a:moveTo>
                    <a:lnTo>
                      <a:pt x="0" y="3983749"/>
                    </a:lnTo>
                    <a:lnTo>
                      <a:pt x="36078223" y="3983749"/>
                    </a:lnTo>
                    <a:lnTo>
                      <a:pt x="36078223" y="0"/>
                    </a:lnTo>
                    <a:lnTo>
                      <a:pt x="0" y="0"/>
                    </a:lnTo>
                    <a:close/>
                    <a:moveTo>
                      <a:pt x="36017262" y="3922790"/>
                    </a:moveTo>
                    <a:lnTo>
                      <a:pt x="59690" y="3922790"/>
                    </a:lnTo>
                    <a:lnTo>
                      <a:pt x="59690" y="59690"/>
                    </a:lnTo>
                    <a:lnTo>
                      <a:pt x="36017262" y="59690"/>
                    </a:lnTo>
                    <a:lnTo>
                      <a:pt x="36017262" y="3922790"/>
                    </a:lnTo>
                    <a:close/>
                  </a:path>
                </a:pathLst>
              </a:custGeom>
              <a:solidFill>
                <a:srgbClr val="FF8200"/>
              </a:solidFill>
            </p:spPr>
            <p:txBody>
              <a:bodyPr/>
              <a:lstStyle/>
              <a:p>
                <a:endParaRPr lang="en-US"/>
              </a:p>
            </p:txBody>
          </p:sp>
        </p:grpSp>
        <p:sp>
          <p:nvSpPr>
            <p:cNvPr id="22" name="TextBox 22"/>
            <p:cNvSpPr txBox="1"/>
            <p:nvPr/>
          </p:nvSpPr>
          <p:spPr>
            <a:xfrm>
              <a:off x="2144243" y="375249"/>
              <a:ext cx="12068300" cy="604097"/>
            </a:xfrm>
            <a:prstGeom prst="rect">
              <a:avLst/>
            </a:prstGeom>
          </p:spPr>
          <p:txBody>
            <a:bodyPr lIns="0" tIns="0" rIns="0" bIns="0" rtlCol="0" anchor="t">
              <a:spAutoFit/>
            </a:bodyPr>
            <a:lstStyle/>
            <a:p>
              <a:pPr>
                <a:lnSpc>
                  <a:spcPts val="3625"/>
                </a:lnSpc>
              </a:pPr>
              <a:r>
                <a:rPr lang="en-US" sz="2900" spc="188">
                  <a:solidFill>
                    <a:srgbClr val="004B87"/>
                  </a:solidFill>
                  <a:latin typeface="Open Sans"/>
                </a:rPr>
                <a:t>Why BGCS Best Suited to Address the Need</a:t>
              </a:r>
            </a:p>
          </p:txBody>
        </p:sp>
        <p:sp>
          <p:nvSpPr>
            <p:cNvPr id="23" name="Freeform 23"/>
            <p:cNvSpPr/>
            <p:nvPr/>
          </p:nvSpPr>
          <p:spPr>
            <a:xfrm>
              <a:off x="0" y="0"/>
              <a:ext cx="1373644" cy="1373644"/>
            </a:xfrm>
            <a:custGeom>
              <a:avLst/>
              <a:gdLst/>
              <a:ahLst/>
              <a:cxnLst/>
              <a:rect l="l" t="t" r="r" b="b"/>
              <a:pathLst>
                <a:path w="1373644" h="1373644">
                  <a:moveTo>
                    <a:pt x="0" y="0"/>
                  </a:moveTo>
                  <a:lnTo>
                    <a:pt x="1373644" y="0"/>
                  </a:lnTo>
                  <a:lnTo>
                    <a:pt x="1373644" y="1373644"/>
                  </a:lnTo>
                  <a:lnTo>
                    <a:pt x="0" y="1373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TextBox 24"/>
            <p:cNvSpPr txBox="1"/>
            <p:nvPr/>
          </p:nvSpPr>
          <p:spPr>
            <a:xfrm>
              <a:off x="531892" y="309209"/>
              <a:ext cx="309860" cy="698077"/>
            </a:xfrm>
            <a:prstGeom prst="rect">
              <a:avLst/>
            </a:prstGeom>
          </p:spPr>
          <p:txBody>
            <a:bodyPr lIns="0" tIns="0" rIns="0" bIns="0" rtlCol="0" anchor="t">
              <a:spAutoFit/>
            </a:bodyPr>
            <a:lstStyle/>
            <a:p>
              <a:pPr algn="ctr">
                <a:lnSpc>
                  <a:spcPts val="4479"/>
                </a:lnSpc>
                <a:spcBef>
                  <a:spcPct val="0"/>
                </a:spcBef>
              </a:pPr>
              <a:r>
                <a:rPr lang="en-US" sz="3199">
                  <a:solidFill>
                    <a:srgbClr val="004B87"/>
                  </a:solidFill>
                  <a:latin typeface="Open Sans"/>
                </a:rPr>
                <a:t>3</a:t>
              </a:r>
            </a:p>
          </p:txBody>
        </p:sp>
      </p:grpSp>
      <p:grpSp>
        <p:nvGrpSpPr>
          <p:cNvPr id="25" name="Group 25"/>
          <p:cNvGrpSpPr/>
          <p:nvPr/>
        </p:nvGrpSpPr>
        <p:grpSpPr>
          <a:xfrm>
            <a:off x="7066610" y="5348435"/>
            <a:ext cx="10676564" cy="1030233"/>
            <a:chOff x="0" y="0"/>
            <a:chExt cx="14235419" cy="1373644"/>
          </a:xfrm>
        </p:grpSpPr>
        <p:grpSp>
          <p:nvGrpSpPr>
            <p:cNvPr id="26" name="Group 26"/>
            <p:cNvGrpSpPr/>
            <p:nvPr/>
          </p:nvGrpSpPr>
          <p:grpSpPr>
            <a:xfrm>
              <a:off x="1795217" y="0"/>
              <a:ext cx="12440202" cy="1373644"/>
              <a:chOff x="0" y="0"/>
              <a:chExt cx="36078222" cy="3983750"/>
            </a:xfrm>
          </p:grpSpPr>
          <p:sp>
            <p:nvSpPr>
              <p:cNvPr id="27" name="Freeform 27"/>
              <p:cNvSpPr/>
              <p:nvPr/>
            </p:nvSpPr>
            <p:spPr>
              <a:xfrm>
                <a:off x="0" y="0"/>
                <a:ext cx="36078223" cy="3983749"/>
              </a:xfrm>
              <a:custGeom>
                <a:avLst/>
                <a:gdLst/>
                <a:ahLst/>
                <a:cxnLst/>
                <a:rect l="l" t="t" r="r" b="b"/>
                <a:pathLst>
                  <a:path w="36078223" h="3983749">
                    <a:moveTo>
                      <a:pt x="0" y="0"/>
                    </a:moveTo>
                    <a:lnTo>
                      <a:pt x="0" y="3983749"/>
                    </a:lnTo>
                    <a:lnTo>
                      <a:pt x="36078223" y="3983749"/>
                    </a:lnTo>
                    <a:lnTo>
                      <a:pt x="36078223" y="0"/>
                    </a:lnTo>
                    <a:lnTo>
                      <a:pt x="0" y="0"/>
                    </a:lnTo>
                    <a:close/>
                    <a:moveTo>
                      <a:pt x="36017262" y="3922790"/>
                    </a:moveTo>
                    <a:lnTo>
                      <a:pt x="59690" y="3922790"/>
                    </a:lnTo>
                    <a:lnTo>
                      <a:pt x="59690" y="59690"/>
                    </a:lnTo>
                    <a:lnTo>
                      <a:pt x="36017262" y="59690"/>
                    </a:lnTo>
                    <a:lnTo>
                      <a:pt x="36017262" y="3922790"/>
                    </a:lnTo>
                    <a:close/>
                  </a:path>
                </a:pathLst>
              </a:custGeom>
              <a:solidFill>
                <a:srgbClr val="FF8200"/>
              </a:solidFill>
            </p:spPr>
            <p:txBody>
              <a:bodyPr/>
              <a:lstStyle/>
              <a:p>
                <a:endParaRPr lang="en-US"/>
              </a:p>
            </p:txBody>
          </p:sp>
        </p:grpSp>
        <p:sp>
          <p:nvSpPr>
            <p:cNvPr id="28" name="TextBox 28"/>
            <p:cNvSpPr txBox="1"/>
            <p:nvPr/>
          </p:nvSpPr>
          <p:spPr>
            <a:xfrm>
              <a:off x="2144243" y="375249"/>
              <a:ext cx="12068300" cy="604097"/>
            </a:xfrm>
            <a:prstGeom prst="rect">
              <a:avLst/>
            </a:prstGeom>
          </p:spPr>
          <p:txBody>
            <a:bodyPr lIns="0" tIns="0" rIns="0" bIns="0" rtlCol="0" anchor="t">
              <a:spAutoFit/>
            </a:bodyPr>
            <a:lstStyle/>
            <a:p>
              <a:pPr>
                <a:lnSpc>
                  <a:spcPts val="3625"/>
                </a:lnSpc>
              </a:pPr>
              <a:r>
                <a:rPr lang="en-US" sz="2900" spc="188">
                  <a:solidFill>
                    <a:srgbClr val="004B87"/>
                  </a:solidFill>
                  <a:latin typeface="Open Sans"/>
                </a:rPr>
                <a:t>What We Offer</a:t>
              </a:r>
            </a:p>
          </p:txBody>
        </p:sp>
        <p:sp>
          <p:nvSpPr>
            <p:cNvPr id="29" name="Freeform 29"/>
            <p:cNvSpPr/>
            <p:nvPr/>
          </p:nvSpPr>
          <p:spPr>
            <a:xfrm>
              <a:off x="0" y="0"/>
              <a:ext cx="1373644" cy="1373644"/>
            </a:xfrm>
            <a:custGeom>
              <a:avLst/>
              <a:gdLst/>
              <a:ahLst/>
              <a:cxnLst/>
              <a:rect l="l" t="t" r="r" b="b"/>
              <a:pathLst>
                <a:path w="1373644" h="1373644">
                  <a:moveTo>
                    <a:pt x="0" y="0"/>
                  </a:moveTo>
                  <a:lnTo>
                    <a:pt x="1373644" y="0"/>
                  </a:lnTo>
                  <a:lnTo>
                    <a:pt x="1373644" y="1373644"/>
                  </a:lnTo>
                  <a:lnTo>
                    <a:pt x="0" y="1373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TextBox 30"/>
            <p:cNvSpPr txBox="1"/>
            <p:nvPr/>
          </p:nvSpPr>
          <p:spPr>
            <a:xfrm>
              <a:off x="531892" y="309209"/>
              <a:ext cx="309860" cy="698077"/>
            </a:xfrm>
            <a:prstGeom prst="rect">
              <a:avLst/>
            </a:prstGeom>
          </p:spPr>
          <p:txBody>
            <a:bodyPr lIns="0" tIns="0" rIns="0" bIns="0" rtlCol="0" anchor="t">
              <a:spAutoFit/>
            </a:bodyPr>
            <a:lstStyle/>
            <a:p>
              <a:pPr algn="ctr">
                <a:lnSpc>
                  <a:spcPts val="4479"/>
                </a:lnSpc>
                <a:spcBef>
                  <a:spcPct val="0"/>
                </a:spcBef>
              </a:pPr>
              <a:r>
                <a:rPr lang="en-US" sz="3199">
                  <a:solidFill>
                    <a:srgbClr val="004B87"/>
                  </a:solidFill>
                  <a:latin typeface="Open Sans"/>
                </a:rPr>
                <a:t>4</a:t>
              </a:r>
            </a:p>
          </p:txBody>
        </p:sp>
      </p:grpSp>
      <p:grpSp>
        <p:nvGrpSpPr>
          <p:cNvPr id="31" name="Group 31"/>
          <p:cNvGrpSpPr/>
          <p:nvPr/>
        </p:nvGrpSpPr>
        <p:grpSpPr>
          <a:xfrm>
            <a:off x="7066610" y="6683326"/>
            <a:ext cx="10676564" cy="1030233"/>
            <a:chOff x="0" y="0"/>
            <a:chExt cx="14235419" cy="1373644"/>
          </a:xfrm>
        </p:grpSpPr>
        <p:grpSp>
          <p:nvGrpSpPr>
            <p:cNvPr id="32" name="Group 32"/>
            <p:cNvGrpSpPr/>
            <p:nvPr/>
          </p:nvGrpSpPr>
          <p:grpSpPr>
            <a:xfrm>
              <a:off x="1795217" y="0"/>
              <a:ext cx="12440202" cy="1373644"/>
              <a:chOff x="0" y="0"/>
              <a:chExt cx="36078222" cy="3983750"/>
            </a:xfrm>
          </p:grpSpPr>
          <p:sp>
            <p:nvSpPr>
              <p:cNvPr id="33" name="Freeform 33"/>
              <p:cNvSpPr/>
              <p:nvPr/>
            </p:nvSpPr>
            <p:spPr>
              <a:xfrm>
                <a:off x="0" y="0"/>
                <a:ext cx="36078223" cy="3983749"/>
              </a:xfrm>
              <a:custGeom>
                <a:avLst/>
                <a:gdLst/>
                <a:ahLst/>
                <a:cxnLst/>
                <a:rect l="l" t="t" r="r" b="b"/>
                <a:pathLst>
                  <a:path w="36078223" h="3983749">
                    <a:moveTo>
                      <a:pt x="0" y="0"/>
                    </a:moveTo>
                    <a:lnTo>
                      <a:pt x="0" y="3983749"/>
                    </a:lnTo>
                    <a:lnTo>
                      <a:pt x="36078223" y="3983749"/>
                    </a:lnTo>
                    <a:lnTo>
                      <a:pt x="36078223" y="0"/>
                    </a:lnTo>
                    <a:lnTo>
                      <a:pt x="0" y="0"/>
                    </a:lnTo>
                    <a:close/>
                    <a:moveTo>
                      <a:pt x="36017262" y="3922790"/>
                    </a:moveTo>
                    <a:lnTo>
                      <a:pt x="59690" y="3922790"/>
                    </a:lnTo>
                    <a:lnTo>
                      <a:pt x="59690" y="59690"/>
                    </a:lnTo>
                    <a:lnTo>
                      <a:pt x="36017262" y="59690"/>
                    </a:lnTo>
                    <a:lnTo>
                      <a:pt x="36017262" y="3922790"/>
                    </a:lnTo>
                    <a:close/>
                  </a:path>
                </a:pathLst>
              </a:custGeom>
              <a:solidFill>
                <a:srgbClr val="FF8200"/>
              </a:solidFill>
            </p:spPr>
            <p:txBody>
              <a:bodyPr/>
              <a:lstStyle/>
              <a:p>
                <a:endParaRPr lang="en-US"/>
              </a:p>
            </p:txBody>
          </p:sp>
        </p:grpSp>
        <p:sp>
          <p:nvSpPr>
            <p:cNvPr id="34" name="TextBox 34"/>
            <p:cNvSpPr txBox="1"/>
            <p:nvPr/>
          </p:nvSpPr>
          <p:spPr>
            <a:xfrm>
              <a:off x="2144243" y="375249"/>
              <a:ext cx="12068300" cy="604097"/>
            </a:xfrm>
            <a:prstGeom prst="rect">
              <a:avLst/>
            </a:prstGeom>
          </p:spPr>
          <p:txBody>
            <a:bodyPr lIns="0" tIns="0" rIns="0" bIns="0" rtlCol="0" anchor="t">
              <a:spAutoFit/>
            </a:bodyPr>
            <a:lstStyle/>
            <a:p>
              <a:pPr>
                <a:lnSpc>
                  <a:spcPts val="3625"/>
                </a:lnSpc>
              </a:pPr>
              <a:r>
                <a:rPr lang="en-US" sz="2900" spc="188">
                  <a:solidFill>
                    <a:srgbClr val="004B87"/>
                  </a:solidFill>
                  <a:latin typeface="Open Sans"/>
                </a:rPr>
                <a:t>Program Vision</a:t>
              </a:r>
            </a:p>
          </p:txBody>
        </p:sp>
        <p:sp>
          <p:nvSpPr>
            <p:cNvPr id="35" name="Freeform 35"/>
            <p:cNvSpPr/>
            <p:nvPr/>
          </p:nvSpPr>
          <p:spPr>
            <a:xfrm>
              <a:off x="0" y="0"/>
              <a:ext cx="1373644" cy="1373644"/>
            </a:xfrm>
            <a:custGeom>
              <a:avLst/>
              <a:gdLst/>
              <a:ahLst/>
              <a:cxnLst/>
              <a:rect l="l" t="t" r="r" b="b"/>
              <a:pathLst>
                <a:path w="1373644" h="1373644">
                  <a:moveTo>
                    <a:pt x="0" y="0"/>
                  </a:moveTo>
                  <a:lnTo>
                    <a:pt x="1373644" y="0"/>
                  </a:lnTo>
                  <a:lnTo>
                    <a:pt x="1373644" y="1373644"/>
                  </a:lnTo>
                  <a:lnTo>
                    <a:pt x="0" y="1373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6" name="TextBox 36"/>
            <p:cNvSpPr txBox="1"/>
            <p:nvPr/>
          </p:nvSpPr>
          <p:spPr>
            <a:xfrm>
              <a:off x="531892" y="309209"/>
              <a:ext cx="309860" cy="698077"/>
            </a:xfrm>
            <a:prstGeom prst="rect">
              <a:avLst/>
            </a:prstGeom>
          </p:spPr>
          <p:txBody>
            <a:bodyPr lIns="0" tIns="0" rIns="0" bIns="0" rtlCol="0" anchor="t">
              <a:spAutoFit/>
            </a:bodyPr>
            <a:lstStyle/>
            <a:p>
              <a:pPr algn="ctr">
                <a:lnSpc>
                  <a:spcPts val="4479"/>
                </a:lnSpc>
                <a:spcBef>
                  <a:spcPct val="0"/>
                </a:spcBef>
              </a:pPr>
              <a:r>
                <a:rPr lang="en-US" sz="3199">
                  <a:solidFill>
                    <a:srgbClr val="004B87"/>
                  </a:solidFill>
                  <a:latin typeface="Open Sans"/>
                </a:rPr>
                <a:t>5</a:t>
              </a:r>
            </a:p>
          </p:txBody>
        </p:sp>
      </p:grpSp>
      <p:grpSp>
        <p:nvGrpSpPr>
          <p:cNvPr id="37" name="Group 37"/>
          <p:cNvGrpSpPr/>
          <p:nvPr/>
        </p:nvGrpSpPr>
        <p:grpSpPr>
          <a:xfrm>
            <a:off x="7066610" y="8018216"/>
            <a:ext cx="10676564" cy="1030233"/>
            <a:chOff x="0" y="0"/>
            <a:chExt cx="14235419" cy="1373644"/>
          </a:xfrm>
        </p:grpSpPr>
        <p:grpSp>
          <p:nvGrpSpPr>
            <p:cNvPr id="38" name="Group 38"/>
            <p:cNvGrpSpPr/>
            <p:nvPr/>
          </p:nvGrpSpPr>
          <p:grpSpPr>
            <a:xfrm>
              <a:off x="1795217" y="0"/>
              <a:ext cx="12440202" cy="1373644"/>
              <a:chOff x="0" y="0"/>
              <a:chExt cx="36078222" cy="3983750"/>
            </a:xfrm>
          </p:grpSpPr>
          <p:sp>
            <p:nvSpPr>
              <p:cNvPr id="39" name="Freeform 39"/>
              <p:cNvSpPr/>
              <p:nvPr/>
            </p:nvSpPr>
            <p:spPr>
              <a:xfrm>
                <a:off x="0" y="0"/>
                <a:ext cx="36078223" cy="3983749"/>
              </a:xfrm>
              <a:custGeom>
                <a:avLst/>
                <a:gdLst/>
                <a:ahLst/>
                <a:cxnLst/>
                <a:rect l="l" t="t" r="r" b="b"/>
                <a:pathLst>
                  <a:path w="36078223" h="3983749">
                    <a:moveTo>
                      <a:pt x="0" y="0"/>
                    </a:moveTo>
                    <a:lnTo>
                      <a:pt x="0" y="3983749"/>
                    </a:lnTo>
                    <a:lnTo>
                      <a:pt x="36078223" y="3983749"/>
                    </a:lnTo>
                    <a:lnTo>
                      <a:pt x="36078223" y="0"/>
                    </a:lnTo>
                    <a:lnTo>
                      <a:pt x="0" y="0"/>
                    </a:lnTo>
                    <a:close/>
                    <a:moveTo>
                      <a:pt x="36017262" y="3922790"/>
                    </a:moveTo>
                    <a:lnTo>
                      <a:pt x="59690" y="3922790"/>
                    </a:lnTo>
                    <a:lnTo>
                      <a:pt x="59690" y="59690"/>
                    </a:lnTo>
                    <a:lnTo>
                      <a:pt x="36017262" y="59690"/>
                    </a:lnTo>
                    <a:lnTo>
                      <a:pt x="36017262" y="3922790"/>
                    </a:lnTo>
                    <a:close/>
                  </a:path>
                </a:pathLst>
              </a:custGeom>
              <a:solidFill>
                <a:srgbClr val="FF8200"/>
              </a:solidFill>
            </p:spPr>
            <p:txBody>
              <a:bodyPr/>
              <a:lstStyle/>
              <a:p>
                <a:endParaRPr lang="en-US"/>
              </a:p>
            </p:txBody>
          </p:sp>
        </p:grpSp>
        <p:sp>
          <p:nvSpPr>
            <p:cNvPr id="40" name="TextBox 40"/>
            <p:cNvSpPr txBox="1"/>
            <p:nvPr/>
          </p:nvSpPr>
          <p:spPr>
            <a:xfrm>
              <a:off x="2144243" y="375249"/>
              <a:ext cx="12068300" cy="604097"/>
            </a:xfrm>
            <a:prstGeom prst="rect">
              <a:avLst/>
            </a:prstGeom>
          </p:spPr>
          <p:txBody>
            <a:bodyPr lIns="0" tIns="0" rIns="0" bIns="0" rtlCol="0" anchor="t">
              <a:spAutoFit/>
            </a:bodyPr>
            <a:lstStyle/>
            <a:p>
              <a:pPr>
                <a:lnSpc>
                  <a:spcPts val="3625"/>
                </a:lnSpc>
              </a:pPr>
              <a:r>
                <a:rPr lang="en-US" sz="2900" spc="188">
                  <a:solidFill>
                    <a:srgbClr val="004B87"/>
                  </a:solidFill>
                  <a:latin typeface="Open Sans"/>
                </a:rPr>
                <a:t>Request for Support</a:t>
              </a:r>
            </a:p>
          </p:txBody>
        </p:sp>
        <p:sp>
          <p:nvSpPr>
            <p:cNvPr id="41" name="Freeform 41"/>
            <p:cNvSpPr/>
            <p:nvPr/>
          </p:nvSpPr>
          <p:spPr>
            <a:xfrm>
              <a:off x="0" y="0"/>
              <a:ext cx="1373644" cy="1373644"/>
            </a:xfrm>
            <a:custGeom>
              <a:avLst/>
              <a:gdLst/>
              <a:ahLst/>
              <a:cxnLst/>
              <a:rect l="l" t="t" r="r" b="b"/>
              <a:pathLst>
                <a:path w="1373644" h="1373644">
                  <a:moveTo>
                    <a:pt x="0" y="0"/>
                  </a:moveTo>
                  <a:lnTo>
                    <a:pt x="1373644" y="0"/>
                  </a:lnTo>
                  <a:lnTo>
                    <a:pt x="1373644" y="1373644"/>
                  </a:lnTo>
                  <a:lnTo>
                    <a:pt x="0" y="1373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2" name="TextBox 42"/>
            <p:cNvSpPr txBox="1"/>
            <p:nvPr/>
          </p:nvSpPr>
          <p:spPr>
            <a:xfrm>
              <a:off x="531892" y="309209"/>
              <a:ext cx="309860" cy="698077"/>
            </a:xfrm>
            <a:prstGeom prst="rect">
              <a:avLst/>
            </a:prstGeom>
          </p:spPr>
          <p:txBody>
            <a:bodyPr lIns="0" tIns="0" rIns="0" bIns="0" rtlCol="0" anchor="t">
              <a:spAutoFit/>
            </a:bodyPr>
            <a:lstStyle/>
            <a:p>
              <a:pPr algn="ctr">
                <a:lnSpc>
                  <a:spcPts val="4479"/>
                </a:lnSpc>
                <a:spcBef>
                  <a:spcPct val="0"/>
                </a:spcBef>
              </a:pPr>
              <a:r>
                <a:rPr lang="en-US" sz="3199">
                  <a:solidFill>
                    <a:srgbClr val="004B87"/>
                  </a:solidFill>
                  <a:latin typeface="Open Sans"/>
                </a:rPr>
                <a:t>6</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B87"/>
        </a:solidFill>
        <a:effectLst/>
      </p:bgPr>
    </p:bg>
    <p:spTree>
      <p:nvGrpSpPr>
        <p:cNvPr id="1" name=""/>
        <p:cNvGrpSpPr/>
        <p:nvPr/>
      </p:nvGrpSpPr>
      <p:grpSpPr>
        <a:xfrm>
          <a:off x="0" y="0"/>
          <a:ext cx="0" cy="0"/>
          <a:chOff x="0" y="0"/>
          <a:chExt cx="0" cy="0"/>
        </a:xfrm>
      </p:grpSpPr>
      <p:sp>
        <p:nvSpPr>
          <p:cNvPr id="2" name="AutoShape 2"/>
          <p:cNvSpPr/>
          <p:nvPr/>
        </p:nvSpPr>
        <p:spPr>
          <a:xfrm>
            <a:off x="-542702" y="-423751"/>
            <a:ext cx="8375700" cy="11134502"/>
          </a:xfrm>
          <a:prstGeom prst="rect">
            <a:avLst/>
          </a:prstGeom>
          <a:solidFill>
            <a:srgbClr val="0081C6"/>
          </a:solidFill>
        </p:spPr>
        <p:txBody>
          <a:bodyPr/>
          <a:lstStyle/>
          <a:p>
            <a:endParaRPr lang="en-US"/>
          </a:p>
        </p:txBody>
      </p:sp>
      <p:sp>
        <p:nvSpPr>
          <p:cNvPr id="3" name="AutoShape 3"/>
          <p:cNvSpPr/>
          <p:nvPr/>
        </p:nvSpPr>
        <p:spPr>
          <a:xfrm>
            <a:off x="550137" y="1257385"/>
            <a:ext cx="2353879" cy="2114465"/>
          </a:xfrm>
          <a:prstGeom prst="rect">
            <a:avLst/>
          </a:prstGeom>
          <a:solidFill>
            <a:srgbClr val="FF8200"/>
          </a:solidFill>
        </p:spPr>
        <p:txBody>
          <a:bodyPr/>
          <a:lstStyle/>
          <a:p>
            <a:endParaRPr lang="en-US"/>
          </a:p>
        </p:txBody>
      </p:sp>
      <p:sp>
        <p:nvSpPr>
          <p:cNvPr id="4" name="AutoShape 4"/>
          <p:cNvSpPr/>
          <p:nvPr/>
        </p:nvSpPr>
        <p:spPr>
          <a:xfrm>
            <a:off x="550137" y="6203735"/>
            <a:ext cx="2353879" cy="2114465"/>
          </a:xfrm>
          <a:prstGeom prst="rect">
            <a:avLst/>
          </a:prstGeom>
          <a:solidFill>
            <a:srgbClr val="FF8200"/>
          </a:solidFill>
        </p:spPr>
        <p:txBody>
          <a:bodyPr/>
          <a:lstStyle/>
          <a:p>
            <a:endParaRPr lang="en-US"/>
          </a:p>
        </p:txBody>
      </p:sp>
      <p:grpSp>
        <p:nvGrpSpPr>
          <p:cNvPr id="5" name="Group 5"/>
          <p:cNvGrpSpPr/>
          <p:nvPr/>
        </p:nvGrpSpPr>
        <p:grpSpPr>
          <a:xfrm rot="-8100000">
            <a:off x="2670603" y="2081577"/>
            <a:ext cx="466828" cy="466081"/>
            <a:chOff x="0" y="0"/>
            <a:chExt cx="6350000" cy="6339840"/>
          </a:xfrm>
        </p:grpSpPr>
        <p:sp>
          <p:nvSpPr>
            <p:cNvPr id="6" name="Freeform 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8200"/>
            </a:solidFill>
          </p:spPr>
          <p:txBody>
            <a:bodyPr/>
            <a:lstStyle/>
            <a:p>
              <a:endParaRPr lang="en-US"/>
            </a:p>
          </p:txBody>
        </p:sp>
      </p:grpSp>
      <p:grpSp>
        <p:nvGrpSpPr>
          <p:cNvPr id="7" name="Group 7"/>
          <p:cNvGrpSpPr/>
          <p:nvPr/>
        </p:nvGrpSpPr>
        <p:grpSpPr>
          <a:xfrm rot="-8100000">
            <a:off x="2670603" y="7063854"/>
            <a:ext cx="466828" cy="466081"/>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8200"/>
            </a:solidFill>
          </p:spPr>
          <p:txBody>
            <a:bodyPr/>
            <a:lstStyle/>
            <a:p>
              <a:endParaRPr lang="en-US"/>
            </a:p>
          </p:txBody>
        </p:sp>
      </p:grpSp>
      <p:sp>
        <p:nvSpPr>
          <p:cNvPr id="9" name="Freeform 9"/>
          <p:cNvSpPr/>
          <p:nvPr/>
        </p:nvSpPr>
        <p:spPr>
          <a:xfrm>
            <a:off x="7832999" y="5143500"/>
            <a:ext cx="5513699" cy="5143500"/>
          </a:xfrm>
          <a:custGeom>
            <a:avLst/>
            <a:gdLst/>
            <a:ahLst/>
            <a:cxnLst/>
            <a:rect l="l" t="t" r="r" b="b"/>
            <a:pathLst>
              <a:path w="5513699" h="5143500">
                <a:moveTo>
                  <a:pt x="0" y="0"/>
                </a:moveTo>
                <a:lnTo>
                  <a:pt x="5513698" y="0"/>
                </a:lnTo>
                <a:lnTo>
                  <a:pt x="5513698" y="5143500"/>
                </a:lnTo>
                <a:lnTo>
                  <a:pt x="0" y="5143500"/>
                </a:lnTo>
                <a:lnTo>
                  <a:pt x="0" y="0"/>
                </a:lnTo>
                <a:close/>
              </a:path>
            </a:pathLst>
          </a:custGeom>
          <a:blipFill>
            <a:blip r:embed="rId3"/>
            <a:stretch>
              <a:fillRect l="-19295" r="-20633"/>
            </a:stretch>
          </a:blipFill>
        </p:spPr>
        <p:txBody>
          <a:bodyPr/>
          <a:lstStyle/>
          <a:p>
            <a:endParaRPr lang="en-US"/>
          </a:p>
        </p:txBody>
      </p:sp>
      <p:sp>
        <p:nvSpPr>
          <p:cNvPr id="10" name="Freeform 10"/>
          <p:cNvSpPr/>
          <p:nvPr/>
        </p:nvSpPr>
        <p:spPr>
          <a:xfrm>
            <a:off x="7832999" y="0"/>
            <a:ext cx="5513699" cy="5143500"/>
          </a:xfrm>
          <a:custGeom>
            <a:avLst/>
            <a:gdLst/>
            <a:ahLst/>
            <a:cxnLst/>
            <a:rect l="l" t="t" r="r" b="b"/>
            <a:pathLst>
              <a:path w="5513699" h="5143500">
                <a:moveTo>
                  <a:pt x="0" y="0"/>
                </a:moveTo>
                <a:lnTo>
                  <a:pt x="5513698" y="0"/>
                </a:lnTo>
                <a:lnTo>
                  <a:pt x="5513698" y="5143500"/>
                </a:lnTo>
                <a:lnTo>
                  <a:pt x="0" y="5143500"/>
                </a:lnTo>
                <a:lnTo>
                  <a:pt x="0" y="0"/>
                </a:lnTo>
                <a:close/>
              </a:path>
            </a:pathLst>
          </a:custGeom>
          <a:blipFill>
            <a:blip r:embed="rId4"/>
            <a:stretch>
              <a:fillRect l="-18550" r="-3630"/>
            </a:stretch>
          </a:blipFill>
        </p:spPr>
        <p:txBody>
          <a:bodyPr/>
          <a:lstStyle/>
          <a:p>
            <a:endParaRPr lang="en-US"/>
          </a:p>
        </p:txBody>
      </p:sp>
      <p:sp>
        <p:nvSpPr>
          <p:cNvPr id="11" name="AutoShape 11"/>
          <p:cNvSpPr/>
          <p:nvPr/>
        </p:nvSpPr>
        <p:spPr>
          <a:xfrm>
            <a:off x="-15" y="5143500"/>
            <a:ext cx="18401224" cy="0"/>
          </a:xfrm>
          <a:prstGeom prst="line">
            <a:avLst/>
          </a:prstGeom>
          <a:ln w="47625" cap="rnd">
            <a:solidFill>
              <a:srgbClr val="FFFFFF"/>
            </a:solidFill>
            <a:prstDash val="solid"/>
            <a:headEnd type="none" w="sm" len="sm"/>
            <a:tailEnd type="none" w="sm" len="sm"/>
          </a:ln>
        </p:spPr>
        <p:txBody>
          <a:bodyPr/>
          <a:lstStyle/>
          <a:p>
            <a:endParaRPr lang="en-US"/>
          </a:p>
        </p:txBody>
      </p:sp>
      <p:sp>
        <p:nvSpPr>
          <p:cNvPr id="12" name="AutoShape 12"/>
          <p:cNvSpPr/>
          <p:nvPr/>
        </p:nvSpPr>
        <p:spPr>
          <a:xfrm rot="5400000">
            <a:off x="2357304" y="5187431"/>
            <a:ext cx="10999015" cy="0"/>
          </a:xfrm>
          <a:prstGeom prst="line">
            <a:avLst/>
          </a:prstGeom>
          <a:ln w="47625" cap="rnd">
            <a:solidFill>
              <a:srgbClr val="FFFFFF"/>
            </a:solidFill>
            <a:prstDash val="solid"/>
            <a:headEnd type="none" w="sm" len="sm"/>
            <a:tailEnd type="none" w="sm" len="sm"/>
          </a:ln>
        </p:spPr>
        <p:txBody>
          <a:bodyPr/>
          <a:lstStyle/>
          <a:p>
            <a:endParaRPr lang="en-US"/>
          </a:p>
        </p:txBody>
      </p:sp>
      <p:sp>
        <p:nvSpPr>
          <p:cNvPr id="13" name="Freeform 13"/>
          <p:cNvSpPr/>
          <p:nvPr/>
        </p:nvSpPr>
        <p:spPr>
          <a:xfrm>
            <a:off x="1234426" y="6465667"/>
            <a:ext cx="985302" cy="1573337"/>
          </a:xfrm>
          <a:custGeom>
            <a:avLst/>
            <a:gdLst/>
            <a:ahLst/>
            <a:cxnLst/>
            <a:rect l="l" t="t" r="r" b="b"/>
            <a:pathLst>
              <a:path w="985302" h="1573337">
                <a:moveTo>
                  <a:pt x="0" y="0"/>
                </a:moveTo>
                <a:lnTo>
                  <a:pt x="985302" y="0"/>
                </a:lnTo>
                <a:lnTo>
                  <a:pt x="985302" y="1573336"/>
                </a:lnTo>
                <a:lnTo>
                  <a:pt x="0" y="15733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p:cNvSpPr txBox="1"/>
          <p:nvPr/>
        </p:nvSpPr>
        <p:spPr>
          <a:xfrm>
            <a:off x="13822344" y="6455153"/>
            <a:ext cx="4052192" cy="2257425"/>
          </a:xfrm>
          <a:prstGeom prst="rect">
            <a:avLst/>
          </a:prstGeom>
        </p:spPr>
        <p:txBody>
          <a:bodyPr lIns="0" tIns="0" rIns="0" bIns="0" rtlCol="0" anchor="t">
            <a:spAutoFit/>
          </a:bodyPr>
          <a:lstStyle/>
          <a:p>
            <a:pPr>
              <a:lnSpc>
                <a:spcPts val="4500"/>
              </a:lnSpc>
            </a:pPr>
            <a:r>
              <a:rPr lang="en-US" sz="3000" spc="30">
                <a:solidFill>
                  <a:srgbClr val="FFFFFF"/>
                </a:solidFill>
                <a:latin typeface="Open Sans"/>
              </a:rPr>
              <a:t>Provide underserved youth access to after school and summer camp programs</a:t>
            </a:r>
          </a:p>
        </p:txBody>
      </p:sp>
      <p:sp>
        <p:nvSpPr>
          <p:cNvPr id="15" name="TextBox 15"/>
          <p:cNvSpPr txBox="1"/>
          <p:nvPr/>
        </p:nvSpPr>
        <p:spPr>
          <a:xfrm>
            <a:off x="3633023" y="1508803"/>
            <a:ext cx="2729479" cy="1525905"/>
          </a:xfrm>
          <a:prstGeom prst="rect">
            <a:avLst/>
          </a:prstGeom>
        </p:spPr>
        <p:txBody>
          <a:bodyPr lIns="0" tIns="0" rIns="0" bIns="0" rtlCol="0" anchor="t">
            <a:spAutoFit/>
          </a:bodyPr>
          <a:lstStyle/>
          <a:p>
            <a:pPr>
              <a:lnSpc>
                <a:spcPts val="4050"/>
              </a:lnSpc>
            </a:pPr>
            <a:r>
              <a:rPr lang="en-US" sz="2700" spc="27">
                <a:solidFill>
                  <a:srgbClr val="FFFFFF"/>
                </a:solidFill>
                <a:latin typeface="Open Sans"/>
              </a:rPr>
              <a:t>public school buses drop off at BGCS</a:t>
            </a:r>
          </a:p>
        </p:txBody>
      </p:sp>
      <p:sp>
        <p:nvSpPr>
          <p:cNvPr id="16" name="TextBox 16"/>
          <p:cNvSpPr txBox="1"/>
          <p:nvPr/>
        </p:nvSpPr>
        <p:spPr>
          <a:xfrm>
            <a:off x="3559670" y="6455153"/>
            <a:ext cx="3976222" cy="1525905"/>
          </a:xfrm>
          <a:prstGeom prst="rect">
            <a:avLst/>
          </a:prstGeom>
        </p:spPr>
        <p:txBody>
          <a:bodyPr lIns="0" tIns="0" rIns="0" bIns="0" rtlCol="0" anchor="t">
            <a:spAutoFit/>
          </a:bodyPr>
          <a:lstStyle/>
          <a:p>
            <a:pPr>
              <a:lnSpc>
                <a:spcPts val="4050"/>
              </a:lnSpc>
            </a:pPr>
            <a:r>
              <a:rPr lang="en-US" sz="2700" spc="27">
                <a:solidFill>
                  <a:srgbClr val="FFFFFF"/>
                </a:solidFill>
                <a:latin typeface="Open Sans Hebrew Bold"/>
              </a:rPr>
              <a:t>TWO LOCATIONS</a:t>
            </a:r>
          </a:p>
          <a:p>
            <a:pPr>
              <a:lnSpc>
                <a:spcPts val="4050"/>
              </a:lnSpc>
            </a:pPr>
            <a:r>
              <a:rPr lang="en-US" sz="2700" spc="27">
                <a:solidFill>
                  <a:srgbClr val="FFFFFF"/>
                </a:solidFill>
                <a:latin typeface="Open Sans"/>
              </a:rPr>
              <a:t>Mary C. Rich Clubhouse</a:t>
            </a:r>
          </a:p>
          <a:p>
            <a:pPr>
              <a:lnSpc>
                <a:spcPts val="4050"/>
              </a:lnSpc>
            </a:pPr>
            <a:r>
              <a:rPr lang="en-US" sz="2700" spc="27">
                <a:solidFill>
                  <a:srgbClr val="FFFFFF"/>
                </a:solidFill>
                <a:latin typeface="Open Sans"/>
              </a:rPr>
              <a:t>Yerwood Center</a:t>
            </a:r>
          </a:p>
        </p:txBody>
      </p:sp>
      <p:sp>
        <p:nvSpPr>
          <p:cNvPr id="17" name="TextBox 17"/>
          <p:cNvSpPr txBox="1"/>
          <p:nvPr/>
        </p:nvSpPr>
        <p:spPr>
          <a:xfrm>
            <a:off x="1150430" y="1875669"/>
            <a:ext cx="1153294" cy="1023684"/>
          </a:xfrm>
          <a:prstGeom prst="rect">
            <a:avLst/>
          </a:prstGeom>
        </p:spPr>
        <p:txBody>
          <a:bodyPr lIns="0" tIns="0" rIns="0" bIns="0" rtlCol="0" anchor="t">
            <a:spAutoFit/>
          </a:bodyPr>
          <a:lstStyle/>
          <a:p>
            <a:pPr algn="ctr">
              <a:lnSpc>
                <a:spcPts val="8441"/>
              </a:lnSpc>
            </a:pPr>
            <a:r>
              <a:rPr lang="en-US" sz="6029">
                <a:solidFill>
                  <a:srgbClr val="FFFFFF"/>
                </a:solidFill>
                <a:latin typeface="League Spartan"/>
              </a:rPr>
              <a:t>22</a:t>
            </a:r>
          </a:p>
        </p:txBody>
      </p:sp>
      <p:sp>
        <p:nvSpPr>
          <p:cNvPr id="18" name="TextBox 18"/>
          <p:cNvSpPr txBox="1"/>
          <p:nvPr/>
        </p:nvSpPr>
        <p:spPr>
          <a:xfrm>
            <a:off x="13822344" y="1685925"/>
            <a:ext cx="4052192" cy="2257425"/>
          </a:xfrm>
          <a:prstGeom prst="rect">
            <a:avLst/>
          </a:prstGeom>
        </p:spPr>
        <p:txBody>
          <a:bodyPr lIns="0" tIns="0" rIns="0" bIns="0" rtlCol="0" anchor="t">
            <a:spAutoFit/>
          </a:bodyPr>
          <a:lstStyle/>
          <a:p>
            <a:pPr>
              <a:lnSpc>
                <a:spcPts val="4500"/>
              </a:lnSpc>
              <a:spcBef>
                <a:spcPct val="0"/>
              </a:spcBef>
            </a:pPr>
            <a:r>
              <a:rPr lang="en-US" sz="3000" spc="30">
                <a:solidFill>
                  <a:srgbClr val="FFFFFF"/>
                </a:solidFill>
                <a:latin typeface="Open Sans"/>
              </a:rPr>
              <a:t>Teen center expansion and YMCA closure increasing demand to 550+ daily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1C6"/>
        </a:solidFill>
        <a:effectLst/>
      </p:bgPr>
    </p:bg>
    <p:spTree>
      <p:nvGrpSpPr>
        <p:cNvPr id="1" name=""/>
        <p:cNvGrpSpPr/>
        <p:nvPr/>
      </p:nvGrpSpPr>
      <p:grpSpPr>
        <a:xfrm>
          <a:off x="0" y="0"/>
          <a:ext cx="0" cy="0"/>
          <a:chOff x="0" y="0"/>
          <a:chExt cx="0" cy="0"/>
        </a:xfrm>
      </p:grpSpPr>
      <p:sp>
        <p:nvSpPr>
          <p:cNvPr id="2" name="TextBox 2"/>
          <p:cNvSpPr txBox="1"/>
          <p:nvPr/>
        </p:nvSpPr>
        <p:spPr>
          <a:xfrm>
            <a:off x="2503887" y="1675481"/>
            <a:ext cx="13280227" cy="1015365"/>
          </a:xfrm>
          <a:prstGeom prst="rect">
            <a:avLst/>
          </a:prstGeom>
        </p:spPr>
        <p:txBody>
          <a:bodyPr lIns="0" tIns="0" rIns="0" bIns="0" rtlCol="0" anchor="t">
            <a:spAutoFit/>
          </a:bodyPr>
          <a:lstStyle/>
          <a:p>
            <a:pPr algn="ctr">
              <a:lnSpc>
                <a:spcPts val="8190"/>
              </a:lnSpc>
            </a:pPr>
            <a:r>
              <a:rPr lang="en-US" sz="6300" spc="315">
                <a:solidFill>
                  <a:srgbClr val="FFFFFF"/>
                </a:solidFill>
                <a:latin typeface="League Spartan"/>
              </a:rPr>
              <a:t>CLUB DEMOGRAPHICS</a:t>
            </a:r>
          </a:p>
        </p:txBody>
      </p:sp>
      <p:grpSp>
        <p:nvGrpSpPr>
          <p:cNvPr id="3" name="Group 3"/>
          <p:cNvGrpSpPr/>
          <p:nvPr/>
        </p:nvGrpSpPr>
        <p:grpSpPr>
          <a:xfrm>
            <a:off x="1067793" y="3586456"/>
            <a:ext cx="2984500" cy="4835549"/>
            <a:chOff x="0" y="0"/>
            <a:chExt cx="3979333" cy="6447399"/>
          </a:xfrm>
        </p:grpSpPr>
        <p:sp>
          <p:nvSpPr>
            <p:cNvPr id="4" name="AutoShape 4"/>
            <p:cNvSpPr/>
            <p:nvPr/>
          </p:nvSpPr>
          <p:spPr>
            <a:xfrm>
              <a:off x="0" y="0"/>
              <a:ext cx="3979333" cy="3323783"/>
            </a:xfrm>
            <a:prstGeom prst="rect">
              <a:avLst/>
            </a:prstGeom>
            <a:solidFill>
              <a:srgbClr val="FF8200"/>
            </a:solidFill>
          </p:spPr>
          <p:txBody>
            <a:bodyPr/>
            <a:lstStyle/>
            <a:p>
              <a:endParaRPr lang="en-US"/>
            </a:p>
          </p:txBody>
        </p:sp>
        <p:sp>
          <p:nvSpPr>
            <p:cNvPr id="5" name="TextBox 5"/>
            <p:cNvSpPr txBox="1"/>
            <p:nvPr/>
          </p:nvSpPr>
          <p:spPr>
            <a:xfrm>
              <a:off x="0" y="4441434"/>
              <a:ext cx="3961303" cy="2005965"/>
            </a:xfrm>
            <a:prstGeom prst="rect">
              <a:avLst/>
            </a:prstGeom>
          </p:spPr>
          <p:txBody>
            <a:bodyPr lIns="0" tIns="0" rIns="0" bIns="0" rtlCol="0" anchor="t">
              <a:spAutoFit/>
            </a:bodyPr>
            <a:lstStyle/>
            <a:p>
              <a:pPr algn="ctr">
                <a:lnSpc>
                  <a:spcPts val="4050"/>
                </a:lnSpc>
              </a:pPr>
              <a:r>
                <a:rPr lang="en-US" sz="2700" spc="27">
                  <a:solidFill>
                    <a:srgbClr val="FFFFFF"/>
                  </a:solidFill>
                  <a:latin typeface="Open Sans"/>
                </a:rPr>
                <a:t>youth served between the </a:t>
              </a:r>
            </a:p>
            <a:p>
              <a:pPr algn="ctr">
                <a:lnSpc>
                  <a:spcPts val="4050"/>
                </a:lnSpc>
              </a:pPr>
              <a:r>
                <a:rPr lang="en-US" sz="2700" spc="27">
                  <a:solidFill>
                    <a:srgbClr val="FFFFFF"/>
                  </a:solidFill>
                  <a:latin typeface="Open Sans"/>
                </a:rPr>
                <a:t>ages of 5-18</a:t>
              </a:r>
            </a:p>
          </p:txBody>
        </p:sp>
        <p:grpSp>
          <p:nvGrpSpPr>
            <p:cNvPr id="6" name="Group 6"/>
            <p:cNvGrpSpPr/>
            <p:nvPr/>
          </p:nvGrpSpPr>
          <p:grpSpPr>
            <a:xfrm rot="-2700000">
              <a:off x="1678448" y="2987709"/>
              <a:ext cx="622437" cy="621441"/>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8200"/>
              </a:solidFill>
            </p:spPr>
            <p:txBody>
              <a:bodyPr/>
              <a:lstStyle/>
              <a:p>
                <a:endParaRPr lang="en-US"/>
              </a:p>
            </p:txBody>
          </p:sp>
        </p:grpSp>
        <p:sp>
          <p:nvSpPr>
            <p:cNvPr id="8" name="TextBox 8"/>
            <p:cNvSpPr txBox="1"/>
            <p:nvPr/>
          </p:nvSpPr>
          <p:spPr>
            <a:xfrm>
              <a:off x="123772" y="950860"/>
              <a:ext cx="3713758" cy="1247611"/>
            </a:xfrm>
            <a:prstGeom prst="rect">
              <a:avLst/>
            </a:prstGeom>
          </p:spPr>
          <p:txBody>
            <a:bodyPr lIns="0" tIns="0" rIns="0" bIns="0" rtlCol="0" anchor="t">
              <a:spAutoFit/>
            </a:bodyPr>
            <a:lstStyle/>
            <a:p>
              <a:pPr algn="ctr">
                <a:lnSpc>
                  <a:spcPts val="7881"/>
                </a:lnSpc>
              </a:pPr>
              <a:r>
                <a:rPr lang="en-US" sz="5629">
                  <a:solidFill>
                    <a:srgbClr val="FFFFFF"/>
                  </a:solidFill>
                  <a:latin typeface="League Spartan"/>
                </a:rPr>
                <a:t>3,000+</a:t>
              </a:r>
            </a:p>
          </p:txBody>
        </p:sp>
      </p:grpSp>
      <p:grpSp>
        <p:nvGrpSpPr>
          <p:cNvPr id="9" name="Group 9"/>
          <p:cNvGrpSpPr/>
          <p:nvPr/>
        </p:nvGrpSpPr>
        <p:grpSpPr>
          <a:xfrm>
            <a:off x="7651750" y="3586456"/>
            <a:ext cx="2984500" cy="4835549"/>
            <a:chOff x="0" y="0"/>
            <a:chExt cx="3979333" cy="6447399"/>
          </a:xfrm>
        </p:grpSpPr>
        <p:sp>
          <p:nvSpPr>
            <p:cNvPr id="10" name="TextBox 10"/>
            <p:cNvSpPr txBox="1"/>
            <p:nvPr/>
          </p:nvSpPr>
          <p:spPr>
            <a:xfrm>
              <a:off x="18031" y="4441434"/>
              <a:ext cx="3961303" cy="2005965"/>
            </a:xfrm>
            <a:prstGeom prst="rect">
              <a:avLst/>
            </a:prstGeom>
          </p:spPr>
          <p:txBody>
            <a:bodyPr lIns="0" tIns="0" rIns="0" bIns="0" rtlCol="0" anchor="t">
              <a:spAutoFit/>
            </a:bodyPr>
            <a:lstStyle/>
            <a:p>
              <a:pPr algn="ctr">
                <a:lnSpc>
                  <a:spcPts val="4050"/>
                </a:lnSpc>
              </a:pPr>
              <a:r>
                <a:rPr lang="en-US" sz="2700" spc="27">
                  <a:solidFill>
                    <a:srgbClr val="FFFFFF"/>
                  </a:solidFill>
                  <a:latin typeface="Open Sans"/>
                </a:rPr>
                <a:t>families below CT income survival budget of $75,000</a:t>
              </a:r>
            </a:p>
          </p:txBody>
        </p:sp>
        <p:sp>
          <p:nvSpPr>
            <p:cNvPr id="11" name="AutoShape 11"/>
            <p:cNvSpPr/>
            <p:nvPr/>
          </p:nvSpPr>
          <p:spPr>
            <a:xfrm>
              <a:off x="0" y="0"/>
              <a:ext cx="3979333" cy="3323783"/>
            </a:xfrm>
            <a:prstGeom prst="rect">
              <a:avLst/>
            </a:prstGeom>
            <a:solidFill>
              <a:srgbClr val="FF8200"/>
            </a:solidFill>
          </p:spPr>
          <p:txBody>
            <a:bodyPr/>
            <a:lstStyle/>
            <a:p>
              <a:endParaRPr lang="en-US"/>
            </a:p>
          </p:txBody>
        </p:sp>
        <p:grpSp>
          <p:nvGrpSpPr>
            <p:cNvPr id="12" name="Group 12"/>
            <p:cNvGrpSpPr/>
            <p:nvPr/>
          </p:nvGrpSpPr>
          <p:grpSpPr>
            <a:xfrm rot="-2700000">
              <a:off x="1663894" y="3013062"/>
              <a:ext cx="622437" cy="621441"/>
              <a:chOff x="0" y="0"/>
              <a:chExt cx="6350000" cy="6339840"/>
            </a:xfrm>
          </p:grpSpPr>
          <p:sp>
            <p:nvSpPr>
              <p:cNvPr id="13" name="Freeform 1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8200"/>
              </a:solidFill>
            </p:spPr>
            <p:txBody>
              <a:bodyPr/>
              <a:lstStyle/>
              <a:p>
                <a:endParaRPr lang="en-US"/>
              </a:p>
            </p:txBody>
          </p:sp>
        </p:grpSp>
        <p:sp>
          <p:nvSpPr>
            <p:cNvPr id="14" name="TextBox 14"/>
            <p:cNvSpPr txBox="1"/>
            <p:nvPr/>
          </p:nvSpPr>
          <p:spPr>
            <a:xfrm>
              <a:off x="806612" y="941335"/>
              <a:ext cx="2384139" cy="1310476"/>
            </a:xfrm>
            <a:prstGeom prst="rect">
              <a:avLst/>
            </a:prstGeom>
          </p:spPr>
          <p:txBody>
            <a:bodyPr lIns="0" tIns="0" rIns="0" bIns="0" rtlCol="0" anchor="t">
              <a:spAutoFit/>
            </a:bodyPr>
            <a:lstStyle/>
            <a:p>
              <a:pPr algn="ctr">
                <a:lnSpc>
                  <a:spcPts val="8301"/>
                </a:lnSpc>
              </a:pPr>
              <a:r>
                <a:rPr lang="en-US" sz="5929">
                  <a:solidFill>
                    <a:srgbClr val="FFFFFF"/>
                  </a:solidFill>
                  <a:latin typeface="League Spartan"/>
                </a:rPr>
                <a:t>99%</a:t>
              </a:r>
            </a:p>
          </p:txBody>
        </p:sp>
      </p:grpSp>
      <p:grpSp>
        <p:nvGrpSpPr>
          <p:cNvPr id="15" name="Group 15"/>
          <p:cNvGrpSpPr/>
          <p:nvPr/>
        </p:nvGrpSpPr>
        <p:grpSpPr>
          <a:xfrm>
            <a:off x="4359772" y="3586456"/>
            <a:ext cx="2984500" cy="3806849"/>
            <a:chOff x="0" y="0"/>
            <a:chExt cx="3979333" cy="5075799"/>
          </a:xfrm>
        </p:grpSpPr>
        <p:sp>
          <p:nvSpPr>
            <p:cNvPr id="16" name="TextBox 16"/>
            <p:cNvSpPr txBox="1"/>
            <p:nvPr/>
          </p:nvSpPr>
          <p:spPr>
            <a:xfrm>
              <a:off x="18031" y="4441434"/>
              <a:ext cx="3961303" cy="634365"/>
            </a:xfrm>
            <a:prstGeom prst="rect">
              <a:avLst/>
            </a:prstGeom>
          </p:spPr>
          <p:txBody>
            <a:bodyPr lIns="0" tIns="0" rIns="0" bIns="0" rtlCol="0" anchor="t">
              <a:spAutoFit/>
            </a:bodyPr>
            <a:lstStyle/>
            <a:p>
              <a:pPr algn="ctr">
                <a:lnSpc>
                  <a:spcPts val="4050"/>
                </a:lnSpc>
              </a:pPr>
              <a:r>
                <a:rPr lang="en-US" sz="2700" spc="27">
                  <a:solidFill>
                    <a:srgbClr val="FFFFFF"/>
                  </a:solidFill>
                  <a:latin typeface="Open Sans"/>
                </a:rPr>
                <a:t>youth of color</a:t>
              </a:r>
            </a:p>
          </p:txBody>
        </p:sp>
        <p:sp>
          <p:nvSpPr>
            <p:cNvPr id="17" name="AutoShape 17"/>
            <p:cNvSpPr/>
            <p:nvPr/>
          </p:nvSpPr>
          <p:spPr>
            <a:xfrm>
              <a:off x="0" y="0"/>
              <a:ext cx="3979333" cy="3323783"/>
            </a:xfrm>
            <a:prstGeom prst="rect">
              <a:avLst/>
            </a:prstGeom>
            <a:solidFill>
              <a:srgbClr val="FF8200"/>
            </a:solidFill>
          </p:spPr>
          <p:txBody>
            <a:bodyPr/>
            <a:lstStyle/>
            <a:p>
              <a:endParaRPr lang="en-US"/>
            </a:p>
          </p:txBody>
        </p:sp>
        <p:grpSp>
          <p:nvGrpSpPr>
            <p:cNvPr id="18" name="Group 18"/>
            <p:cNvGrpSpPr/>
            <p:nvPr/>
          </p:nvGrpSpPr>
          <p:grpSpPr>
            <a:xfrm rot="-2700000">
              <a:off x="1678448" y="3013062"/>
              <a:ext cx="622437" cy="621441"/>
              <a:chOff x="0" y="0"/>
              <a:chExt cx="6350000" cy="6339840"/>
            </a:xfrm>
          </p:grpSpPr>
          <p:sp>
            <p:nvSpPr>
              <p:cNvPr id="19" name="Freeform 1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8200"/>
              </a:solidFill>
            </p:spPr>
            <p:txBody>
              <a:bodyPr/>
              <a:lstStyle/>
              <a:p>
                <a:endParaRPr lang="en-US"/>
              </a:p>
            </p:txBody>
          </p:sp>
        </p:grpSp>
        <p:sp>
          <p:nvSpPr>
            <p:cNvPr id="20" name="TextBox 20"/>
            <p:cNvSpPr txBox="1"/>
            <p:nvPr/>
          </p:nvSpPr>
          <p:spPr>
            <a:xfrm>
              <a:off x="818877" y="941335"/>
              <a:ext cx="2359610" cy="1326812"/>
            </a:xfrm>
            <a:prstGeom prst="rect">
              <a:avLst/>
            </a:prstGeom>
          </p:spPr>
          <p:txBody>
            <a:bodyPr lIns="0" tIns="0" rIns="0" bIns="0" rtlCol="0" anchor="t">
              <a:spAutoFit/>
            </a:bodyPr>
            <a:lstStyle/>
            <a:p>
              <a:pPr algn="ctr">
                <a:lnSpc>
                  <a:spcPts val="8441"/>
                </a:lnSpc>
              </a:pPr>
              <a:r>
                <a:rPr lang="en-US" sz="6029">
                  <a:solidFill>
                    <a:srgbClr val="FFFFFF"/>
                  </a:solidFill>
                  <a:latin typeface="League Spartan"/>
                </a:rPr>
                <a:t>95%</a:t>
              </a:r>
            </a:p>
          </p:txBody>
        </p:sp>
      </p:grpSp>
      <p:grpSp>
        <p:nvGrpSpPr>
          <p:cNvPr id="21" name="Group 21"/>
          <p:cNvGrpSpPr/>
          <p:nvPr/>
        </p:nvGrpSpPr>
        <p:grpSpPr>
          <a:xfrm>
            <a:off x="14235707" y="3586456"/>
            <a:ext cx="2984500" cy="5349899"/>
            <a:chOff x="0" y="0"/>
            <a:chExt cx="3979333" cy="7133199"/>
          </a:xfrm>
        </p:grpSpPr>
        <p:sp>
          <p:nvSpPr>
            <p:cNvPr id="22" name="TextBox 22"/>
            <p:cNvSpPr txBox="1"/>
            <p:nvPr/>
          </p:nvSpPr>
          <p:spPr>
            <a:xfrm>
              <a:off x="18031" y="4441434"/>
              <a:ext cx="3961303" cy="2691765"/>
            </a:xfrm>
            <a:prstGeom prst="rect">
              <a:avLst/>
            </a:prstGeom>
          </p:spPr>
          <p:txBody>
            <a:bodyPr lIns="0" tIns="0" rIns="0" bIns="0" rtlCol="0" anchor="t">
              <a:spAutoFit/>
            </a:bodyPr>
            <a:lstStyle/>
            <a:p>
              <a:pPr algn="ctr">
                <a:lnSpc>
                  <a:spcPts val="4050"/>
                </a:lnSpc>
              </a:pPr>
              <a:r>
                <a:rPr lang="en-US" sz="2700" spc="27">
                  <a:solidFill>
                    <a:srgbClr val="FFFFFF"/>
                  </a:solidFill>
                  <a:latin typeface="Open Sans"/>
                </a:rPr>
                <a:t>of youth we serve come from single parent households</a:t>
              </a:r>
            </a:p>
          </p:txBody>
        </p:sp>
        <p:sp>
          <p:nvSpPr>
            <p:cNvPr id="23" name="AutoShape 23"/>
            <p:cNvSpPr/>
            <p:nvPr/>
          </p:nvSpPr>
          <p:spPr>
            <a:xfrm>
              <a:off x="0" y="0"/>
              <a:ext cx="3979333" cy="3323783"/>
            </a:xfrm>
            <a:prstGeom prst="rect">
              <a:avLst/>
            </a:prstGeom>
            <a:solidFill>
              <a:srgbClr val="FF8200"/>
            </a:solidFill>
          </p:spPr>
          <p:txBody>
            <a:bodyPr/>
            <a:lstStyle/>
            <a:p>
              <a:endParaRPr lang="en-US"/>
            </a:p>
          </p:txBody>
        </p:sp>
        <p:grpSp>
          <p:nvGrpSpPr>
            <p:cNvPr id="24" name="Group 24"/>
            <p:cNvGrpSpPr/>
            <p:nvPr/>
          </p:nvGrpSpPr>
          <p:grpSpPr>
            <a:xfrm rot="-2700000">
              <a:off x="1669433" y="3013062"/>
              <a:ext cx="622437" cy="621441"/>
              <a:chOff x="0" y="0"/>
              <a:chExt cx="6350000" cy="6339840"/>
            </a:xfrm>
          </p:grpSpPr>
          <p:sp>
            <p:nvSpPr>
              <p:cNvPr id="25" name="Freeform 2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8200"/>
              </a:solidFill>
            </p:spPr>
            <p:txBody>
              <a:bodyPr/>
              <a:lstStyle/>
              <a:p>
                <a:endParaRPr lang="en-US"/>
              </a:p>
            </p:txBody>
          </p:sp>
        </p:grpSp>
        <p:sp>
          <p:nvSpPr>
            <p:cNvPr id="26" name="TextBox 26"/>
            <p:cNvSpPr txBox="1"/>
            <p:nvPr/>
          </p:nvSpPr>
          <p:spPr>
            <a:xfrm>
              <a:off x="830544" y="941335"/>
              <a:ext cx="2336277" cy="1326812"/>
            </a:xfrm>
            <a:prstGeom prst="rect">
              <a:avLst/>
            </a:prstGeom>
          </p:spPr>
          <p:txBody>
            <a:bodyPr lIns="0" tIns="0" rIns="0" bIns="0" rtlCol="0" anchor="t">
              <a:spAutoFit/>
            </a:bodyPr>
            <a:lstStyle/>
            <a:p>
              <a:pPr algn="ctr">
                <a:lnSpc>
                  <a:spcPts val="8441"/>
                </a:lnSpc>
              </a:pPr>
              <a:r>
                <a:rPr lang="en-US" sz="6029">
                  <a:solidFill>
                    <a:srgbClr val="FFFFFF"/>
                  </a:solidFill>
                  <a:latin typeface="League Spartan"/>
                </a:rPr>
                <a:t>51%</a:t>
              </a:r>
            </a:p>
          </p:txBody>
        </p:sp>
      </p:grpSp>
      <p:grpSp>
        <p:nvGrpSpPr>
          <p:cNvPr id="27" name="Group 27"/>
          <p:cNvGrpSpPr/>
          <p:nvPr/>
        </p:nvGrpSpPr>
        <p:grpSpPr>
          <a:xfrm>
            <a:off x="10943728" y="3586456"/>
            <a:ext cx="2984500" cy="5864249"/>
            <a:chOff x="0" y="0"/>
            <a:chExt cx="3979333" cy="7818999"/>
          </a:xfrm>
        </p:grpSpPr>
        <p:sp>
          <p:nvSpPr>
            <p:cNvPr id="28" name="TextBox 28"/>
            <p:cNvSpPr txBox="1"/>
            <p:nvPr/>
          </p:nvSpPr>
          <p:spPr>
            <a:xfrm>
              <a:off x="18031" y="4441434"/>
              <a:ext cx="3961303" cy="3377565"/>
            </a:xfrm>
            <a:prstGeom prst="rect">
              <a:avLst/>
            </a:prstGeom>
          </p:spPr>
          <p:txBody>
            <a:bodyPr lIns="0" tIns="0" rIns="0" bIns="0" rtlCol="0" anchor="t">
              <a:spAutoFit/>
            </a:bodyPr>
            <a:lstStyle/>
            <a:p>
              <a:pPr algn="ctr">
                <a:lnSpc>
                  <a:spcPts val="4050"/>
                </a:lnSpc>
              </a:pPr>
              <a:r>
                <a:rPr lang="en-US" sz="2700" spc="27">
                  <a:solidFill>
                    <a:srgbClr val="FFFFFF"/>
                  </a:solidFill>
                  <a:latin typeface="Open Sans"/>
                </a:rPr>
                <a:t>of members come from households below federal poverty line of $30,000</a:t>
              </a:r>
            </a:p>
          </p:txBody>
        </p:sp>
        <p:sp>
          <p:nvSpPr>
            <p:cNvPr id="29" name="AutoShape 29"/>
            <p:cNvSpPr/>
            <p:nvPr/>
          </p:nvSpPr>
          <p:spPr>
            <a:xfrm>
              <a:off x="0" y="0"/>
              <a:ext cx="3979333" cy="3323783"/>
            </a:xfrm>
            <a:prstGeom prst="rect">
              <a:avLst/>
            </a:prstGeom>
            <a:solidFill>
              <a:srgbClr val="FF8200"/>
            </a:solidFill>
          </p:spPr>
          <p:txBody>
            <a:bodyPr/>
            <a:lstStyle/>
            <a:p>
              <a:endParaRPr lang="en-US"/>
            </a:p>
          </p:txBody>
        </p:sp>
        <p:grpSp>
          <p:nvGrpSpPr>
            <p:cNvPr id="30" name="Group 30"/>
            <p:cNvGrpSpPr/>
            <p:nvPr/>
          </p:nvGrpSpPr>
          <p:grpSpPr>
            <a:xfrm rot="-2700000">
              <a:off x="1678448" y="3013062"/>
              <a:ext cx="622437" cy="621441"/>
              <a:chOff x="0" y="0"/>
              <a:chExt cx="6350000" cy="6339840"/>
            </a:xfrm>
          </p:grpSpPr>
          <p:sp>
            <p:nvSpPr>
              <p:cNvPr id="31" name="Freeform 31"/>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8200"/>
              </a:solidFill>
            </p:spPr>
            <p:txBody>
              <a:bodyPr/>
              <a:lstStyle/>
              <a:p>
                <a:endParaRPr lang="en-US"/>
              </a:p>
            </p:txBody>
          </p:sp>
        </p:grpSp>
        <p:sp>
          <p:nvSpPr>
            <p:cNvPr id="32" name="TextBox 32"/>
            <p:cNvSpPr txBox="1"/>
            <p:nvPr/>
          </p:nvSpPr>
          <p:spPr>
            <a:xfrm>
              <a:off x="959772" y="960385"/>
              <a:ext cx="2077821" cy="1150032"/>
            </a:xfrm>
            <a:prstGeom prst="rect">
              <a:avLst/>
            </a:prstGeom>
          </p:spPr>
          <p:txBody>
            <a:bodyPr lIns="0" tIns="0" rIns="0" bIns="0" rtlCol="0" anchor="t">
              <a:spAutoFit/>
            </a:bodyPr>
            <a:lstStyle/>
            <a:p>
              <a:pPr algn="ctr">
                <a:lnSpc>
                  <a:spcPts val="7321"/>
                </a:lnSpc>
              </a:pPr>
              <a:r>
                <a:rPr lang="en-US" sz="5229">
                  <a:solidFill>
                    <a:srgbClr val="FFFFFF"/>
                  </a:solidFill>
                  <a:latin typeface="League Spartan"/>
                </a:rPr>
                <a:t>65%</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01264" cy="10287000"/>
          </a:xfrm>
          <a:custGeom>
            <a:avLst/>
            <a:gdLst/>
            <a:ahLst/>
            <a:cxnLst/>
            <a:rect l="l" t="t" r="r" b="b"/>
            <a:pathLst>
              <a:path w="9701264" h="10287000">
                <a:moveTo>
                  <a:pt x="0" y="0"/>
                </a:moveTo>
                <a:lnTo>
                  <a:pt x="9701264" y="0"/>
                </a:lnTo>
                <a:lnTo>
                  <a:pt x="9701264" y="10287000"/>
                </a:lnTo>
                <a:lnTo>
                  <a:pt x="0" y="10287000"/>
                </a:lnTo>
                <a:lnTo>
                  <a:pt x="0" y="0"/>
                </a:lnTo>
                <a:close/>
              </a:path>
            </a:pathLst>
          </a:custGeom>
          <a:blipFill>
            <a:blip r:embed="rId2"/>
            <a:stretch>
              <a:fillRect l="-19136" r="-22247"/>
            </a:stretch>
          </a:blipFill>
        </p:spPr>
        <p:txBody>
          <a:bodyPr/>
          <a:lstStyle/>
          <a:p>
            <a:endParaRPr lang="en-US"/>
          </a:p>
        </p:txBody>
      </p:sp>
      <p:sp>
        <p:nvSpPr>
          <p:cNvPr id="3" name="TextBox 3"/>
          <p:cNvSpPr txBox="1"/>
          <p:nvPr/>
        </p:nvSpPr>
        <p:spPr>
          <a:xfrm>
            <a:off x="10531779" y="482890"/>
            <a:ext cx="7311628" cy="603885"/>
          </a:xfrm>
          <a:prstGeom prst="rect">
            <a:avLst/>
          </a:prstGeom>
        </p:spPr>
        <p:txBody>
          <a:bodyPr lIns="0" tIns="0" rIns="0" bIns="0" rtlCol="0" anchor="t">
            <a:spAutoFit/>
          </a:bodyPr>
          <a:lstStyle/>
          <a:p>
            <a:pPr algn="ctr">
              <a:lnSpc>
                <a:spcPts val="5099"/>
              </a:lnSpc>
              <a:spcBef>
                <a:spcPct val="0"/>
              </a:spcBef>
            </a:pPr>
            <a:r>
              <a:rPr lang="en-US" sz="3399" spc="33">
                <a:solidFill>
                  <a:srgbClr val="0081C6"/>
                </a:solidFill>
                <a:latin typeface="League Spartan Bold"/>
              </a:rPr>
              <a:t>ALARMING COMMUNITY ISSUES</a:t>
            </a:r>
          </a:p>
        </p:txBody>
      </p:sp>
      <p:sp>
        <p:nvSpPr>
          <p:cNvPr id="4" name="TextBox 4"/>
          <p:cNvSpPr txBox="1"/>
          <p:nvPr/>
        </p:nvSpPr>
        <p:spPr>
          <a:xfrm>
            <a:off x="10531779" y="1459449"/>
            <a:ext cx="7320137" cy="8249412"/>
          </a:xfrm>
          <a:prstGeom prst="rect">
            <a:avLst/>
          </a:prstGeom>
        </p:spPr>
        <p:txBody>
          <a:bodyPr lIns="0" tIns="0" rIns="0" bIns="0" rtlCol="0" anchor="t">
            <a:spAutoFit/>
          </a:bodyPr>
          <a:lstStyle/>
          <a:p>
            <a:pPr>
              <a:lnSpc>
                <a:spcPts val="3834"/>
              </a:lnSpc>
            </a:pPr>
            <a:r>
              <a:rPr lang="en-US" sz="2700" spc="27">
                <a:solidFill>
                  <a:srgbClr val="000000"/>
                </a:solidFill>
                <a:latin typeface="Open Sans"/>
              </a:rPr>
              <a:t>In Stamford, young people face big challenges, including:</a:t>
            </a:r>
          </a:p>
          <a:p>
            <a:pPr>
              <a:lnSpc>
                <a:spcPts val="3834"/>
              </a:lnSpc>
            </a:pPr>
            <a:endParaRPr lang="en-US" sz="2700" spc="27">
              <a:solidFill>
                <a:srgbClr val="000000"/>
              </a:solidFill>
              <a:latin typeface="Open Sans"/>
            </a:endParaRPr>
          </a:p>
          <a:p>
            <a:pPr>
              <a:lnSpc>
                <a:spcPts val="3834"/>
              </a:lnSpc>
            </a:pPr>
            <a:r>
              <a:rPr lang="en-US" sz="2700" spc="27">
                <a:solidFill>
                  <a:srgbClr val="84BD00"/>
                </a:solidFill>
                <a:latin typeface="Open Sans Bold"/>
              </a:rPr>
              <a:t>POVERTY</a:t>
            </a:r>
          </a:p>
          <a:p>
            <a:pPr>
              <a:lnSpc>
                <a:spcPts val="3834"/>
              </a:lnSpc>
            </a:pPr>
            <a:r>
              <a:rPr lang="en-US" sz="2700" spc="27">
                <a:solidFill>
                  <a:srgbClr val="000000"/>
                </a:solidFill>
                <a:latin typeface="Open Sans"/>
              </a:rPr>
              <a:t>1 in 11 live in poverty </a:t>
            </a:r>
          </a:p>
          <a:p>
            <a:pPr>
              <a:lnSpc>
                <a:spcPts val="3834"/>
              </a:lnSpc>
            </a:pPr>
            <a:endParaRPr lang="en-US" sz="2700" spc="27">
              <a:solidFill>
                <a:srgbClr val="000000"/>
              </a:solidFill>
              <a:latin typeface="Open Sans"/>
            </a:endParaRPr>
          </a:p>
          <a:p>
            <a:pPr>
              <a:lnSpc>
                <a:spcPts val="3834"/>
              </a:lnSpc>
            </a:pPr>
            <a:r>
              <a:rPr lang="en-US" sz="2700" spc="27">
                <a:solidFill>
                  <a:srgbClr val="9B26B6"/>
                </a:solidFill>
                <a:latin typeface="Open Sans Bold"/>
              </a:rPr>
              <a:t>FOOD INSECURITY </a:t>
            </a:r>
          </a:p>
          <a:p>
            <a:pPr>
              <a:lnSpc>
                <a:spcPts val="3834"/>
              </a:lnSpc>
            </a:pPr>
            <a:r>
              <a:rPr lang="en-US" sz="2700" spc="27">
                <a:solidFill>
                  <a:srgbClr val="000000"/>
                </a:solidFill>
                <a:latin typeface="Open Sans"/>
              </a:rPr>
              <a:t>1 in 7 lack consistent access to food </a:t>
            </a:r>
          </a:p>
          <a:p>
            <a:pPr>
              <a:lnSpc>
                <a:spcPts val="3834"/>
              </a:lnSpc>
            </a:pPr>
            <a:endParaRPr lang="en-US" sz="2700" spc="27">
              <a:solidFill>
                <a:srgbClr val="000000"/>
              </a:solidFill>
              <a:latin typeface="Open Sans"/>
            </a:endParaRPr>
          </a:p>
          <a:p>
            <a:pPr>
              <a:lnSpc>
                <a:spcPts val="3834"/>
              </a:lnSpc>
            </a:pPr>
            <a:r>
              <a:rPr lang="en-US" sz="2700" spc="27">
                <a:solidFill>
                  <a:srgbClr val="0081C6"/>
                </a:solidFill>
                <a:latin typeface="Open Sans Bold"/>
              </a:rPr>
              <a:t>ACADEMIC FAILINGS</a:t>
            </a:r>
          </a:p>
          <a:p>
            <a:pPr>
              <a:lnSpc>
                <a:spcPts val="3834"/>
              </a:lnSpc>
            </a:pPr>
            <a:r>
              <a:rPr lang="en-US" sz="2700" spc="27">
                <a:solidFill>
                  <a:srgbClr val="000000"/>
                </a:solidFill>
                <a:latin typeface="Open Sans"/>
              </a:rPr>
              <a:t>53% cannot read at grade level by grade 3</a:t>
            </a:r>
          </a:p>
          <a:p>
            <a:pPr>
              <a:lnSpc>
                <a:spcPts val="3834"/>
              </a:lnSpc>
            </a:pPr>
            <a:endParaRPr lang="en-US" sz="2700" spc="27">
              <a:solidFill>
                <a:srgbClr val="000000"/>
              </a:solidFill>
              <a:latin typeface="Open Sans"/>
            </a:endParaRPr>
          </a:p>
          <a:p>
            <a:pPr>
              <a:lnSpc>
                <a:spcPts val="3834"/>
              </a:lnSpc>
            </a:pPr>
            <a:r>
              <a:rPr lang="en-US" sz="2700" spc="27">
                <a:solidFill>
                  <a:srgbClr val="FF8200"/>
                </a:solidFill>
                <a:latin typeface="Open Sans Bold"/>
              </a:rPr>
              <a:t>VIOLENCE, GANG ACTIVITY, DRUG USE</a:t>
            </a:r>
          </a:p>
          <a:p>
            <a:pPr>
              <a:lnSpc>
                <a:spcPts val="3834"/>
              </a:lnSpc>
            </a:pPr>
            <a:r>
              <a:rPr lang="en-US" sz="2700" spc="27">
                <a:solidFill>
                  <a:srgbClr val="000000"/>
                </a:solidFill>
                <a:latin typeface="Open Sans"/>
              </a:rPr>
              <a:t>1 IN 5 YOUTH ARE UNSUPERVISED AFTER SCHOOL </a:t>
            </a:r>
          </a:p>
          <a:p>
            <a:pPr>
              <a:lnSpc>
                <a:spcPts val="3834"/>
              </a:lnSpc>
            </a:pPr>
            <a:endParaRPr lang="en-US" sz="2700" spc="27">
              <a:solidFill>
                <a:srgbClr val="000000"/>
              </a:solidFill>
              <a:latin typeface="Open Sans"/>
            </a:endParaRPr>
          </a:p>
          <a:p>
            <a:pPr>
              <a:lnSpc>
                <a:spcPts val="3834"/>
              </a:lnSpc>
            </a:pPr>
            <a:r>
              <a:rPr lang="en-US" sz="2700" spc="27">
                <a:solidFill>
                  <a:srgbClr val="000000"/>
                </a:solidFill>
                <a:latin typeface="Open Sans Bold"/>
              </a:rPr>
              <a:t>ONE MISTAKE CAN RESULT IN LIFELONG CONSEQUENCES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81C6"/>
        </a:solidFill>
        <a:effectLst/>
      </p:bgPr>
    </p:bg>
    <p:spTree>
      <p:nvGrpSpPr>
        <p:cNvPr id="1" name=""/>
        <p:cNvGrpSpPr/>
        <p:nvPr/>
      </p:nvGrpSpPr>
      <p:grpSpPr>
        <a:xfrm>
          <a:off x="0" y="0"/>
          <a:ext cx="0" cy="0"/>
          <a:chOff x="0" y="0"/>
          <a:chExt cx="0" cy="0"/>
        </a:xfrm>
      </p:grpSpPr>
      <p:sp>
        <p:nvSpPr>
          <p:cNvPr id="2" name="AutoShape 2"/>
          <p:cNvSpPr/>
          <p:nvPr/>
        </p:nvSpPr>
        <p:spPr>
          <a:xfrm rot="1751319">
            <a:off x="-5899373" y="5682454"/>
            <a:ext cx="24034089" cy="10080430"/>
          </a:xfrm>
          <a:prstGeom prst="rect">
            <a:avLst/>
          </a:prstGeom>
          <a:solidFill>
            <a:srgbClr val="FF8200"/>
          </a:solidFill>
        </p:spPr>
        <p:txBody>
          <a:bodyPr/>
          <a:lstStyle/>
          <a:p>
            <a:endParaRPr lang="en-US"/>
          </a:p>
        </p:txBody>
      </p:sp>
      <p:grpSp>
        <p:nvGrpSpPr>
          <p:cNvPr id="3" name="Group 3"/>
          <p:cNvGrpSpPr/>
          <p:nvPr/>
        </p:nvGrpSpPr>
        <p:grpSpPr>
          <a:xfrm>
            <a:off x="380610" y="341034"/>
            <a:ext cx="17526780" cy="9604932"/>
            <a:chOff x="0" y="0"/>
            <a:chExt cx="3654540" cy="2002741"/>
          </a:xfrm>
        </p:grpSpPr>
        <p:sp>
          <p:nvSpPr>
            <p:cNvPr id="4" name="Freeform 4"/>
            <p:cNvSpPr/>
            <p:nvPr/>
          </p:nvSpPr>
          <p:spPr>
            <a:xfrm>
              <a:off x="0" y="0"/>
              <a:ext cx="3654540" cy="2002742"/>
            </a:xfrm>
            <a:custGeom>
              <a:avLst/>
              <a:gdLst/>
              <a:ahLst/>
              <a:cxnLst/>
              <a:rect l="l" t="t" r="r" b="b"/>
              <a:pathLst>
                <a:path w="3654540" h="2002742">
                  <a:moveTo>
                    <a:pt x="0" y="0"/>
                  </a:moveTo>
                  <a:lnTo>
                    <a:pt x="3654540" y="0"/>
                  </a:lnTo>
                  <a:lnTo>
                    <a:pt x="3654540" y="2002742"/>
                  </a:lnTo>
                  <a:lnTo>
                    <a:pt x="0" y="2002742"/>
                  </a:lnTo>
                  <a:close/>
                </a:path>
              </a:pathLst>
            </a:custGeom>
            <a:solidFill>
              <a:srgbClr val="FFFFFF"/>
            </a:solidFill>
          </p:spPr>
          <p:txBody>
            <a:bodyPr/>
            <a:lstStyle/>
            <a:p>
              <a:endParaRPr lang="en-US"/>
            </a:p>
          </p:txBody>
        </p:sp>
      </p:grpSp>
      <p:grpSp>
        <p:nvGrpSpPr>
          <p:cNvPr id="5" name="Group 5"/>
          <p:cNvGrpSpPr/>
          <p:nvPr/>
        </p:nvGrpSpPr>
        <p:grpSpPr>
          <a:xfrm rot="5400000">
            <a:off x="7963249" y="3347795"/>
            <a:ext cx="1424118" cy="1246104"/>
            <a:chOff x="0" y="0"/>
            <a:chExt cx="812800" cy="711200"/>
          </a:xfrm>
        </p:grpSpPr>
        <p:sp>
          <p:nvSpPr>
            <p:cNvPr id="6" name="Freeform 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81C6"/>
            </a:solidFill>
          </p:spPr>
          <p:txBody>
            <a:bodyPr/>
            <a:lstStyle/>
            <a:p>
              <a:endParaRPr lang="en-US"/>
            </a:p>
          </p:txBody>
        </p:sp>
        <p:sp>
          <p:nvSpPr>
            <p:cNvPr id="7" name="TextBox 7"/>
            <p:cNvSpPr txBox="1"/>
            <p:nvPr/>
          </p:nvSpPr>
          <p:spPr>
            <a:xfrm>
              <a:off x="127000" y="273050"/>
              <a:ext cx="558800" cy="387350"/>
            </a:xfrm>
            <a:prstGeom prst="rect">
              <a:avLst/>
            </a:prstGeom>
          </p:spPr>
          <p:txBody>
            <a:bodyPr lIns="50800" tIns="50800" rIns="50800" bIns="50800" rtlCol="0" anchor="ctr"/>
            <a:lstStyle/>
            <a:p>
              <a:pPr algn="ctr">
                <a:lnSpc>
                  <a:spcPts val="3500"/>
                </a:lnSpc>
              </a:pPr>
              <a:endParaRPr/>
            </a:p>
          </p:txBody>
        </p:sp>
      </p:grpSp>
      <p:grpSp>
        <p:nvGrpSpPr>
          <p:cNvPr id="8" name="Group 8"/>
          <p:cNvGrpSpPr/>
          <p:nvPr/>
        </p:nvGrpSpPr>
        <p:grpSpPr>
          <a:xfrm rot="-10800000">
            <a:off x="12549277" y="4830617"/>
            <a:ext cx="1424118" cy="1246104"/>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81C6"/>
            </a:solidFill>
          </p:spPr>
          <p:txBody>
            <a:bodyPr/>
            <a:lstStyle/>
            <a:p>
              <a:endParaRPr lang="en-US"/>
            </a:p>
          </p:txBody>
        </p:sp>
        <p:sp>
          <p:nvSpPr>
            <p:cNvPr id="10" name="TextBox 10"/>
            <p:cNvSpPr txBox="1"/>
            <p:nvPr/>
          </p:nvSpPr>
          <p:spPr>
            <a:xfrm>
              <a:off x="127000" y="273050"/>
              <a:ext cx="558800" cy="387350"/>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4528914" y="5669605"/>
            <a:ext cx="1424118" cy="1246104"/>
            <a:chOff x="0" y="0"/>
            <a:chExt cx="812800" cy="711200"/>
          </a:xfrm>
        </p:grpSpPr>
        <p:sp>
          <p:nvSpPr>
            <p:cNvPr id="12" name="Freeform 1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81C6"/>
            </a:solidFill>
          </p:spPr>
          <p:txBody>
            <a:bodyPr/>
            <a:lstStyle/>
            <a:p>
              <a:endParaRPr lang="en-US"/>
            </a:p>
          </p:txBody>
        </p:sp>
        <p:sp>
          <p:nvSpPr>
            <p:cNvPr id="13" name="TextBox 13"/>
            <p:cNvSpPr txBox="1"/>
            <p:nvPr/>
          </p:nvSpPr>
          <p:spPr>
            <a:xfrm>
              <a:off x="127000" y="273050"/>
              <a:ext cx="558800" cy="387350"/>
            </a:xfrm>
            <a:prstGeom prst="rect">
              <a:avLst/>
            </a:prstGeom>
          </p:spPr>
          <p:txBody>
            <a:bodyPr lIns="50800" tIns="50800" rIns="50800" bIns="50800" rtlCol="0" anchor="ctr"/>
            <a:lstStyle/>
            <a:p>
              <a:pPr algn="ctr">
                <a:lnSpc>
                  <a:spcPts val="3500"/>
                </a:lnSpc>
              </a:pPr>
              <a:endParaRPr/>
            </a:p>
          </p:txBody>
        </p:sp>
      </p:grpSp>
      <p:grpSp>
        <p:nvGrpSpPr>
          <p:cNvPr id="14" name="Group 14"/>
          <p:cNvGrpSpPr/>
          <p:nvPr/>
        </p:nvGrpSpPr>
        <p:grpSpPr>
          <a:xfrm rot="-5400000">
            <a:off x="8900632" y="7152426"/>
            <a:ext cx="1424118" cy="1246104"/>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81C6"/>
            </a:solidFill>
          </p:spPr>
          <p:txBody>
            <a:bodyPr/>
            <a:lstStyle/>
            <a:p>
              <a:endParaRPr lang="en-US"/>
            </a:p>
          </p:txBody>
        </p:sp>
        <p:sp>
          <p:nvSpPr>
            <p:cNvPr id="16" name="TextBox 16"/>
            <p:cNvSpPr txBox="1"/>
            <p:nvPr/>
          </p:nvSpPr>
          <p:spPr>
            <a:xfrm>
              <a:off x="127000" y="273050"/>
              <a:ext cx="558800" cy="387350"/>
            </a:xfrm>
            <a:prstGeom prst="rect">
              <a:avLst/>
            </a:prstGeom>
          </p:spPr>
          <p:txBody>
            <a:bodyPr lIns="50800" tIns="50800" rIns="50800" bIns="50800" rtlCol="0" anchor="ctr"/>
            <a:lstStyle/>
            <a:p>
              <a:pPr algn="ctr">
                <a:lnSpc>
                  <a:spcPts val="3500"/>
                </a:lnSpc>
              </a:pPr>
              <a:endParaRPr/>
            </a:p>
          </p:txBody>
        </p:sp>
      </p:grpSp>
      <p:grpSp>
        <p:nvGrpSpPr>
          <p:cNvPr id="17" name="Group 17"/>
          <p:cNvGrpSpPr/>
          <p:nvPr/>
        </p:nvGrpSpPr>
        <p:grpSpPr>
          <a:xfrm>
            <a:off x="1806638" y="2488025"/>
            <a:ext cx="6868671" cy="2965644"/>
            <a:chOff x="0" y="0"/>
            <a:chExt cx="1614652" cy="697148"/>
          </a:xfrm>
        </p:grpSpPr>
        <p:sp>
          <p:nvSpPr>
            <p:cNvPr id="18" name="Freeform 18"/>
            <p:cNvSpPr/>
            <p:nvPr/>
          </p:nvSpPr>
          <p:spPr>
            <a:xfrm>
              <a:off x="0" y="0"/>
              <a:ext cx="1614652" cy="697148"/>
            </a:xfrm>
            <a:custGeom>
              <a:avLst/>
              <a:gdLst/>
              <a:ahLst/>
              <a:cxnLst/>
              <a:rect l="l" t="t" r="r" b="b"/>
              <a:pathLst>
                <a:path w="1614652" h="697148">
                  <a:moveTo>
                    <a:pt x="0" y="0"/>
                  </a:moveTo>
                  <a:lnTo>
                    <a:pt x="1614652" y="0"/>
                  </a:lnTo>
                  <a:lnTo>
                    <a:pt x="1614652" y="697148"/>
                  </a:lnTo>
                  <a:lnTo>
                    <a:pt x="0" y="697148"/>
                  </a:lnTo>
                  <a:close/>
                </a:path>
              </a:pathLst>
            </a:custGeom>
            <a:solidFill>
              <a:srgbClr val="0081C6"/>
            </a:solidFill>
          </p:spPr>
          <p:txBody>
            <a:bodyPr/>
            <a:lstStyle/>
            <a:p>
              <a:endParaRPr lang="en-US"/>
            </a:p>
          </p:txBody>
        </p:sp>
        <p:sp>
          <p:nvSpPr>
            <p:cNvPr id="19" name="TextBox 19"/>
            <p:cNvSpPr txBox="1"/>
            <p:nvPr/>
          </p:nvSpPr>
          <p:spPr>
            <a:xfrm>
              <a:off x="0" y="-76200"/>
              <a:ext cx="1614652" cy="773348"/>
            </a:xfrm>
            <a:prstGeom prst="rect">
              <a:avLst/>
            </a:prstGeom>
          </p:spPr>
          <p:txBody>
            <a:bodyPr lIns="50800" tIns="50800" rIns="50800" bIns="50800" rtlCol="0" anchor="ctr"/>
            <a:lstStyle/>
            <a:p>
              <a:pPr algn="ctr">
                <a:lnSpc>
                  <a:spcPts val="5599"/>
                </a:lnSpc>
              </a:pPr>
              <a:r>
                <a:rPr lang="en-US" sz="3999">
                  <a:solidFill>
                    <a:srgbClr val="FFFFFF"/>
                  </a:solidFill>
                  <a:latin typeface="Open Sans"/>
                </a:rPr>
                <a:t>Not all youth graduate </a:t>
              </a:r>
            </a:p>
            <a:p>
              <a:pPr algn="ctr">
                <a:lnSpc>
                  <a:spcPts val="5599"/>
                </a:lnSpc>
              </a:pPr>
              <a:r>
                <a:rPr lang="en-US" sz="3999">
                  <a:solidFill>
                    <a:srgbClr val="FFFFFF"/>
                  </a:solidFill>
                  <a:latin typeface="Open Sans"/>
                </a:rPr>
                <a:t>from High School</a:t>
              </a:r>
            </a:p>
          </p:txBody>
        </p:sp>
      </p:grpSp>
      <p:grpSp>
        <p:nvGrpSpPr>
          <p:cNvPr id="20" name="Group 20"/>
          <p:cNvGrpSpPr/>
          <p:nvPr/>
        </p:nvGrpSpPr>
        <p:grpSpPr>
          <a:xfrm>
            <a:off x="1806638" y="6292656"/>
            <a:ext cx="6868671" cy="2965644"/>
            <a:chOff x="0" y="0"/>
            <a:chExt cx="1614652" cy="697148"/>
          </a:xfrm>
        </p:grpSpPr>
        <p:sp>
          <p:nvSpPr>
            <p:cNvPr id="21" name="Freeform 21"/>
            <p:cNvSpPr/>
            <p:nvPr/>
          </p:nvSpPr>
          <p:spPr>
            <a:xfrm>
              <a:off x="0" y="0"/>
              <a:ext cx="1614652" cy="697148"/>
            </a:xfrm>
            <a:custGeom>
              <a:avLst/>
              <a:gdLst/>
              <a:ahLst/>
              <a:cxnLst/>
              <a:rect l="l" t="t" r="r" b="b"/>
              <a:pathLst>
                <a:path w="1614652" h="697148">
                  <a:moveTo>
                    <a:pt x="0" y="0"/>
                  </a:moveTo>
                  <a:lnTo>
                    <a:pt x="1614652" y="0"/>
                  </a:lnTo>
                  <a:lnTo>
                    <a:pt x="1614652" y="697148"/>
                  </a:lnTo>
                  <a:lnTo>
                    <a:pt x="0" y="697148"/>
                  </a:lnTo>
                  <a:close/>
                </a:path>
              </a:pathLst>
            </a:custGeom>
            <a:solidFill>
              <a:srgbClr val="0081C6"/>
            </a:solidFill>
          </p:spPr>
          <p:txBody>
            <a:bodyPr/>
            <a:lstStyle/>
            <a:p>
              <a:endParaRPr lang="en-US"/>
            </a:p>
          </p:txBody>
        </p:sp>
        <p:sp>
          <p:nvSpPr>
            <p:cNvPr id="22" name="TextBox 22"/>
            <p:cNvSpPr txBox="1"/>
            <p:nvPr/>
          </p:nvSpPr>
          <p:spPr>
            <a:xfrm>
              <a:off x="0" y="-76200"/>
              <a:ext cx="1614652" cy="773348"/>
            </a:xfrm>
            <a:prstGeom prst="rect">
              <a:avLst/>
            </a:prstGeom>
          </p:spPr>
          <p:txBody>
            <a:bodyPr lIns="50800" tIns="50800" rIns="50800" bIns="50800" rtlCol="0" anchor="ctr"/>
            <a:lstStyle/>
            <a:p>
              <a:pPr algn="ctr">
                <a:lnSpc>
                  <a:spcPts val="5599"/>
                </a:lnSpc>
              </a:pPr>
              <a:r>
                <a:rPr lang="en-US" sz="3999">
                  <a:solidFill>
                    <a:srgbClr val="FFFFFF"/>
                  </a:solidFill>
                  <a:latin typeface="Open Sans"/>
                </a:rPr>
                <a:t>Youth are Unemployed / Underemployed – </a:t>
              </a:r>
            </a:p>
            <a:p>
              <a:pPr algn="ctr">
                <a:lnSpc>
                  <a:spcPts val="5599"/>
                </a:lnSpc>
              </a:pPr>
              <a:r>
                <a:rPr lang="en-US" sz="3999">
                  <a:solidFill>
                    <a:srgbClr val="FFFFFF"/>
                  </a:solidFill>
                  <a:latin typeface="Open Sans"/>
                </a:rPr>
                <a:t>possibly for life</a:t>
              </a:r>
            </a:p>
          </p:txBody>
        </p:sp>
      </p:grpSp>
      <p:grpSp>
        <p:nvGrpSpPr>
          <p:cNvPr id="23" name="Group 23"/>
          <p:cNvGrpSpPr/>
          <p:nvPr/>
        </p:nvGrpSpPr>
        <p:grpSpPr>
          <a:xfrm>
            <a:off x="9612692" y="2488025"/>
            <a:ext cx="6868671" cy="2965644"/>
            <a:chOff x="0" y="0"/>
            <a:chExt cx="1614652" cy="697148"/>
          </a:xfrm>
        </p:grpSpPr>
        <p:sp>
          <p:nvSpPr>
            <p:cNvPr id="24" name="Freeform 24"/>
            <p:cNvSpPr/>
            <p:nvPr/>
          </p:nvSpPr>
          <p:spPr>
            <a:xfrm>
              <a:off x="0" y="0"/>
              <a:ext cx="1614652" cy="697148"/>
            </a:xfrm>
            <a:custGeom>
              <a:avLst/>
              <a:gdLst/>
              <a:ahLst/>
              <a:cxnLst/>
              <a:rect l="l" t="t" r="r" b="b"/>
              <a:pathLst>
                <a:path w="1614652" h="697148">
                  <a:moveTo>
                    <a:pt x="0" y="0"/>
                  </a:moveTo>
                  <a:lnTo>
                    <a:pt x="1614652" y="0"/>
                  </a:lnTo>
                  <a:lnTo>
                    <a:pt x="1614652" y="697148"/>
                  </a:lnTo>
                  <a:lnTo>
                    <a:pt x="0" y="697148"/>
                  </a:lnTo>
                  <a:close/>
                </a:path>
              </a:pathLst>
            </a:custGeom>
            <a:solidFill>
              <a:srgbClr val="0081C6"/>
            </a:solidFill>
          </p:spPr>
          <p:txBody>
            <a:bodyPr/>
            <a:lstStyle/>
            <a:p>
              <a:endParaRPr lang="en-US"/>
            </a:p>
          </p:txBody>
        </p:sp>
        <p:sp>
          <p:nvSpPr>
            <p:cNvPr id="25" name="TextBox 25"/>
            <p:cNvSpPr txBox="1"/>
            <p:nvPr/>
          </p:nvSpPr>
          <p:spPr>
            <a:xfrm>
              <a:off x="0" y="-76200"/>
              <a:ext cx="1614652" cy="773348"/>
            </a:xfrm>
            <a:prstGeom prst="rect">
              <a:avLst/>
            </a:prstGeom>
          </p:spPr>
          <p:txBody>
            <a:bodyPr lIns="50800" tIns="50800" rIns="50800" bIns="50800" rtlCol="0" anchor="ctr"/>
            <a:lstStyle/>
            <a:p>
              <a:pPr algn="ctr">
                <a:lnSpc>
                  <a:spcPts val="5599"/>
                </a:lnSpc>
              </a:pPr>
              <a:r>
                <a:rPr lang="en-US" sz="3999">
                  <a:solidFill>
                    <a:srgbClr val="FFFFFF"/>
                  </a:solidFill>
                  <a:latin typeface="Open Sans"/>
                </a:rPr>
                <a:t>Many youth who graduate from High School don’t </a:t>
              </a:r>
            </a:p>
            <a:p>
              <a:pPr algn="ctr">
                <a:lnSpc>
                  <a:spcPts val="5599"/>
                </a:lnSpc>
              </a:pPr>
              <a:r>
                <a:rPr lang="en-US" sz="3999">
                  <a:solidFill>
                    <a:srgbClr val="FFFFFF"/>
                  </a:solidFill>
                  <a:latin typeface="Open Sans"/>
                </a:rPr>
                <a:t>go to college</a:t>
              </a:r>
            </a:p>
          </p:txBody>
        </p:sp>
      </p:grpSp>
      <p:grpSp>
        <p:nvGrpSpPr>
          <p:cNvPr id="26" name="Group 26"/>
          <p:cNvGrpSpPr/>
          <p:nvPr/>
        </p:nvGrpSpPr>
        <p:grpSpPr>
          <a:xfrm>
            <a:off x="9612692" y="6292656"/>
            <a:ext cx="6868671" cy="2965644"/>
            <a:chOff x="0" y="0"/>
            <a:chExt cx="1614652" cy="697148"/>
          </a:xfrm>
        </p:grpSpPr>
        <p:sp>
          <p:nvSpPr>
            <p:cNvPr id="27" name="Freeform 27"/>
            <p:cNvSpPr/>
            <p:nvPr/>
          </p:nvSpPr>
          <p:spPr>
            <a:xfrm>
              <a:off x="0" y="0"/>
              <a:ext cx="1614652" cy="697148"/>
            </a:xfrm>
            <a:custGeom>
              <a:avLst/>
              <a:gdLst/>
              <a:ahLst/>
              <a:cxnLst/>
              <a:rect l="l" t="t" r="r" b="b"/>
              <a:pathLst>
                <a:path w="1614652" h="697148">
                  <a:moveTo>
                    <a:pt x="0" y="0"/>
                  </a:moveTo>
                  <a:lnTo>
                    <a:pt x="1614652" y="0"/>
                  </a:lnTo>
                  <a:lnTo>
                    <a:pt x="1614652" y="697148"/>
                  </a:lnTo>
                  <a:lnTo>
                    <a:pt x="0" y="697148"/>
                  </a:lnTo>
                  <a:close/>
                </a:path>
              </a:pathLst>
            </a:custGeom>
            <a:solidFill>
              <a:srgbClr val="0081C6"/>
            </a:solidFill>
          </p:spPr>
          <p:txBody>
            <a:bodyPr/>
            <a:lstStyle/>
            <a:p>
              <a:endParaRPr lang="en-US"/>
            </a:p>
          </p:txBody>
        </p:sp>
        <p:sp>
          <p:nvSpPr>
            <p:cNvPr id="28" name="TextBox 28"/>
            <p:cNvSpPr txBox="1"/>
            <p:nvPr/>
          </p:nvSpPr>
          <p:spPr>
            <a:xfrm>
              <a:off x="0" y="-76200"/>
              <a:ext cx="1614652" cy="773348"/>
            </a:xfrm>
            <a:prstGeom prst="rect">
              <a:avLst/>
            </a:prstGeom>
          </p:spPr>
          <p:txBody>
            <a:bodyPr lIns="50800" tIns="50800" rIns="50800" bIns="50800" rtlCol="0" anchor="ctr"/>
            <a:lstStyle/>
            <a:p>
              <a:pPr algn="ctr">
                <a:lnSpc>
                  <a:spcPts val="5599"/>
                </a:lnSpc>
              </a:pPr>
              <a:r>
                <a:rPr lang="en-US" sz="3999">
                  <a:solidFill>
                    <a:srgbClr val="FFFFFF"/>
                  </a:solidFill>
                  <a:latin typeface="Open Sans"/>
                </a:rPr>
                <a:t>Rise in Crime &amp; Drug Use</a:t>
              </a:r>
            </a:p>
          </p:txBody>
        </p:sp>
      </p:grpSp>
      <p:sp>
        <p:nvSpPr>
          <p:cNvPr id="29" name="TextBox 29"/>
          <p:cNvSpPr txBox="1"/>
          <p:nvPr/>
        </p:nvSpPr>
        <p:spPr>
          <a:xfrm>
            <a:off x="2978175" y="923925"/>
            <a:ext cx="12331650" cy="986155"/>
          </a:xfrm>
          <a:prstGeom prst="rect">
            <a:avLst/>
          </a:prstGeom>
        </p:spPr>
        <p:txBody>
          <a:bodyPr lIns="0" tIns="0" rIns="0" bIns="0" rtlCol="0" anchor="t">
            <a:spAutoFit/>
          </a:bodyPr>
          <a:lstStyle/>
          <a:p>
            <a:pPr algn="ctr">
              <a:lnSpc>
                <a:spcPts val="8119"/>
              </a:lnSpc>
            </a:pPr>
            <a:r>
              <a:rPr lang="en-US" sz="5799" spc="173">
                <a:solidFill>
                  <a:srgbClr val="0081C6"/>
                </a:solidFill>
                <a:latin typeface="League Spartan"/>
              </a:rPr>
              <a:t>THE NEED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81C6"/>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95968" y="3280218"/>
          <a:ext cx="17696066" cy="4743194"/>
        </p:xfrm>
        <a:graphic>
          <a:graphicData uri="http://schemas.openxmlformats.org/drawingml/2006/table">
            <a:tbl>
              <a:tblPr/>
              <a:tblGrid>
                <a:gridCol w="4426815">
                  <a:extLst>
                    <a:ext uri="{9D8B030D-6E8A-4147-A177-3AD203B41FA5}">
                      <a16:colId xmlns:a16="http://schemas.microsoft.com/office/drawing/2014/main" val="20000"/>
                    </a:ext>
                  </a:extLst>
                </a:gridCol>
                <a:gridCol w="4426815">
                  <a:extLst>
                    <a:ext uri="{9D8B030D-6E8A-4147-A177-3AD203B41FA5}">
                      <a16:colId xmlns:a16="http://schemas.microsoft.com/office/drawing/2014/main" val="20001"/>
                    </a:ext>
                  </a:extLst>
                </a:gridCol>
                <a:gridCol w="4426815">
                  <a:extLst>
                    <a:ext uri="{9D8B030D-6E8A-4147-A177-3AD203B41FA5}">
                      <a16:colId xmlns:a16="http://schemas.microsoft.com/office/drawing/2014/main" val="20002"/>
                    </a:ext>
                  </a:extLst>
                </a:gridCol>
                <a:gridCol w="4415621">
                  <a:extLst>
                    <a:ext uri="{9D8B030D-6E8A-4147-A177-3AD203B41FA5}">
                      <a16:colId xmlns:a16="http://schemas.microsoft.com/office/drawing/2014/main" val="20003"/>
                    </a:ext>
                  </a:extLst>
                </a:gridCol>
              </a:tblGrid>
              <a:tr h="4743194">
                <a:tc>
                  <a:txBody>
                    <a:bodyPr/>
                    <a:lstStyle/>
                    <a:p>
                      <a:pPr algn="ctr">
                        <a:lnSpc>
                          <a:spcPts val="4759"/>
                        </a:lnSpc>
                        <a:defRPr/>
                      </a:pPr>
                      <a:r>
                        <a:rPr lang="en-US" sz="3399">
                          <a:solidFill>
                            <a:srgbClr val="FFFFFF"/>
                          </a:solidFill>
                          <a:latin typeface="Open Sans"/>
                        </a:rPr>
                        <a:t>We serve over 3,000 youth annually</a:t>
                      </a:r>
                      <a:endParaRPr lang="en-US" sz="1100"/>
                    </a:p>
                  </a:txBody>
                  <a:tcPr marL="190500" marR="190500" marT="190500" marB="190500" anchor="ctr">
                    <a:lnL w="95250" cap="flat" cmpd="sng" algn="ctr">
                      <a:solidFill>
                        <a:srgbClr val="0081C6"/>
                      </a:solidFill>
                      <a:prstDash val="solid"/>
                      <a:round/>
                      <a:headEnd type="none" w="med" len="med"/>
                      <a:tailEnd type="none" w="med" len="med"/>
                    </a:lnL>
                    <a:lnR w="19050" cap="flat" cmpd="sng" algn="ctr">
                      <a:solidFill>
                        <a:srgbClr val="FF8200"/>
                      </a:solidFill>
                      <a:prstDash val="solid"/>
                      <a:round/>
                      <a:headEnd type="none" w="med" len="med"/>
                      <a:tailEnd type="none" w="med" len="med"/>
                    </a:lnR>
                    <a:lnT w="95250" cap="flat" cmpd="sng" algn="ctr">
                      <a:solidFill>
                        <a:srgbClr val="0081C6"/>
                      </a:solidFill>
                      <a:prstDash val="solid"/>
                      <a:round/>
                      <a:headEnd type="none" w="med" len="med"/>
                      <a:tailEnd type="none" w="med" len="med"/>
                    </a:lnT>
                    <a:lnB w="95250" cap="flat" cmpd="sng" algn="ctr">
                      <a:solidFill>
                        <a:srgbClr val="0081C6"/>
                      </a:solidFill>
                      <a:prstDash val="solid"/>
                      <a:round/>
                      <a:headEnd type="none" w="med" len="med"/>
                      <a:tailEnd type="none" w="med" len="med"/>
                    </a:lnB>
                    <a:solidFill>
                      <a:srgbClr val="0081C6"/>
                    </a:solidFill>
                  </a:tcPr>
                </a:tc>
                <a:tc>
                  <a:txBody>
                    <a:bodyPr/>
                    <a:lstStyle/>
                    <a:p>
                      <a:pPr algn="ctr">
                        <a:lnSpc>
                          <a:spcPts val="4759"/>
                        </a:lnSpc>
                        <a:defRPr/>
                      </a:pPr>
                      <a:r>
                        <a:rPr lang="en-US" sz="3399">
                          <a:solidFill>
                            <a:srgbClr val="FFFFFF"/>
                          </a:solidFill>
                          <a:latin typeface="Open Sans"/>
                        </a:rPr>
                        <a:t>Over 550 youth attend the Club daily after school</a:t>
                      </a:r>
                      <a:endParaRPr lang="en-US" sz="1100"/>
                    </a:p>
                  </a:txBody>
                  <a:tcPr marL="190500" marR="190500" marT="190500" marB="190500" anchor="ctr">
                    <a:lnL w="19050" cap="flat" cmpd="sng" algn="ctr">
                      <a:solidFill>
                        <a:srgbClr val="FF8200"/>
                      </a:solidFill>
                      <a:prstDash val="solid"/>
                      <a:round/>
                      <a:headEnd type="none" w="med" len="med"/>
                      <a:tailEnd type="none" w="med" len="med"/>
                    </a:lnL>
                    <a:lnR w="19050" cap="flat" cmpd="sng" algn="ctr">
                      <a:solidFill>
                        <a:srgbClr val="FF8200"/>
                      </a:solidFill>
                      <a:prstDash val="solid"/>
                      <a:round/>
                      <a:headEnd type="none" w="med" len="med"/>
                      <a:tailEnd type="none" w="med" len="med"/>
                    </a:lnR>
                    <a:lnT w="95250" cap="flat" cmpd="sng" algn="ctr">
                      <a:solidFill>
                        <a:srgbClr val="0081C6"/>
                      </a:solidFill>
                      <a:prstDash val="solid"/>
                      <a:round/>
                      <a:headEnd type="none" w="med" len="med"/>
                      <a:tailEnd type="none" w="med" len="med"/>
                    </a:lnT>
                    <a:lnB w="95250" cap="flat" cmpd="sng" algn="ctr">
                      <a:solidFill>
                        <a:srgbClr val="0081C6"/>
                      </a:solidFill>
                      <a:prstDash val="solid"/>
                      <a:round/>
                      <a:headEnd type="none" w="med" len="med"/>
                      <a:tailEnd type="none" w="med" len="med"/>
                    </a:lnB>
                    <a:solidFill>
                      <a:srgbClr val="0081C6"/>
                    </a:solidFill>
                  </a:tcPr>
                </a:tc>
                <a:tc>
                  <a:txBody>
                    <a:bodyPr/>
                    <a:lstStyle/>
                    <a:p>
                      <a:pPr algn="ctr">
                        <a:lnSpc>
                          <a:spcPts val="4759"/>
                        </a:lnSpc>
                        <a:defRPr/>
                      </a:pPr>
                      <a:r>
                        <a:rPr lang="en-US" sz="3399">
                          <a:solidFill>
                            <a:srgbClr val="FFFFFF"/>
                          </a:solidFill>
                          <a:latin typeface="Open Sans"/>
                        </a:rPr>
                        <a:t>We have continuity and a pipeline of youth from grades K – 12</a:t>
                      </a:r>
                      <a:endParaRPr lang="en-US" sz="1100"/>
                    </a:p>
                  </a:txBody>
                  <a:tcPr marL="190500" marR="190500" marT="190500" marB="190500" anchor="ctr">
                    <a:lnL w="19050" cap="flat" cmpd="sng" algn="ctr">
                      <a:solidFill>
                        <a:srgbClr val="FF8200"/>
                      </a:solidFill>
                      <a:prstDash val="solid"/>
                      <a:round/>
                      <a:headEnd type="none" w="med" len="med"/>
                      <a:tailEnd type="none" w="med" len="med"/>
                    </a:lnL>
                    <a:lnR w="19050" cap="flat" cmpd="sng" algn="ctr">
                      <a:solidFill>
                        <a:srgbClr val="FF8200"/>
                      </a:solidFill>
                      <a:prstDash val="solid"/>
                      <a:round/>
                      <a:headEnd type="none" w="med" len="med"/>
                      <a:tailEnd type="none" w="med" len="med"/>
                    </a:lnR>
                    <a:lnT w="95250" cap="flat" cmpd="sng" algn="ctr">
                      <a:solidFill>
                        <a:srgbClr val="0081C6"/>
                      </a:solidFill>
                      <a:prstDash val="solid"/>
                      <a:round/>
                      <a:headEnd type="none" w="med" len="med"/>
                      <a:tailEnd type="none" w="med" len="med"/>
                    </a:lnT>
                    <a:lnB w="95250" cap="flat" cmpd="sng" algn="ctr">
                      <a:solidFill>
                        <a:srgbClr val="0081C6"/>
                      </a:solidFill>
                      <a:prstDash val="solid"/>
                      <a:round/>
                      <a:headEnd type="none" w="med" len="med"/>
                      <a:tailEnd type="none" w="med" len="med"/>
                    </a:lnB>
                    <a:solidFill>
                      <a:srgbClr val="0081C6"/>
                    </a:solidFill>
                  </a:tcPr>
                </a:tc>
                <a:tc>
                  <a:txBody>
                    <a:bodyPr/>
                    <a:lstStyle/>
                    <a:p>
                      <a:pPr algn="ctr">
                        <a:lnSpc>
                          <a:spcPts val="4759"/>
                        </a:lnSpc>
                        <a:defRPr/>
                      </a:pPr>
                      <a:r>
                        <a:rPr lang="en-US" sz="3399">
                          <a:solidFill>
                            <a:srgbClr val="FFFFFF"/>
                          </a:solidFill>
                          <a:latin typeface="Open Sans"/>
                        </a:rPr>
                        <a:t>We have delivered over the years – and we are poised to scale our offering</a:t>
                      </a:r>
                      <a:endParaRPr lang="en-US" sz="1100"/>
                    </a:p>
                  </a:txBody>
                  <a:tcPr marL="190500" marR="190500" marT="190500" marB="190500" anchor="ctr">
                    <a:lnL w="19050" cap="flat" cmpd="sng" algn="ctr">
                      <a:solidFill>
                        <a:srgbClr val="FF8200"/>
                      </a:solidFill>
                      <a:prstDash val="solid"/>
                      <a:round/>
                      <a:headEnd type="none" w="med" len="med"/>
                      <a:tailEnd type="none" w="med" len="med"/>
                    </a:lnL>
                    <a:lnR w="19050" cap="flat" cmpd="sng" algn="ctr">
                      <a:solidFill>
                        <a:srgbClr val="0081C6"/>
                      </a:solidFill>
                      <a:prstDash val="solid"/>
                      <a:round/>
                      <a:headEnd type="none" w="med" len="med"/>
                      <a:tailEnd type="none" w="med" len="med"/>
                    </a:lnR>
                    <a:lnT w="95250" cap="flat" cmpd="sng" algn="ctr">
                      <a:solidFill>
                        <a:srgbClr val="0081C6"/>
                      </a:solidFill>
                      <a:prstDash val="solid"/>
                      <a:round/>
                      <a:headEnd type="none" w="med" len="med"/>
                      <a:tailEnd type="none" w="med" len="med"/>
                    </a:lnT>
                    <a:lnB w="95250" cap="flat" cmpd="sng" algn="ctr">
                      <a:solidFill>
                        <a:srgbClr val="0081C6"/>
                      </a:solidFill>
                      <a:prstDash val="solid"/>
                      <a:round/>
                      <a:headEnd type="none" w="med" len="med"/>
                      <a:tailEnd type="none" w="med" len="med"/>
                    </a:lnB>
                    <a:solidFill>
                      <a:srgbClr val="0081C6"/>
                    </a:solidFill>
                  </a:tcPr>
                </a:tc>
                <a:extLst>
                  <a:ext uri="{0D108BD9-81ED-4DB2-BD59-A6C34878D82A}">
                    <a16:rowId xmlns:a16="http://schemas.microsoft.com/office/drawing/2014/main" val="10000"/>
                  </a:ext>
                </a:extLst>
              </a:tr>
            </a:tbl>
          </a:graphicData>
        </a:graphic>
      </p:graphicFrame>
      <p:sp>
        <p:nvSpPr>
          <p:cNvPr id="3" name="TextBox 3"/>
          <p:cNvSpPr txBox="1"/>
          <p:nvPr/>
        </p:nvSpPr>
        <p:spPr>
          <a:xfrm>
            <a:off x="1418037" y="777875"/>
            <a:ext cx="15451927" cy="1908175"/>
          </a:xfrm>
          <a:prstGeom prst="rect">
            <a:avLst/>
          </a:prstGeom>
        </p:spPr>
        <p:txBody>
          <a:bodyPr lIns="0" tIns="0" rIns="0" bIns="0" rtlCol="0" anchor="t">
            <a:spAutoFit/>
          </a:bodyPr>
          <a:lstStyle/>
          <a:p>
            <a:pPr algn="ctr">
              <a:lnSpc>
                <a:spcPts val="7700"/>
              </a:lnSpc>
            </a:pPr>
            <a:r>
              <a:rPr lang="en-US" sz="5500" spc="165">
                <a:solidFill>
                  <a:srgbClr val="FFFFFF"/>
                </a:solidFill>
                <a:latin typeface="League Spartan"/>
              </a:rPr>
              <a:t>BGCS BEST SUITED TO </a:t>
            </a:r>
          </a:p>
          <a:p>
            <a:pPr algn="ctr">
              <a:lnSpc>
                <a:spcPts val="7700"/>
              </a:lnSpc>
            </a:pPr>
            <a:r>
              <a:rPr lang="en-US" sz="5500" spc="165">
                <a:solidFill>
                  <a:srgbClr val="FFFFFF"/>
                </a:solidFill>
                <a:latin typeface="League Spartan"/>
              </a:rPr>
              <a:t>ADDRESS THE NEED</a:t>
            </a:r>
          </a:p>
        </p:txBody>
      </p:sp>
      <p:sp>
        <p:nvSpPr>
          <p:cNvPr id="4" name="TextBox 4"/>
          <p:cNvSpPr txBox="1"/>
          <p:nvPr/>
        </p:nvSpPr>
        <p:spPr>
          <a:xfrm>
            <a:off x="1418037" y="8712835"/>
            <a:ext cx="15451927" cy="986155"/>
          </a:xfrm>
          <a:prstGeom prst="rect">
            <a:avLst/>
          </a:prstGeom>
        </p:spPr>
        <p:txBody>
          <a:bodyPr lIns="0" tIns="0" rIns="0" bIns="0" rtlCol="0" anchor="t">
            <a:spAutoFit/>
          </a:bodyPr>
          <a:lstStyle/>
          <a:p>
            <a:pPr algn="ctr">
              <a:lnSpc>
                <a:spcPts val="8119"/>
              </a:lnSpc>
            </a:pPr>
            <a:r>
              <a:rPr lang="en-US" sz="5800" spc="174">
                <a:solidFill>
                  <a:srgbClr val="FFFFFF"/>
                </a:solidFill>
                <a:latin typeface="League Spartan"/>
              </a:rPr>
              <a:t>WE NEED YOUR HELP TO SCALE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81C6"/>
        </a:solidFill>
        <a:effectLst/>
      </p:bgPr>
    </p:bg>
    <p:spTree>
      <p:nvGrpSpPr>
        <p:cNvPr id="1" name=""/>
        <p:cNvGrpSpPr/>
        <p:nvPr/>
      </p:nvGrpSpPr>
      <p:grpSpPr>
        <a:xfrm>
          <a:off x="0" y="0"/>
          <a:ext cx="0" cy="0"/>
          <a:chOff x="0" y="0"/>
          <a:chExt cx="0" cy="0"/>
        </a:xfrm>
      </p:grpSpPr>
      <p:sp>
        <p:nvSpPr>
          <p:cNvPr id="2" name="AutoShape 2"/>
          <p:cNvSpPr/>
          <p:nvPr/>
        </p:nvSpPr>
        <p:spPr>
          <a:xfrm>
            <a:off x="9375603" y="2414196"/>
            <a:ext cx="4612057" cy="3219748"/>
          </a:xfrm>
          <a:prstGeom prst="rect">
            <a:avLst/>
          </a:prstGeom>
          <a:solidFill>
            <a:srgbClr val="FF8200"/>
          </a:solidFill>
        </p:spPr>
        <p:txBody>
          <a:bodyPr/>
          <a:lstStyle/>
          <a:p>
            <a:endParaRPr lang="en-US"/>
          </a:p>
        </p:txBody>
      </p:sp>
      <p:grpSp>
        <p:nvGrpSpPr>
          <p:cNvPr id="3" name="Group 3"/>
          <p:cNvGrpSpPr/>
          <p:nvPr/>
        </p:nvGrpSpPr>
        <p:grpSpPr>
          <a:xfrm rot="-8100000">
            <a:off x="13638663" y="3675631"/>
            <a:ext cx="697995" cy="696878"/>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8200"/>
            </a:solidFill>
          </p:spPr>
          <p:txBody>
            <a:bodyPr/>
            <a:lstStyle/>
            <a:p>
              <a:endParaRPr lang="en-US"/>
            </a:p>
          </p:txBody>
        </p:sp>
      </p:grpSp>
      <p:sp>
        <p:nvSpPr>
          <p:cNvPr id="5" name="Freeform 5"/>
          <p:cNvSpPr/>
          <p:nvPr/>
        </p:nvSpPr>
        <p:spPr>
          <a:xfrm>
            <a:off x="9623539" y="2673651"/>
            <a:ext cx="4096629" cy="2700837"/>
          </a:xfrm>
          <a:custGeom>
            <a:avLst/>
            <a:gdLst/>
            <a:ahLst/>
            <a:cxnLst/>
            <a:rect l="l" t="t" r="r" b="b"/>
            <a:pathLst>
              <a:path w="4096629" h="2700837">
                <a:moveTo>
                  <a:pt x="0" y="0"/>
                </a:moveTo>
                <a:lnTo>
                  <a:pt x="4096629" y="0"/>
                </a:lnTo>
                <a:lnTo>
                  <a:pt x="4096629" y="2700837"/>
                </a:lnTo>
                <a:lnTo>
                  <a:pt x="0" y="2700837"/>
                </a:lnTo>
                <a:lnTo>
                  <a:pt x="0" y="0"/>
                </a:lnTo>
                <a:close/>
              </a:path>
            </a:pathLst>
          </a:custGeom>
          <a:blipFill>
            <a:blip r:embed="rId2"/>
            <a:stretch>
              <a:fillRect t="-6879" b="-6879"/>
            </a:stretch>
          </a:blipFill>
        </p:spPr>
        <p:txBody>
          <a:bodyPr/>
          <a:lstStyle/>
          <a:p>
            <a:endParaRPr lang="en-US"/>
          </a:p>
        </p:txBody>
      </p:sp>
      <p:sp>
        <p:nvSpPr>
          <p:cNvPr id="6" name="AutoShape 6"/>
          <p:cNvSpPr/>
          <p:nvPr/>
        </p:nvSpPr>
        <p:spPr>
          <a:xfrm>
            <a:off x="4300340" y="2414196"/>
            <a:ext cx="4612057" cy="3219748"/>
          </a:xfrm>
          <a:prstGeom prst="rect">
            <a:avLst/>
          </a:prstGeom>
          <a:solidFill>
            <a:srgbClr val="FF8200"/>
          </a:solidFill>
        </p:spPr>
        <p:txBody>
          <a:bodyPr/>
          <a:lstStyle/>
          <a:p>
            <a:endParaRPr lang="en-US"/>
          </a:p>
        </p:txBody>
      </p:sp>
      <p:grpSp>
        <p:nvGrpSpPr>
          <p:cNvPr id="7" name="Group 7"/>
          <p:cNvGrpSpPr/>
          <p:nvPr/>
        </p:nvGrpSpPr>
        <p:grpSpPr>
          <a:xfrm rot="2700000">
            <a:off x="3951342" y="3675631"/>
            <a:ext cx="697995" cy="696878"/>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8200"/>
            </a:solidFill>
          </p:spPr>
          <p:txBody>
            <a:bodyPr/>
            <a:lstStyle/>
            <a:p>
              <a:endParaRPr lang="en-US"/>
            </a:p>
          </p:txBody>
        </p:sp>
      </p:grpSp>
      <p:sp>
        <p:nvSpPr>
          <p:cNvPr id="9" name="Freeform 9"/>
          <p:cNvSpPr/>
          <p:nvPr/>
        </p:nvSpPr>
        <p:spPr>
          <a:xfrm>
            <a:off x="4558054" y="2673651"/>
            <a:ext cx="4096629" cy="2700837"/>
          </a:xfrm>
          <a:custGeom>
            <a:avLst/>
            <a:gdLst/>
            <a:ahLst/>
            <a:cxnLst/>
            <a:rect l="l" t="t" r="r" b="b"/>
            <a:pathLst>
              <a:path w="4096629" h="2700837">
                <a:moveTo>
                  <a:pt x="0" y="0"/>
                </a:moveTo>
                <a:lnTo>
                  <a:pt x="4096629" y="0"/>
                </a:lnTo>
                <a:lnTo>
                  <a:pt x="4096629" y="2700837"/>
                </a:lnTo>
                <a:lnTo>
                  <a:pt x="0" y="2700837"/>
                </a:lnTo>
                <a:lnTo>
                  <a:pt x="0" y="0"/>
                </a:lnTo>
                <a:close/>
              </a:path>
            </a:pathLst>
          </a:custGeom>
          <a:blipFill>
            <a:blip r:embed="rId3"/>
            <a:stretch>
              <a:fillRect t="-6753" b="-6753"/>
            </a:stretch>
          </a:blipFill>
        </p:spPr>
        <p:txBody>
          <a:bodyPr/>
          <a:lstStyle/>
          <a:p>
            <a:endParaRPr lang="en-US"/>
          </a:p>
        </p:txBody>
      </p:sp>
      <p:sp>
        <p:nvSpPr>
          <p:cNvPr id="10" name="AutoShape 10"/>
          <p:cNvSpPr/>
          <p:nvPr/>
        </p:nvSpPr>
        <p:spPr>
          <a:xfrm>
            <a:off x="9375603" y="6038552"/>
            <a:ext cx="4612057" cy="3219748"/>
          </a:xfrm>
          <a:prstGeom prst="rect">
            <a:avLst/>
          </a:prstGeom>
          <a:solidFill>
            <a:srgbClr val="FF8200"/>
          </a:solidFill>
        </p:spPr>
        <p:txBody>
          <a:bodyPr/>
          <a:lstStyle/>
          <a:p>
            <a:endParaRPr lang="en-US"/>
          </a:p>
        </p:txBody>
      </p:sp>
      <p:sp>
        <p:nvSpPr>
          <p:cNvPr id="11" name="Freeform 11"/>
          <p:cNvSpPr/>
          <p:nvPr/>
        </p:nvSpPr>
        <p:spPr>
          <a:xfrm>
            <a:off x="9599619" y="6313881"/>
            <a:ext cx="4164025" cy="2669091"/>
          </a:xfrm>
          <a:custGeom>
            <a:avLst/>
            <a:gdLst/>
            <a:ahLst/>
            <a:cxnLst/>
            <a:rect l="l" t="t" r="r" b="b"/>
            <a:pathLst>
              <a:path w="4164025" h="2669091">
                <a:moveTo>
                  <a:pt x="0" y="0"/>
                </a:moveTo>
                <a:lnTo>
                  <a:pt x="4164025" y="0"/>
                </a:lnTo>
                <a:lnTo>
                  <a:pt x="4164025" y="2669091"/>
                </a:lnTo>
                <a:lnTo>
                  <a:pt x="0" y="2669091"/>
                </a:lnTo>
                <a:lnTo>
                  <a:pt x="0" y="0"/>
                </a:lnTo>
                <a:close/>
              </a:path>
            </a:pathLst>
          </a:custGeom>
          <a:blipFill>
            <a:blip r:embed="rId4"/>
            <a:stretch>
              <a:fillRect b="-35099"/>
            </a:stretch>
          </a:blipFill>
        </p:spPr>
        <p:txBody>
          <a:bodyPr/>
          <a:lstStyle/>
          <a:p>
            <a:endParaRPr lang="en-US"/>
          </a:p>
        </p:txBody>
      </p:sp>
      <p:grpSp>
        <p:nvGrpSpPr>
          <p:cNvPr id="12" name="Group 12"/>
          <p:cNvGrpSpPr/>
          <p:nvPr/>
        </p:nvGrpSpPr>
        <p:grpSpPr>
          <a:xfrm rot="-8100000">
            <a:off x="13638663" y="7299987"/>
            <a:ext cx="697995" cy="696878"/>
            <a:chOff x="0" y="0"/>
            <a:chExt cx="6350000" cy="6339840"/>
          </a:xfrm>
        </p:grpSpPr>
        <p:sp>
          <p:nvSpPr>
            <p:cNvPr id="13" name="Freeform 1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8200"/>
            </a:solidFill>
          </p:spPr>
          <p:txBody>
            <a:bodyPr/>
            <a:lstStyle/>
            <a:p>
              <a:endParaRPr lang="en-US"/>
            </a:p>
          </p:txBody>
        </p:sp>
      </p:grpSp>
      <p:sp>
        <p:nvSpPr>
          <p:cNvPr id="14" name="AutoShape 14"/>
          <p:cNvSpPr/>
          <p:nvPr/>
        </p:nvSpPr>
        <p:spPr>
          <a:xfrm>
            <a:off x="4300340" y="6038552"/>
            <a:ext cx="4612057" cy="3219748"/>
          </a:xfrm>
          <a:prstGeom prst="rect">
            <a:avLst/>
          </a:prstGeom>
          <a:solidFill>
            <a:srgbClr val="FF8200"/>
          </a:solidFill>
        </p:spPr>
        <p:txBody>
          <a:bodyPr/>
          <a:lstStyle/>
          <a:p>
            <a:endParaRPr lang="en-US"/>
          </a:p>
        </p:txBody>
      </p:sp>
      <p:grpSp>
        <p:nvGrpSpPr>
          <p:cNvPr id="15" name="Group 15"/>
          <p:cNvGrpSpPr/>
          <p:nvPr/>
        </p:nvGrpSpPr>
        <p:grpSpPr>
          <a:xfrm rot="2700000">
            <a:off x="3951342" y="7299987"/>
            <a:ext cx="697995" cy="696878"/>
            <a:chOff x="0" y="0"/>
            <a:chExt cx="6350000" cy="6339840"/>
          </a:xfrm>
        </p:grpSpPr>
        <p:sp>
          <p:nvSpPr>
            <p:cNvPr id="16" name="Freeform 1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8200"/>
            </a:solidFill>
          </p:spPr>
          <p:txBody>
            <a:bodyPr/>
            <a:lstStyle/>
            <a:p>
              <a:endParaRPr lang="en-US"/>
            </a:p>
          </p:txBody>
        </p:sp>
      </p:grpSp>
      <p:sp>
        <p:nvSpPr>
          <p:cNvPr id="17" name="Freeform 17"/>
          <p:cNvSpPr/>
          <p:nvPr/>
        </p:nvSpPr>
        <p:spPr>
          <a:xfrm>
            <a:off x="4524356" y="6298008"/>
            <a:ext cx="4164025" cy="2700837"/>
          </a:xfrm>
          <a:custGeom>
            <a:avLst/>
            <a:gdLst/>
            <a:ahLst/>
            <a:cxnLst/>
            <a:rect l="l" t="t" r="r" b="b"/>
            <a:pathLst>
              <a:path w="4164025" h="2700837">
                <a:moveTo>
                  <a:pt x="0" y="0"/>
                </a:moveTo>
                <a:lnTo>
                  <a:pt x="4164025" y="0"/>
                </a:lnTo>
                <a:lnTo>
                  <a:pt x="4164025" y="2700836"/>
                </a:lnTo>
                <a:lnTo>
                  <a:pt x="0" y="2700836"/>
                </a:lnTo>
                <a:lnTo>
                  <a:pt x="0" y="0"/>
                </a:lnTo>
                <a:close/>
              </a:path>
            </a:pathLst>
          </a:custGeom>
          <a:blipFill>
            <a:blip r:embed="rId5"/>
            <a:stretch>
              <a:fillRect l="-11048" t="-24069" b="-47139"/>
            </a:stretch>
          </a:blipFill>
        </p:spPr>
        <p:txBody>
          <a:bodyPr/>
          <a:lstStyle/>
          <a:p>
            <a:endParaRPr lang="en-US"/>
          </a:p>
        </p:txBody>
      </p:sp>
      <p:sp>
        <p:nvSpPr>
          <p:cNvPr id="18" name="TextBox 18"/>
          <p:cNvSpPr txBox="1"/>
          <p:nvPr/>
        </p:nvSpPr>
        <p:spPr>
          <a:xfrm>
            <a:off x="14569489" y="3491622"/>
            <a:ext cx="3523055" cy="1045845"/>
          </a:xfrm>
          <a:prstGeom prst="rect">
            <a:avLst/>
          </a:prstGeom>
        </p:spPr>
        <p:txBody>
          <a:bodyPr lIns="0" tIns="0" rIns="0" bIns="0" rtlCol="0" anchor="t">
            <a:spAutoFit/>
          </a:bodyPr>
          <a:lstStyle/>
          <a:p>
            <a:pPr algn="ctr">
              <a:lnSpc>
                <a:spcPts val="4125"/>
              </a:lnSpc>
            </a:pPr>
            <a:r>
              <a:rPr lang="en-US" sz="3300" spc="214">
                <a:solidFill>
                  <a:srgbClr val="FFFFFF"/>
                </a:solidFill>
                <a:latin typeface="Open Sans"/>
              </a:rPr>
              <a:t>EDUCATION &amp; ENRICHMENT</a:t>
            </a:r>
          </a:p>
        </p:txBody>
      </p:sp>
      <p:sp>
        <p:nvSpPr>
          <p:cNvPr id="19" name="TextBox 19"/>
          <p:cNvSpPr txBox="1"/>
          <p:nvPr/>
        </p:nvSpPr>
        <p:spPr>
          <a:xfrm>
            <a:off x="295573" y="3229685"/>
            <a:ext cx="3322821" cy="1569720"/>
          </a:xfrm>
          <a:prstGeom prst="rect">
            <a:avLst/>
          </a:prstGeom>
        </p:spPr>
        <p:txBody>
          <a:bodyPr lIns="0" tIns="0" rIns="0" bIns="0" rtlCol="0" anchor="t">
            <a:spAutoFit/>
          </a:bodyPr>
          <a:lstStyle/>
          <a:p>
            <a:pPr algn="ctr">
              <a:lnSpc>
                <a:spcPts val="4125"/>
              </a:lnSpc>
            </a:pPr>
            <a:r>
              <a:rPr lang="en-US" sz="3300" spc="214">
                <a:solidFill>
                  <a:srgbClr val="FFFFFF"/>
                </a:solidFill>
                <a:latin typeface="Open Sans"/>
              </a:rPr>
              <a:t>CHARACTER &amp; LEADERSHIP DEVELOPMENT</a:t>
            </a:r>
          </a:p>
        </p:txBody>
      </p:sp>
      <p:sp>
        <p:nvSpPr>
          <p:cNvPr id="20" name="TextBox 20"/>
          <p:cNvSpPr txBox="1"/>
          <p:nvPr/>
        </p:nvSpPr>
        <p:spPr>
          <a:xfrm>
            <a:off x="1956984" y="707942"/>
            <a:ext cx="14374033" cy="986155"/>
          </a:xfrm>
          <a:prstGeom prst="rect">
            <a:avLst/>
          </a:prstGeom>
        </p:spPr>
        <p:txBody>
          <a:bodyPr lIns="0" tIns="0" rIns="0" bIns="0" rtlCol="0" anchor="t">
            <a:spAutoFit/>
          </a:bodyPr>
          <a:lstStyle/>
          <a:p>
            <a:pPr algn="ctr">
              <a:lnSpc>
                <a:spcPts val="8119"/>
              </a:lnSpc>
            </a:pPr>
            <a:r>
              <a:rPr lang="en-US" sz="5800" spc="174">
                <a:solidFill>
                  <a:srgbClr val="FFFFFF"/>
                </a:solidFill>
                <a:latin typeface="League Spartan"/>
              </a:rPr>
              <a:t>PROGRAM OVERVIEW</a:t>
            </a:r>
          </a:p>
        </p:txBody>
      </p:sp>
      <p:sp>
        <p:nvSpPr>
          <p:cNvPr id="21" name="TextBox 21"/>
          <p:cNvSpPr txBox="1"/>
          <p:nvPr/>
        </p:nvSpPr>
        <p:spPr>
          <a:xfrm>
            <a:off x="14764945" y="7115979"/>
            <a:ext cx="3523055" cy="1045845"/>
          </a:xfrm>
          <a:prstGeom prst="rect">
            <a:avLst/>
          </a:prstGeom>
        </p:spPr>
        <p:txBody>
          <a:bodyPr lIns="0" tIns="0" rIns="0" bIns="0" rtlCol="0" anchor="t">
            <a:spAutoFit/>
          </a:bodyPr>
          <a:lstStyle/>
          <a:p>
            <a:pPr>
              <a:lnSpc>
                <a:spcPts val="4125"/>
              </a:lnSpc>
            </a:pPr>
            <a:r>
              <a:rPr lang="en-US" sz="3300" spc="214">
                <a:solidFill>
                  <a:srgbClr val="FFFFFF"/>
                </a:solidFill>
                <a:latin typeface="Open Sans"/>
              </a:rPr>
              <a:t>ATHLETICS &amp; WELLBEING</a:t>
            </a:r>
          </a:p>
        </p:txBody>
      </p:sp>
      <p:sp>
        <p:nvSpPr>
          <p:cNvPr id="22" name="TextBox 22"/>
          <p:cNvSpPr txBox="1"/>
          <p:nvPr/>
        </p:nvSpPr>
        <p:spPr>
          <a:xfrm>
            <a:off x="295573" y="7115979"/>
            <a:ext cx="3322821" cy="1045845"/>
          </a:xfrm>
          <a:prstGeom prst="rect">
            <a:avLst/>
          </a:prstGeom>
        </p:spPr>
        <p:txBody>
          <a:bodyPr lIns="0" tIns="0" rIns="0" bIns="0" rtlCol="0" anchor="t">
            <a:spAutoFit/>
          </a:bodyPr>
          <a:lstStyle/>
          <a:p>
            <a:pPr algn="ctr">
              <a:lnSpc>
                <a:spcPts val="4125"/>
              </a:lnSpc>
            </a:pPr>
            <a:r>
              <a:rPr lang="en-US" sz="3300" spc="214">
                <a:solidFill>
                  <a:srgbClr val="FFFFFF"/>
                </a:solidFill>
                <a:latin typeface="Open Sans"/>
              </a:rPr>
              <a:t>WORKFORCE DEVELOPMENT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4B8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7072656"/>
            <a:chOff x="0" y="0"/>
            <a:chExt cx="24384000" cy="9430208"/>
          </a:xfrm>
        </p:grpSpPr>
        <p:pic>
          <p:nvPicPr>
            <p:cNvPr id="3" name="Picture 3"/>
            <p:cNvPicPr>
              <a:picLocks noChangeAspect="1"/>
            </p:cNvPicPr>
            <p:nvPr/>
          </p:nvPicPr>
          <p:blipFill>
            <a:blip r:embed="rId2"/>
            <a:srcRect t="21992" b="14897"/>
            <a:stretch>
              <a:fillRect/>
            </a:stretch>
          </p:blipFill>
          <p:spPr>
            <a:xfrm>
              <a:off x="0" y="0"/>
              <a:ext cx="24384000" cy="9430208"/>
            </a:xfrm>
            <a:prstGeom prst="rect">
              <a:avLst/>
            </a:prstGeom>
          </p:spPr>
        </p:pic>
      </p:grpSp>
      <p:sp>
        <p:nvSpPr>
          <p:cNvPr id="4" name="AutoShape 4"/>
          <p:cNvSpPr/>
          <p:nvPr/>
        </p:nvSpPr>
        <p:spPr>
          <a:xfrm>
            <a:off x="1028700" y="6237097"/>
            <a:ext cx="10210800" cy="3183128"/>
          </a:xfrm>
          <a:prstGeom prst="rect">
            <a:avLst/>
          </a:prstGeom>
          <a:solidFill>
            <a:srgbClr val="0081C6"/>
          </a:solidFill>
        </p:spPr>
        <p:txBody>
          <a:bodyPr/>
          <a:lstStyle/>
          <a:p>
            <a:endParaRPr lang="en-US"/>
          </a:p>
        </p:txBody>
      </p:sp>
      <p:sp>
        <p:nvSpPr>
          <p:cNvPr id="5" name="Freeform 5"/>
          <p:cNvSpPr/>
          <p:nvPr/>
        </p:nvSpPr>
        <p:spPr>
          <a:xfrm>
            <a:off x="14778035" y="7828661"/>
            <a:ext cx="3005950" cy="1693191"/>
          </a:xfrm>
          <a:custGeom>
            <a:avLst/>
            <a:gdLst/>
            <a:ahLst/>
            <a:cxnLst/>
            <a:rect l="l" t="t" r="r" b="b"/>
            <a:pathLst>
              <a:path w="3005950" h="1693191">
                <a:moveTo>
                  <a:pt x="0" y="0"/>
                </a:moveTo>
                <a:lnTo>
                  <a:pt x="3005950" y="0"/>
                </a:lnTo>
                <a:lnTo>
                  <a:pt x="3005950" y="1693191"/>
                </a:lnTo>
                <a:lnTo>
                  <a:pt x="0" y="1693191"/>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468691" y="7291450"/>
            <a:ext cx="9330818" cy="969646"/>
          </a:xfrm>
          <a:prstGeom prst="rect">
            <a:avLst/>
          </a:prstGeom>
        </p:spPr>
        <p:txBody>
          <a:bodyPr lIns="0" tIns="0" rIns="0" bIns="0" rtlCol="0" anchor="t">
            <a:spAutoFit/>
          </a:bodyPr>
          <a:lstStyle/>
          <a:p>
            <a:pPr algn="ctr">
              <a:lnSpc>
                <a:spcPts val="7979"/>
              </a:lnSpc>
            </a:pPr>
            <a:r>
              <a:rPr lang="en-US" sz="5699" spc="284">
                <a:solidFill>
                  <a:srgbClr val="FFFFFF"/>
                </a:solidFill>
                <a:latin typeface="League Spartan"/>
              </a:rPr>
              <a:t>WHAT WE NEED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900</Words>
  <Application>Microsoft Office PowerPoint</Application>
  <PresentationFormat>Custom</PresentationFormat>
  <Paragraphs>152</Paragraphs>
  <Slides>14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League Spartan</vt:lpstr>
      <vt:lpstr>Open Sans Bold</vt:lpstr>
      <vt:lpstr>Open Sans Hebrew Bold</vt:lpstr>
      <vt:lpstr>Calibri</vt:lpstr>
      <vt:lpstr>League Spartan Bold</vt:lpstr>
      <vt:lpstr>Open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Boys &amp; Girls Club pf Stamford 2024</dc:title>
  <dc:creator>Sam Gordon</dc:creator>
  <cp:lastModifiedBy>Craig Baker</cp:lastModifiedBy>
  <cp:revision>4</cp:revision>
  <dcterms:created xsi:type="dcterms:W3CDTF">2006-08-16T00:00:00Z</dcterms:created>
  <dcterms:modified xsi:type="dcterms:W3CDTF">2024-04-02T16:49:58Z</dcterms:modified>
  <dc:identifier>DAGBRabM70Q</dc:identifier>
</cp:coreProperties>
</file>