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4"/>
  </p:sldMasterIdLst>
  <p:notesMasterIdLst>
    <p:notesMasterId r:id="rId12"/>
  </p:notesMasterIdLst>
  <p:handoutMasterIdLst>
    <p:handoutMasterId r:id="rId13"/>
  </p:handoutMasterIdLst>
  <p:sldIdLst>
    <p:sldId id="279" r:id="rId5"/>
    <p:sldId id="441" r:id="rId6"/>
    <p:sldId id="435" r:id="rId7"/>
    <p:sldId id="274" r:id="rId8"/>
    <p:sldId id="447" r:id="rId9"/>
    <p:sldId id="450" r:id="rId10"/>
    <p:sldId id="454" r:id="rId11"/>
  </p:sldIdLst>
  <p:sldSz cx="9144000" cy="6858000" type="screen4x3"/>
  <p:notesSz cx="7010400" cy="92964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204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AF54092-57EB-CF4C-CFED-CE47D3C15DB3}" name="Miller, Aaron (Mayor's Office)" initials="MO" userId="S::amiller1@stamfordct.gov::40a13603-c402-4c7b-8c5d-3ba997253cbe" providerId="AD"/>
  <p188:author id="{53826CF7-4086-C101-8566-F81427B9277F}" name="Nadres, Loren" initials="NL" userId="S::lnadres@stamfordct.gov::a366e916-f7d3-43b1-88fc-01b86251726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2E08B8"/>
    <a:srgbClr val="6600FF"/>
    <a:srgbClr val="009999"/>
    <a:srgbClr val="FF3300"/>
    <a:srgbClr val="FF6633"/>
    <a:srgbClr val="F8F8F8"/>
    <a:srgbClr val="FFFF99"/>
    <a:srgbClr val="B1A9CF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07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05"/>
        <p:guide pos="2204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1014AB-485B-418E-9BD7-B3139C0D5120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28FDD4-6890-4BBC-9552-601B99EE73A2}">
      <dgm:prSet phldrT="[Text]" custT="1"/>
      <dgm:spPr/>
      <dgm:t>
        <a:bodyPr/>
        <a:lstStyle/>
        <a:p>
          <a:r>
            <a:rPr lang="en-US" sz="2000" dirty="0">
              <a:latin typeface="+mj-lt"/>
            </a:rPr>
            <a:t>City &amp; Town Clerk</a:t>
          </a:r>
        </a:p>
      </dgm:t>
    </dgm:pt>
    <dgm:pt modelId="{5FEDBC05-8F41-438A-AFA7-83EA66B95C2D}" type="parTrans" cxnId="{53B01BDE-3376-4D4A-B4AC-0CF15A23497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8249D9E8-B44A-425E-98FE-634890E650C7}" type="sibTrans" cxnId="{53B01BDE-3376-4D4A-B4AC-0CF15A234979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D13CAD1-F4E1-43D7-80E9-3815C484C7D1}">
      <dgm:prSet custT="1"/>
      <dgm:spPr/>
      <dgm:t>
        <a:bodyPr/>
        <a:lstStyle/>
        <a:p>
          <a:r>
            <a:rPr lang="en-US" sz="2000" dirty="0">
              <a:latin typeface="+mj-lt"/>
            </a:rPr>
            <a:t>Deputy Town Clerk</a:t>
          </a:r>
        </a:p>
      </dgm:t>
    </dgm:pt>
    <dgm:pt modelId="{4D8F40BD-1DD4-4C03-822A-C39B8FB90EC7}" type="parTrans" cxnId="{95EB3D7F-CFDF-433E-BBC9-5CA4AC4CCBF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FBBB5A20-F931-414A-9B6C-20F243BE0576}" type="sibTrans" cxnId="{95EB3D7F-CFDF-433E-BBC9-5CA4AC4CCBF5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169EF99-8BE2-4783-A9DE-82945CBFBC6D}">
      <dgm:prSet custT="1"/>
      <dgm:spPr/>
      <dgm:t>
        <a:bodyPr/>
        <a:lstStyle/>
        <a:p>
          <a:r>
            <a:rPr lang="en-US" sz="2000" dirty="0">
              <a:latin typeface="+mj-lt"/>
            </a:rPr>
            <a:t>Administrative Coordinator</a:t>
          </a:r>
        </a:p>
      </dgm:t>
    </dgm:pt>
    <dgm:pt modelId="{432F7040-BAC3-4110-A80C-582944048426}" type="parTrans" cxnId="{0ADEA403-B37D-4DA7-9822-078CAD4CE87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3DD269C2-9679-4902-9C04-1B20977C8B25}" type="sibTrans" cxnId="{0ADEA403-B37D-4DA7-9822-078CAD4CE87E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70A4CFDD-E6FA-4814-90E0-32E39BBDE057}" type="asst">
      <dgm:prSet/>
      <dgm:spPr/>
      <dgm:t>
        <a:bodyPr/>
        <a:lstStyle/>
        <a:p>
          <a:pPr algn="ctr"/>
          <a:r>
            <a:rPr lang="en-US" dirty="0">
              <a:latin typeface="+mj-lt"/>
            </a:rPr>
            <a:t>  </a:t>
          </a:r>
          <a:r>
            <a:rPr lang="en-US" u="sng" dirty="0">
              <a:latin typeface="+mj-lt"/>
            </a:rPr>
            <a:t>Vital Statistics </a:t>
          </a:r>
          <a:r>
            <a:rPr lang="en-US" dirty="0">
              <a:latin typeface="+mj-lt"/>
            </a:rPr>
            <a:t>	</a:t>
          </a:r>
        </a:p>
        <a:p>
          <a:pPr algn="ctr"/>
          <a:r>
            <a:rPr lang="en-US" dirty="0">
              <a:latin typeface="+mj-lt"/>
            </a:rPr>
            <a:t>Office Support Specialists (3) </a:t>
          </a:r>
        </a:p>
      </dgm:t>
    </dgm:pt>
    <dgm:pt modelId="{3A92908D-9B56-439C-BD43-5656720081B7}" type="parTrans" cxnId="{F6BB61EF-6B11-4404-AE71-E0F23E7378E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E50A5B65-BBAB-4310-A6FC-A1B9827A1D58}" type="sibTrans" cxnId="{F6BB61EF-6B11-4404-AE71-E0F23E7378E0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BFF39EEB-3720-44A7-A8C2-EFB46E8DA587}" type="asst">
      <dgm:prSet/>
      <dgm:spPr/>
      <dgm:t>
        <a:bodyPr/>
        <a:lstStyle/>
        <a:p>
          <a:r>
            <a:rPr lang="en-US" u="sng" dirty="0">
              <a:latin typeface="+mj-lt"/>
            </a:rPr>
            <a:t>Land Records</a:t>
          </a:r>
        </a:p>
        <a:p>
          <a:r>
            <a:rPr lang="en-US" dirty="0">
              <a:latin typeface="+mj-lt"/>
            </a:rPr>
            <a:t>Index Clerks (4)</a:t>
          </a:r>
        </a:p>
      </dgm:t>
    </dgm:pt>
    <dgm:pt modelId="{F3AB69BE-F54F-44BB-8EAF-9E3B3481389B}" type="parTrans" cxnId="{F72491CF-7D2F-4348-A7CD-2CF505F39F8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DC02B896-5905-4C21-B203-C01F28697687}" type="sibTrans" cxnId="{F72491CF-7D2F-4348-A7CD-2CF505F39F8C}">
      <dgm:prSet/>
      <dgm:spPr/>
      <dgm:t>
        <a:bodyPr/>
        <a:lstStyle/>
        <a:p>
          <a:endParaRPr lang="en-US">
            <a:latin typeface="+mj-lt"/>
          </a:endParaRPr>
        </a:p>
      </dgm:t>
    </dgm:pt>
    <dgm:pt modelId="{28393849-C19C-4874-B8F8-FD4BBE3AF600}" type="pres">
      <dgm:prSet presAssocID="{561014AB-485B-418E-9BD7-B3139C0D512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AC6E693-DC58-437D-A79F-6586589D331D}" type="pres">
      <dgm:prSet presAssocID="{B128FDD4-6890-4BBC-9552-601B99EE73A2}" presName="hierRoot1" presStyleCnt="0">
        <dgm:presLayoutVars>
          <dgm:hierBranch val="init"/>
        </dgm:presLayoutVars>
      </dgm:prSet>
      <dgm:spPr/>
    </dgm:pt>
    <dgm:pt modelId="{6DEE3E0F-6FCE-4B81-8BF8-0EC4B72D7303}" type="pres">
      <dgm:prSet presAssocID="{B128FDD4-6890-4BBC-9552-601B99EE73A2}" presName="rootComposite1" presStyleCnt="0"/>
      <dgm:spPr/>
    </dgm:pt>
    <dgm:pt modelId="{AF79549A-FD5A-424D-8725-614B64BC6592}" type="pres">
      <dgm:prSet presAssocID="{B128FDD4-6890-4BBC-9552-601B99EE73A2}" presName="rootText1" presStyleLbl="node0" presStyleIdx="0" presStyleCnt="1" custScaleX="145351">
        <dgm:presLayoutVars>
          <dgm:chPref val="3"/>
        </dgm:presLayoutVars>
      </dgm:prSet>
      <dgm:spPr/>
    </dgm:pt>
    <dgm:pt modelId="{779D32AF-F109-4CD2-BFEC-DE9CA84EA9FD}" type="pres">
      <dgm:prSet presAssocID="{B128FDD4-6890-4BBC-9552-601B99EE73A2}" presName="rootConnector1" presStyleLbl="node1" presStyleIdx="0" presStyleCnt="0"/>
      <dgm:spPr/>
    </dgm:pt>
    <dgm:pt modelId="{5375E815-3EDE-4462-BB54-3C463FAB471D}" type="pres">
      <dgm:prSet presAssocID="{B128FDD4-6890-4BBC-9552-601B99EE73A2}" presName="hierChild2" presStyleCnt="0"/>
      <dgm:spPr/>
    </dgm:pt>
    <dgm:pt modelId="{28F6A540-7B83-4080-B577-6A2FBA700796}" type="pres">
      <dgm:prSet presAssocID="{4D8F40BD-1DD4-4C03-822A-C39B8FB90EC7}" presName="Name37" presStyleLbl="parChTrans1D2" presStyleIdx="0" presStyleCnt="1"/>
      <dgm:spPr/>
    </dgm:pt>
    <dgm:pt modelId="{6F40C2CE-8C9B-432D-9B93-B9199B462442}" type="pres">
      <dgm:prSet presAssocID="{ED13CAD1-F4E1-43D7-80E9-3815C484C7D1}" presName="hierRoot2" presStyleCnt="0">
        <dgm:presLayoutVars>
          <dgm:hierBranch val="init"/>
        </dgm:presLayoutVars>
      </dgm:prSet>
      <dgm:spPr/>
    </dgm:pt>
    <dgm:pt modelId="{F9FE891E-0253-48C8-BC6A-ECC6F35005F3}" type="pres">
      <dgm:prSet presAssocID="{ED13CAD1-F4E1-43D7-80E9-3815C484C7D1}" presName="rootComposite" presStyleCnt="0"/>
      <dgm:spPr/>
    </dgm:pt>
    <dgm:pt modelId="{66A55835-D3A9-44A6-83EC-BEF955DA4158}" type="pres">
      <dgm:prSet presAssocID="{ED13CAD1-F4E1-43D7-80E9-3815C484C7D1}" presName="rootText" presStyleLbl="node2" presStyleIdx="0" presStyleCnt="1">
        <dgm:presLayoutVars>
          <dgm:chPref val="3"/>
        </dgm:presLayoutVars>
      </dgm:prSet>
      <dgm:spPr/>
    </dgm:pt>
    <dgm:pt modelId="{588C767A-CAF5-4B7A-AF96-7FD4E6DF18AA}" type="pres">
      <dgm:prSet presAssocID="{ED13CAD1-F4E1-43D7-80E9-3815C484C7D1}" presName="rootConnector" presStyleLbl="node2" presStyleIdx="0" presStyleCnt="1"/>
      <dgm:spPr/>
    </dgm:pt>
    <dgm:pt modelId="{A831C506-197B-4271-8540-87421BFEFF4C}" type="pres">
      <dgm:prSet presAssocID="{ED13CAD1-F4E1-43D7-80E9-3815C484C7D1}" presName="hierChild4" presStyleCnt="0"/>
      <dgm:spPr/>
    </dgm:pt>
    <dgm:pt modelId="{00A8B533-5530-4928-A508-A81050CE4EEF}" type="pres">
      <dgm:prSet presAssocID="{432F7040-BAC3-4110-A80C-582944048426}" presName="Name37" presStyleLbl="parChTrans1D3" presStyleIdx="0" presStyleCnt="1"/>
      <dgm:spPr/>
    </dgm:pt>
    <dgm:pt modelId="{0192AA7A-356D-4DF8-98D2-6F2EF5B571E2}" type="pres">
      <dgm:prSet presAssocID="{2169EF99-8BE2-4783-A9DE-82945CBFBC6D}" presName="hierRoot2" presStyleCnt="0">
        <dgm:presLayoutVars>
          <dgm:hierBranch val="init"/>
        </dgm:presLayoutVars>
      </dgm:prSet>
      <dgm:spPr/>
    </dgm:pt>
    <dgm:pt modelId="{D34DD1F9-902E-42FE-AF74-E67A907FB380}" type="pres">
      <dgm:prSet presAssocID="{2169EF99-8BE2-4783-A9DE-82945CBFBC6D}" presName="rootComposite" presStyleCnt="0"/>
      <dgm:spPr/>
    </dgm:pt>
    <dgm:pt modelId="{44AFD90C-FF6C-441E-9D7A-F4E0226ACBC9}" type="pres">
      <dgm:prSet presAssocID="{2169EF99-8BE2-4783-A9DE-82945CBFBC6D}" presName="rootText" presStyleLbl="node3" presStyleIdx="0" presStyleCnt="1">
        <dgm:presLayoutVars>
          <dgm:chPref val="3"/>
        </dgm:presLayoutVars>
      </dgm:prSet>
      <dgm:spPr/>
    </dgm:pt>
    <dgm:pt modelId="{309E7BC6-3968-42D3-AF16-604E70223B03}" type="pres">
      <dgm:prSet presAssocID="{2169EF99-8BE2-4783-A9DE-82945CBFBC6D}" presName="rootConnector" presStyleLbl="node3" presStyleIdx="0" presStyleCnt="1"/>
      <dgm:spPr/>
    </dgm:pt>
    <dgm:pt modelId="{0507ABAC-9F79-4ED4-BE04-D6BEA5CE3171}" type="pres">
      <dgm:prSet presAssocID="{2169EF99-8BE2-4783-A9DE-82945CBFBC6D}" presName="hierChild4" presStyleCnt="0"/>
      <dgm:spPr/>
    </dgm:pt>
    <dgm:pt modelId="{4F7684A2-743A-4D5C-9C1C-1952DA7A32F4}" type="pres">
      <dgm:prSet presAssocID="{2169EF99-8BE2-4783-A9DE-82945CBFBC6D}" presName="hierChild5" presStyleCnt="0"/>
      <dgm:spPr/>
    </dgm:pt>
    <dgm:pt modelId="{350F5AFF-A225-44E1-A7F1-CB9C7F4815FA}" type="pres">
      <dgm:prSet presAssocID="{3A92908D-9B56-439C-BD43-5656720081B7}" presName="Name111" presStyleLbl="parChTrans1D4" presStyleIdx="0" presStyleCnt="2"/>
      <dgm:spPr/>
    </dgm:pt>
    <dgm:pt modelId="{C81BE0BA-2F1B-4AF4-A3BA-DD0794D2CF8F}" type="pres">
      <dgm:prSet presAssocID="{70A4CFDD-E6FA-4814-90E0-32E39BBDE057}" presName="hierRoot3" presStyleCnt="0">
        <dgm:presLayoutVars>
          <dgm:hierBranch val="init"/>
        </dgm:presLayoutVars>
      </dgm:prSet>
      <dgm:spPr/>
    </dgm:pt>
    <dgm:pt modelId="{69E27DE0-82A4-422D-AA6D-B7B3FDF814A1}" type="pres">
      <dgm:prSet presAssocID="{70A4CFDD-E6FA-4814-90E0-32E39BBDE057}" presName="rootComposite3" presStyleCnt="0"/>
      <dgm:spPr/>
    </dgm:pt>
    <dgm:pt modelId="{A55D7945-F342-40DF-ADDE-3396DBC4145F}" type="pres">
      <dgm:prSet presAssocID="{70A4CFDD-E6FA-4814-90E0-32E39BBDE057}" presName="rootText3" presStyleLbl="asst3" presStyleIdx="0" presStyleCnt="2">
        <dgm:presLayoutVars>
          <dgm:chPref val="3"/>
        </dgm:presLayoutVars>
      </dgm:prSet>
      <dgm:spPr/>
    </dgm:pt>
    <dgm:pt modelId="{DDBA4062-08A9-42F3-A7C0-6461B54C71B8}" type="pres">
      <dgm:prSet presAssocID="{70A4CFDD-E6FA-4814-90E0-32E39BBDE057}" presName="rootConnector3" presStyleLbl="asst3" presStyleIdx="0" presStyleCnt="2"/>
      <dgm:spPr/>
    </dgm:pt>
    <dgm:pt modelId="{4E867AEB-FAAB-4B03-8B8E-D373F066FD30}" type="pres">
      <dgm:prSet presAssocID="{70A4CFDD-E6FA-4814-90E0-32E39BBDE057}" presName="hierChild6" presStyleCnt="0"/>
      <dgm:spPr/>
    </dgm:pt>
    <dgm:pt modelId="{1EF03440-F320-4623-9858-CBC36823C440}" type="pres">
      <dgm:prSet presAssocID="{70A4CFDD-E6FA-4814-90E0-32E39BBDE057}" presName="hierChild7" presStyleCnt="0"/>
      <dgm:spPr/>
    </dgm:pt>
    <dgm:pt modelId="{FAD7FD63-23E4-4138-AE42-CC0D7AE39570}" type="pres">
      <dgm:prSet presAssocID="{F3AB69BE-F54F-44BB-8EAF-9E3B3481389B}" presName="Name111" presStyleLbl="parChTrans1D4" presStyleIdx="1" presStyleCnt="2"/>
      <dgm:spPr/>
    </dgm:pt>
    <dgm:pt modelId="{072D1EF3-D2CC-42B9-9ED5-83BF3FE57F88}" type="pres">
      <dgm:prSet presAssocID="{BFF39EEB-3720-44A7-A8C2-EFB46E8DA587}" presName="hierRoot3" presStyleCnt="0">
        <dgm:presLayoutVars>
          <dgm:hierBranch val="init"/>
        </dgm:presLayoutVars>
      </dgm:prSet>
      <dgm:spPr/>
    </dgm:pt>
    <dgm:pt modelId="{9D91781A-3E57-4F37-B3B9-5ED788B1713E}" type="pres">
      <dgm:prSet presAssocID="{BFF39EEB-3720-44A7-A8C2-EFB46E8DA587}" presName="rootComposite3" presStyleCnt="0"/>
      <dgm:spPr/>
    </dgm:pt>
    <dgm:pt modelId="{5D9C7789-E66F-4211-A79E-A86C448DD57F}" type="pres">
      <dgm:prSet presAssocID="{BFF39EEB-3720-44A7-A8C2-EFB46E8DA587}" presName="rootText3" presStyleLbl="asst3" presStyleIdx="1" presStyleCnt="2">
        <dgm:presLayoutVars>
          <dgm:chPref val="3"/>
        </dgm:presLayoutVars>
      </dgm:prSet>
      <dgm:spPr/>
    </dgm:pt>
    <dgm:pt modelId="{0CA52F2B-C968-4EBD-BC1B-5137F6A2A9BA}" type="pres">
      <dgm:prSet presAssocID="{BFF39EEB-3720-44A7-A8C2-EFB46E8DA587}" presName="rootConnector3" presStyleLbl="asst3" presStyleIdx="1" presStyleCnt="2"/>
      <dgm:spPr/>
    </dgm:pt>
    <dgm:pt modelId="{9FA87A69-193A-42C8-BDFB-A7CC04C2AF73}" type="pres">
      <dgm:prSet presAssocID="{BFF39EEB-3720-44A7-A8C2-EFB46E8DA587}" presName="hierChild6" presStyleCnt="0"/>
      <dgm:spPr/>
    </dgm:pt>
    <dgm:pt modelId="{DC4853D2-4E68-4859-9CBE-ED8ADDF23EFB}" type="pres">
      <dgm:prSet presAssocID="{BFF39EEB-3720-44A7-A8C2-EFB46E8DA587}" presName="hierChild7" presStyleCnt="0"/>
      <dgm:spPr/>
    </dgm:pt>
    <dgm:pt modelId="{9FD36036-F9A6-476A-8D98-0B82831006AB}" type="pres">
      <dgm:prSet presAssocID="{ED13CAD1-F4E1-43D7-80E9-3815C484C7D1}" presName="hierChild5" presStyleCnt="0"/>
      <dgm:spPr/>
    </dgm:pt>
    <dgm:pt modelId="{67F9734F-6B5E-4DD4-BFCA-13D3631555DE}" type="pres">
      <dgm:prSet presAssocID="{B128FDD4-6890-4BBC-9552-601B99EE73A2}" presName="hierChild3" presStyleCnt="0"/>
      <dgm:spPr/>
    </dgm:pt>
  </dgm:ptLst>
  <dgm:cxnLst>
    <dgm:cxn modelId="{0ADEA403-B37D-4DA7-9822-078CAD4CE87E}" srcId="{ED13CAD1-F4E1-43D7-80E9-3815C484C7D1}" destId="{2169EF99-8BE2-4783-A9DE-82945CBFBC6D}" srcOrd="0" destOrd="0" parTransId="{432F7040-BAC3-4110-A80C-582944048426}" sibTransId="{3DD269C2-9679-4902-9C04-1B20977C8B25}"/>
    <dgm:cxn modelId="{6F21052D-45C5-4BB4-A580-29B1F086F0DC}" type="presOf" srcId="{BFF39EEB-3720-44A7-A8C2-EFB46E8DA587}" destId="{5D9C7789-E66F-4211-A79E-A86C448DD57F}" srcOrd="0" destOrd="0" presId="urn:microsoft.com/office/officeart/2005/8/layout/orgChart1"/>
    <dgm:cxn modelId="{97A4AE33-DB7E-4A18-BC61-701EDD03A7FB}" type="presOf" srcId="{BFF39EEB-3720-44A7-A8C2-EFB46E8DA587}" destId="{0CA52F2B-C968-4EBD-BC1B-5137F6A2A9BA}" srcOrd="1" destOrd="0" presId="urn:microsoft.com/office/officeart/2005/8/layout/orgChart1"/>
    <dgm:cxn modelId="{85459536-F6B9-4342-83E3-4C56C96EE056}" type="presOf" srcId="{F3AB69BE-F54F-44BB-8EAF-9E3B3481389B}" destId="{FAD7FD63-23E4-4138-AE42-CC0D7AE39570}" srcOrd="0" destOrd="0" presId="urn:microsoft.com/office/officeart/2005/8/layout/orgChart1"/>
    <dgm:cxn modelId="{195ADC38-7FDA-4BEE-AFCD-0815C868BA1A}" type="presOf" srcId="{ED13CAD1-F4E1-43D7-80E9-3815C484C7D1}" destId="{66A55835-D3A9-44A6-83EC-BEF955DA4158}" srcOrd="0" destOrd="0" presId="urn:microsoft.com/office/officeart/2005/8/layout/orgChart1"/>
    <dgm:cxn modelId="{0AED0262-F6CB-4060-BC9C-753C7A89A422}" type="presOf" srcId="{561014AB-485B-418E-9BD7-B3139C0D5120}" destId="{28393849-C19C-4874-B8F8-FD4BBE3AF600}" srcOrd="0" destOrd="0" presId="urn:microsoft.com/office/officeart/2005/8/layout/orgChart1"/>
    <dgm:cxn modelId="{F5810E48-238B-483C-9F3D-8C185A5204F0}" type="presOf" srcId="{3A92908D-9B56-439C-BD43-5656720081B7}" destId="{350F5AFF-A225-44E1-A7F1-CB9C7F4815FA}" srcOrd="0" destOrd="0" presId="urn:microsoft.com/office/officeart/2005/8/layout/orgChart1"/>
    <dgm:cxn modelId="{9FB4A952-6CA7-4316-B4CB-8CF6F0A81C96}" type="presOf" srcId="{ED13CAD1-F4E1-43D7-80E9-3815C484C7D1}" destId="{588C767A-CAF5-4B7A-AF96-7FD4E6DF18AA}" srcOrd="1" destOrd="0" presId="urn:microsoft.com/office/officeart/2005/8/layout/orgChart1"/>
    <dgm:cxn modelId="{95EB3D7F-CFDF-433E-BBC9-5CA4AC4CCBF5}" srcId="{B128FDD4-6890-4BBC-9552-601B99EE73A2}" destId="{ED13CAD1-F4E1-43D7-80E9-3815C484C7D1}" srcOrd="0" destOrd="0" parTransId="{4D8F40BD-1DD4-4C03-822A-C39B8FB90EC7}" sibTransId="{FBBB5A20-F931-414A-9B6C-20F243BE0576}"/>
    <dgm:cxn modelId="{FC99A282-6587-4E0A-98C0-5C015D11A235}" type="presOf" srcId="{2169EF99-8BE2-4783-A9DE-82945CBFBC6D}" destId="{44AFD90C-FF6C-441E-9D7A-F4E0226ACBC9}" srcOrd="0" destOrd="0" presId="urn:microsoft.com/office/officeart/2005/8/layout/orgChart1"/>
    <dgm:cxn modelId="{37FC3588-FCD4-4B4B-B678-A16B6D38C18B}" type="presOf" srcId="{432F7040-BAC3-4110-A80C-582944048426}" destId="{00A8B533-5530-4928-A508-A81050CE4EEF}" srcOrd="0" destOrd="0" presId="urn:microsoft.com/office/officeart/2005/8/layout/orgChart1"/>
    <dgm:cxn modelId="{DEB7FD89-0709-4AF2-9FF4-4D7DA7E5C4DD}" type="presOf" srcId="{2169EF99-8BE2-4783-A9DE-82945CBFBC6D}" destId="{309E7BC6-3968-42D3-AF16-604E70223B03}" srcOrd="1" destOrd="0" presId="urn:microsoft.com/office/officeart/2005/8/layout/orgChart1"/>
    <dgm:cxn modelId="{411443A8-C883-4321-8F0A-37EB9CFA7F6E}" type="presOf" srcId="{4D8F40BD-1DD4-4C03-822A-C39B8FB90EC7}" destId="{28F6A540-7B83-4080-B577-6A2FBA700796}" srcOrd="0" destOrd="0" presId="urn:microsoft.com/office/officeart/2005/8/layout/orgChart1"/>
    <dgm:cxn modelId="{5ABE84B0-EA91-4554-A9F3-E33028107432}" type="presOf" srcId="{B128FDD4-6890-4BBC-9552-601B99EE73A2}" destId="{AF79549A-FD5A-424D-8725-614B64BC6592}" srcOrd="0" destOrd="0" presId="urn:microsoft.com/office/officeart/2005/8/layout/orgChart1"/>
    <dgm:cxn modelId="{445C79C3-B13C-4DD0-AE6E-08AC2F83FB9E}" type="presOf" srcId="{70A4CFDD-E6FA-4814-90E0-32E39BBDE057}" destId="{A55D7945-F342-40DF-ADDE-3396DBC4145F}" srcOrd="0" destOrd="0" presId="urn:microsoft.com/office/officeart/2005/8/layout/orgChart1"/>
    <dgm:cxn modelId="{F72491CF-7D2F-4348-A7CD-2CF505F39F8C}" srcId="{2169EF99-8BE2-4783-A9DE-82945CBFBC6D}" destId="{BFF39EEB-3720-44A7-A8C2-EFB46E8DA587}" srcOrd="1" destOrd="0" parTransId="{F3AB69BE-F54F-44BB-8EAF-9E3B3481389B}" sibTransId="{DC02B896-5905-4C21-B203-C01F28697687}"/>
    <dgm:cxn modelId="{B293A6DB-E5E3-4B93-A48F-E58B2368EBC1}" type="presOf" srcId="{B128FDD4-6890-4BBC-9552-601B99EE73A2}" destId="{779D32AF-F109-4CD2-BFEC-DE9CA84EA9FD}" srcOrd="1" destOrd="0" presId="urn:microsoft.com/office/officeart/2005/8/layout/orgChart1"/>
    <dgm:cxn modelId="{53B01BDE-3376-4D4A-B4AC-0CF15A234979}" srcId="{561014AB-485B-418E-9BD7-B3139C0D5120}" destId="{B128FDD4-6890-4BBC-9552-601B99EE73A2}" srcOrd="0" destOrd="0" parTransId="{5FEDBC05-8F41-438A-AFA7-83EA66B95C2D}" sibTransId="{8249D9E8-B44A-425E-98FE-634890E650C7}"/>
    <dgm:cxn modelId="{4442ABDF-1901-4D37-802E-2283023B2752}" type="presOf" srcId="{70A4CFDD-E6FA-4814-90E0-32E39BBDE057}" destId="{DDBA4062-08A9-42F3-A7C0-6461B54C71B8}" srcOrd="1" destOrd="0" presId="urn:microsoft.com/office/officeart/2005/8/layout/orgChart1"/>
    <dgm:cxn modelId="{F6BB61EF-6B11-4404-AE71-E0F23E7378E0}" srcId="{2169EF99-8BE2-4783-A9DE-82945CBFBC6D}" destId="{70A4CFDD-E6FA-4814-90E0-32E39BBDE057}" srcOrd="0" destOrd="0" parTransId="{3A92908D-9B56-439C-BD43-5656720081B7}" sibTransId="{E50A5B65-BBAB-4310-A6FC-A1B9827A1D58}"/>
    <dgm:cxn modelId="{DB6D9C54-8786-47D2-A7B1-21470E422485}" type="presParOf" srcId="{28393849-C19C-4874-B8F8-FD4BBE3AF600}" destId="{7AC6E693-DC58-437D-A79F-6586589D331D}" srcOrd="0" destOrd="0" presId="urn:microsoft.com/office/officeart/2005/8/layout/orgChart1"/>
    <dgm:cxn modelId="{90BBFE2E-CAAE-461D-8AE0-289228C371CB}" type="presParOf" srcId="{7AC6E693-DC58-437D-A79F-6586589D331D}" destId="{6DEE3E0F-6FCE-4B81-8BF8-0EC4B72D7303}" srcOrd="0" destOrd="0" presId="urn:microsoft.com/office/officeart/2005/8/layout/orgChart1"/>
    <dgm:cxn modelId="{F0FA9E5E-458D-4240-B7E5-C2F29AA07DD2}" type="presParOf" srcId="{6DEE3E0F-6FCE-4B81-8BF8-0EC4B72D7303}" destId="{AF79549A-FD5A-424D-8725-614B64BC6592}" srcOrd="0" destOrd="0" presId="urn:microsoft.com/office/officeart/2005/8/layout/orgChart1"/>
    <dgm:cxn modelId="{6B72AC03-C63C-4AF6-8A4A-5BF04D85B60F}" type="presParOf" srcId="{6DEE3E0F-6FCE-4B81-8BF8-0EC4B72D7303}" destId="{779D32AF-F109-4CD2-BFEC-DE9CA84EA9FD}" srcOrd="1" destOrd="0" presId="urn:microsoft.com/office/officeart/2005/8/layout/orgChart1"/>
    <dgm:cxn modelId="{8DA6CEA5-43B5-4CFC-9B5F-7DB89AE35630}" type="presParOf" srcId="{7AC6E693-DC58-437D-A79F-6586589D331D}" destId="{5375E815-3EDE-4462-BB54-3C463FAB471D}" srcOrd="1" destOrd="0" presId="urn:microsoft.com/office/officeart/2005/8/layout/orgChart1"/>
    <dgm:cxn modelId="{568722B6-F580-4CDC-9442-39C27392E105}" type="presParOf" srcId="{5375E815-3EDE-4462-BB54-3C463FAB471D}" destId="{28F6A540-7B83-4080-B577-6A2FBA700796}" srcOrd="0" destOrd="0" presId="urn:microsoft.com/office/officeart/2005/8/layout/orgChart1"/>
    <dgm:cxn modelId="{B08E469C-3B5B-4B3B-81D4-83FAAB579013}" type="presParOf" srcId="{5375E815-3EDE-4462-BB54-3C463FAB471D}" destId="{6F40C2CE-8C9B-432D-9B93-B9199B462442}" srcOrd="1" destOrd="0" presId="urn:microsoft.com/office/officeart/2005/8/layout/orgChart1"/>
    <dgm:cxn modelId="{F89FBA14-5AEB-4682-A50C-9B2F5936C17D}" type="presParOf" srcId="{6F40C2CE-8C9B-432D-9B93-B9199B462442}" destId="{F9FE891E-0253-48C8-BC6A-ECC6F35005F3}" srcOrd="0" destOrd="0" presId="urn:microsoft.com/office/officeart/2005/8/layout/orgChart1"/>
    <dgm:cxn modelId="{72E591C4-7F6C-457D-A4A5-C461F020EBF9}" type="presParOf" srcId="{F9FE891E-0253-48C8-BC6A-ECC6F35005F3}" destId="{66A55835-D3A9-44A6-83EC-BEF955DA4158}" srcOrd="0" destOrd="0" presId="urn:microsoft.com/office/officeart/2005/8/layout/orgChart1"/>
    <dgm:cxn modelId="{9A4FA1D2-E948-4284-AE5B-B6EB679445D3}" type="presParOf" srcId="{F9FE891E-0253-48C8-BC6A-ECC6F35005F3}" destId="{588C767A-CAF5-4B7A-AF96-7FD4E6DF18AA}" srcOrd="1" destOrd="0" presId="urn:microsoft.com/office/officeart/2005/8/layout/orgChart1"/>
    <dgm:cxn modelId="{C8473052-F855-47D8-B54E-DB68169056FA}" type="presParOf" srcId="{6F40C2CE-8C9B-432D-9B93-B9199B462442}" destId="{A831C506-197B-4271-8540-87421BFEFF4C}" srcOrd="1" destOrd="0" presId="urn:microsoft.com/office/officeart/2005/8/layout/orgChart1"/>
    <dgm:cxn modelId="{A40F1FB6-C88A-46F0-A4B1-18A91A155CF2}" type="presParOf" srcId="{A831C506-197B-4271-8540-87421BFEFF4C}" destId="{00A8B533-5530-4928-A508-A81050CE4EEF}" srcOrd="0" destOrd="0" presId="urn:microsoft.com/office/officeart/2005/8/layout/orgChart1"/>
    <dgm:cxn modelId="{B4B97790-3C8D-47FA-8AC9-F85403B7ADBE}" type="presParOf" srcId="{A831C506-197B-4271-8540-87421BFEFF4C}" destId="{0192AA7A-356D-4DF8-98D2-6F2EF5B571E2}" srcOrd="1" destOrd="0" presId="urn:microsoft.com/office/officeart/2005/8/layout/orgChart1"/>
    <dgm:cxn modelId="{514A22A0-A015-401E-A692-BBE08F191341}" type="presParOf" srcId="{0192AA7A-356D-4DF8-98D2-6F2EF5B571E2}" destId="{D34DD1F9-902E-42FE-AF74-E67A907FB380}" srcOrd="0" destOrd="0" presId="urn:microsoft.com/office/officeart/2005/8/layout/orgChart1"/>
    <dgm:cxn modelId="{71E8B564-AFCC-4776-AD0C-3385BE74313D}" type="presParOf" srcId="{D34DD1F9-902E-42FE-AF74-E67A907FB380}" destId="{44AFD90C-FF6C-441E-9D7A-F4E0226ACBC9}" srcOrd="0" destOrd="0" presId="urn:microsoft.com/office/officeart/2005/8/layout/orgChart1"/>
    <dgm:cxn modelId="{4BD76CF5-6C3B-4B28-8DE3-E3F0946ADF90}" type="presParOf" srcId="{D34DD1F9-902E-42FE-AF74-E67A907FB380}" destId="{309E7BC6-3968-42D3-AF16-604E70223B03}" srcOrd="1" destOrd="0" presId="urn:microsoft.com/office/officeart/2005/8/layout/orgChart1"/>
    <dgm:cxn modelId="{9CBF8E49-AA12-431E-A85A-DD5B9CFC1216}" type="presParOf" srcId="{0192AA7A-356D-4DF8-98D2-6F2EF5B571E2}" destId="{0507ABAC-9F79-4ED4-BE04-D6BEA5CE3171}" srcOrd="1" destOrd="0" presId="urn:microsoft.com/office/officeart/2005/8/layout/orgChart1"/>
    <dgm:cxn modelId="{9DB34D0C-764E-41C7-974F-9AB3282D914F}" type="presParOf" srcId="{0192AA7A-356D-4DF8-98D2-6F2EF5B571E2}" destId="{4F7684A2-743A-4D5C-9C1C-1952DA7A32F4}" srcOrd="2" destOrd="0" presId="urn:microsoft.com/office/officeart/2005/8/layout/orgChart1"/>
    <dgm:cxn modelId="{28AA8CFB-E74F-4BEE-A84E-3D0CE8911FEE}" type="presParOf" srcId="{4F7684A2-743A-4D5C-9C1C-1952DA7A32F4}" destId="{350F5AFF-A225-44E1-A7F1-CB9C7F4815FA}" srcOrd="0" destOrd="0" presId="urn:microsoft.com/office/officeart/2005/8/layout/orgChart1"/>
    <dgm:cxn modelId="{82B06658-9BA9-47BF-85E6-067D1DFF2940}" type="presParOf" srcId="{4F7684A2-743A-4D5C-9C1C-1952DA7A32F4}" destId="{C81BE0BA-2F1B-4AF4-A3BA-DD0794D2CF8F}" srcOrd="1" destOrd="0" presId="urn:microsoft.com/office/officeart/2005/8/layout/orgChart1"/>
    <dgm:cxn modelId="{9851E2BA-01FB-4B1B-B726-7E7AF4D35E32}" type="presParOf" srcId="{C81BE0BA-2F1B-4AF4-A3BA-DD0794D2CF8F}" destId="{69E27DE0-82A4-422D-AA6D-B7B3FDF814A1}" srcOrd="0" destOrd="0" presId="urn:microsoft.com/office/officeart/2005/8/layout/orgChart1"/>
    <dgm:cxn modelId="{3C0C965F-5EE9-4431-8BA3-9CA33DC184D8}" type="presParOf" srcId="{69E27DE0-82A4-422D-AA6D-B7B3FDF814A1}" destId="{A55D7945-F342-40DF-ADDE-3396DBC4145F}" srcOrd="0" destOrd="0" presId="urn:microsoft.com/office/officeart/2005/8/layout/orgChart1"/>
    <dgm:cxn modelId="{2695A8B1-313A-42F8-9751-5DF4C0D54E33}" type="presParOf" srcId="{69E27DE0-82A4-422D-AA6D-B7B3FDF814A1}" destId="{DDBA4062-08A9-42F3-A7C0-6461B54C71B8}" srcOrd="1" destOrd="0" presId="urn:microsoft.com/office/officeart/2005/8/layout/orgChart1"/>
    <dgm:cxn modelId="{64DCE487-FAC8-444A-96F9-2160F545C48E}" type="presParOf" srcId="{C81BE0BA-2F1B-4AF4-A3BA-DD0794D2CF8F}" destId="{4E867AEB-FAAB-4B03-8B8E-D373F066FD30}" srcOrd="1" destOrd="0" presId="urn:microsoft.com/office/officeart/2005/8/layout/orgChart1"/>
    <dgm:cxn modelId="{2BC888D5-F24A-46E0-A286-0A265D0A9A97}" type="presParOf" srcId="{C81BE0BA-2F1B-4AF4-A3BA-DD0794D2CF8F}" destId="{1EF03440-F320-4623-9858-CBC36823C440}" srcOrd="2" destOrd="0" presId="urn:microsoft.com/office/officeart/2005/8/layout/orgChart1"/>
    <dgm:cxn modelId="{ADC97E11-0B4C-47E7-953C-A8ABCAA94CAE}" type="presParOf" srcId="{4F7684A2-743A-4D5C-9C1C-1952DA7A32F4}" destId="{FAD7FD63-23E4-4138-AE42-CC0D7AE39570}" srcOrd="2" destOrd="0" presId="urn:microsoft.com/office/officeart/2005/8/layout/orgChart1"/>
    <dgm:cxn modelId="{E279E15D-EA7C-4411-99AA-7BFAA5E9944F}" type="presParOf" srcId="{4F7684A2-743A-4D5C-9C1C-1952DA7A32F4}" destId="{072D1EF3-D2CC-42B9-9ED5-83BF3FE57F88}" srcOrd="3" destOrd="0" presId="urn:microsoft.com/office/officeart/2005/8/layout/orgChart1"/>
    <dgm:cxn modelId="{412D49E0-70C4-4B62-B595-445C7635BE40}" type="presParOf" srcId="{072D1EF3-D2CC-42B9-9ED5-83BF3FE57F88}" destId="{9D91781A-3E57-4F37-B3B9-5ED788B1713E}" srcOrd="0" destOrd="0" presId="urn:microsoft.com/office/officeart/2005/8/layout/orgChart1"/>
    <dgm:cxn modelId="{4A922AF6-184D-456E-A88C-A2684E30334E}" type="presParOf" srcId="{9D91781A-3E57-4F37-B3B9-5ED788B1713E}" destId="{5D9C7789-E66F-4211-A79E-A86C448DD57F}" srcOrd="0" destOrd="0" presId="urn:microsoft.com/office/officeart/2005/8/layout/orgChart1"/>
    <dgm:cxn modelId="{9835AAB9-F2BC-4C50-8EC0-1B90157CEECC}" type="presParOf" srcId="{9D91781A-3E57-4F37-B3B9-5ED788B1713E}" destId="{0CA52F2B-C968-4EBD-BC1B-5137F6A2A9BA}" srcOrd="1" destOrd="0" presId="urn:microsoft.com/office/officeart/2005/8/layout/orgChart1"/>
    <dgm:cxn modelId="{164317B5-9D95-4B19-9FDC-834D67BD7520}" type="presParOf" srcId="{072D1EF3-D2CC-42B9-9ED5-83BF3FE57F88}" destId="{9FA87A69-193A-42C8-BDFB-A7CC04C2AF73}" srcOrd="1" destOrd="0" presId="urn:microsoft.com/office/officeart/2005/8/layout/orgChart1"/>
    <dgm:cxn modelId="{2FC3BCE2-2A9D-4A7F-9658-8679FA10ADD5}" type="presParOf" srcId="{072D1EF3-D2CC-42B9-9ED5-83BF3FE57F88}" destId="{DC4853D2-4E68-4859-9CBE-ED8ADDF23EFB}" srcOrd="2" destOrd="0" presId="urn:microsoft.com/office/officeart/2005/8/layout/orgChart1"/>
    <dgm:cxn modelId="{E4E7B4B8-E2BF-40C0-BF59-69D8FC29A5B3}" type="presParOf" srcId="{6F40C2CE-8C9B-432D-9B93-B9199B462442}" destId="{9FD36036-F9A6-476A-8D98-0B82831006AB}" srcOrd="2" destOrd="0" presId="urn:microsoft.com/office/officeart/2005/8/layout/orgChart1"/>
    <dgm:cxn modelId="{CA6B424D-23FE-4C07-B08B-41B1AFF7C21A}" type="presParOf" srcId="{7AC6E693-DC58-437D-A79F-6586589D331D}" destId="{67F9734F-6B5E-4DD4-BFCA-13D3631555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7FD63-23E4-4138-AE42-CC0D7AE39570}">
      <dsp:nvSpPr>
        <dsp:cNvPr id="0" name=""/>
        <dsp:cNvSpPr/>
      </dsp:nvSpPr>
      <dsp:spPr>
        <a:xfrm>
          <a:off x="3229205" y="3408094"/>
          <a:ext cx="186254" cy="8159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973"/>
              </a:lnTo>
              <a:lnTo>
                <a:pt x="186254" y="8159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0F5AFF-A225-44E1-A7F1-CB9C7F4815FA}">
      <dsp:nvSpPr>
        <dsp:cNvPr id="0" name=""/>
        <dsp:cNvSpPr/>
      </dsp:nvSpPr>
      <dsp:spPr>
        <a:xfrm>
          <a:off x="3042950" y="3408094"/>
          <a:ext cx="186254" cy="815973"/>
        </a:xfrm>
        <a:custGeom>
          <a:avLst/>
          <a:gdLst/>
          <a:ahLst/>
          <a:cxnLst/>
          <a:rect l="0" t="0" r="0" b="0"/>
          <a:pathLst>
            <a:path>
              <a:moveTo>
                <a:pt x="186254" y="0"/>
              </a:moveTo>
              <a:lnTo>
                <a:pt x="186254" y="815973"/>
              </a:lnTo>
              <a:lnTo>
                <a:pt x="0" y="81597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A8B533-5530-4928-A508-A81050CE4EEF}">
      <dsp:nvSpPr>
        <dsp:cNvPr id="0" name=""/>
        <dsp:cNvSpPr/>
      </dsp:nvSpPr>
      <dsp:spPr>
        <a:xfrm>
          <a:off x="3183484" y="2148657"/>
          <a:ext cx="91440" cy="372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F6A540-7B83-4080-B577-6A2FBA700796}">
      <dsp:nvSpPr>
        <dsp:cNvPr id="0" name=""/>
        <dsp:cNvSpPr/>
      </dsp:nvSpPr>
      <dsp:spPr>
        <a:xfrm>
          <a:off x="3183484" y="889219"/>
          <a:ext cx="91440" cy="3725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250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79549A-FD5A-424D-8725-614B64BC6592}">
      <dsp:nvSpPr>
        <dsp:cNvPr id="0" name=""/>
        <dsp:cNvSpPr/>
      </dsp:nvSpPr>
      <dsp:spPr>
        <a:xfrm>
          <a:off x="1940046" y="2292"/>
          <a:ext cx="2578316" cy="886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City &amp; Town Clerk</a:t>
          </a:r>
        </a:p>
      </dsp:txBody>
      <dsp:txXfrm>
        <a:off x="1940046" y="2292"/>
        <a:ext cx="2578316" cy="886927"/>
      </dsp:txXfrm>
    </dsp:sp>
    <dsp:sp modelId="{66A55835-D3A9-44A6-83EC-BEF955DA4158}">
      <dsp:nvSpPr>
        <dsp:cNvPr id="0" name=""/>
        <dsp:cNvSpPr/>
      </dsp:nvSpPr>
      <dsp:spPr>
        <a:xfrm>
          <a:off x="2342277" y="1261729"/>
          <a:ext cx="1773855" cy="886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Deputy Town Clerk</a:t>
          </a:r>
        </a:p>
      </dsp:txBody>
      <dsp:txXfrm>
        <a:off x="2342277" y="1261729"/>
        <a:ext cx="1773855" cy="886927"/>
      </dsp:txXfrm>
    </dsp:sp>
    <dsp:sp modelId="{44AFD90C-FF6C-441E-9D7A-F4E0226ACBC9}">
      <dsp:nvSpPr>
        <dsp:cNvPr id="0" name=""/>
        <dsp:cNvSpPr/>
      </dsp:nvSpPr>
      <dsp:spPr>
        <a:xfrm>
          <a:off x="2342277" y="2521166"/>
          <a:ext cx="1773855" cy="886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+mj-lt"/>
            </a:rPr>
            <a:t>Administrative Coordinator</a:t>
          </a:r>
        </a:p>
      </dsp:txBody>
      <dsp:txXfrm>
        <a:off x="2342277" y="2521166"/>
        <a:ext cx="1773855" cy="886927"/>
      </dsp:txXfrm>
    </dsp:sp>
    <dsp:sp modelId="{A55D7945-F342-40DF-ADDE-3396DBC4145F}">
      <dsp:nvSpPr>
        <dsp:cNvPr id="0" name=""/>
        <dsp:cNvSpPr/>
      </dsp:nvSpPr>
      <dsp:spPr>
        <a:xfrm>
          <a:off x="1269094" y="3780604"/>
          <a:ext cx="1773855" cy="886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j-lt"/>
            </a:rPr>
            <a:t>  </a:t>
          </a:r>
          <a:r>
            <a:rPr lang="en-US" sz="1800" u="sng" kern="1200" dirty="0">
              <a:latin typeface="+mj-lt"/>
            </a:rPr>
            <a:t>Vital Statistics </a:t>
          </a:r>
          <a:r>
            <a:rPr lang="en-US" sz="1800" kern="1200" dirty="0">
              <a:latin typeface="+mj-lt"/>
            </a:rPr>
            <a:t>	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j-lt"/>
            </a:rPr>
            <a:t>Office Support Specialists (3) </a:t>
          </a:r>
        </a:p>
      </dsp:txBody>
      <dsp:txXfrm>
        <a:off x="1269094" y="3780604"/>
        <a:ext cx="1773855" cy="886927"/>
      </dsp:txXfrm>
    </dsp:sp>
    <dsp:sp modelId="{5D9C7789-E66F-4211-A79E-A86C448DD57F}">
      <dsp:nvSpPr>
        <dsp:cNvPr id="0" name=""/>
        <dsp:cNvSpPr/>
      </dsp:nvSpPr>
      <dsp:spPr>
        <a:xfrm>
          <a:off x="3415459" y="3780604"/>
          <a:ext cx="1773855" cy="8869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>
              <a:latin typeface="+mj-lt"/>
            </a:rPr>
            <a:t>Land Records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j-lt"/>
            </a:rPr>
            <a:t>Index Clerks (4)</a:t>
          </a:r>
        </a:p>
      </dsp:txBody>
      <dsp:txXfrm>
        <a:off x="3415459" y="3780604"/>
        <a:ext cx="1773855" cy="886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t" anchorCtr="0" compatLnSpc="1">
            <a:prstTxWarp prst="textNoShape">
              <a:avLst/>
            </a:prstTxWarp>
          </a:bodyPr>
          <a:lstStyle>
            <a:lvl1pPr defTabSz="930051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638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t" anchorCtr="0" compatLnSpc="1">
            <a:prstTxWarp prst="textNoShape">
              <a:avLst/>
            </a:prstTxWarp>
          </a:bodyPr>
          <a:lstStyle>
            <a:lvl1pPr algn="r" defTabSz="930051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b" anchorCtr="0" compatLnSpc="1">
            <a:prstTxWarp prst="textNoShape">
              <a:avLst/>
            </a:prstTxWarp>
          </a:bodyPr>
          <a:lstStyle>
            <a:lvl1pPr defTabSz="930051" eaLnBrk="1" hangingPunct="1">
              <a:defRPr kumimoji="1" sz="1200"/>
            </a:lvl1pPr>
          </a:lstStyle>
          <a:p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638" y="883062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b" anchorCtr="0" compatLnSpc="1">
            <a:prstTxWarp prst="textNoShape">
              <a:avLst/>
            </a:prstTxWarp>
          </a:bodyPr>
          <a:lstStyle>
            <a:lvl1pPr algn="r" defTabSz="930051" eaLnBrk="1" hangingPunct="1">
              <a:defRPr kumimoji="1" sz="1200">
                <a:latin typeface="Arial Black" pitchFamily="34" charset="0"/>
              </a:defRPr>
            </a:lvl1pPr>
          </a:lstStyle>
          <a:p>
            <a:fld id="{342263C6-7E49-494E-A759-35C0EFEA31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319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0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ctr" anchorCtr="0" compatLnSpc="1">
            <a:prstTxWarp prst="textNoShape">
              <a:avLst/>
            </a:prstTxWarp>
          </a:bodyPr>
          <a:lstStyle>
            <a:lvl1pPr defTabSz="930051">
              <a:defRPr sz="1200"/>
            </a:lvl1pPr>
          </a:lstStyle>
          <a:p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1" tIns="46540" rIns="93081" bIns="46540" numCol="1" anchor="ctr" anchorCtr="0" compatLnSpc="1">
            <a:prstTxWarp prst="textNoShape">
              <a:avLst/>
            </a:prstTxWarp>
          </a:bodyPr>
          <a:lstStyle>
            <a:lvl1pPr algn="r" defTabSz="930051">
              <a:defRPr sz="1200"/>
            </a:lvl1pPr>
          </a:lstStyle>
          <a:p>
            <a:endParaRPr lang="en-US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80" y="4416116"/>
            <a:ext cx="5142244" cy="4182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" y="8832221"/>
            <a:ext cx="3038161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1" tIns="46540" rIns="93081" bIns="46540" numCol="1" anchor="b" anchorCtr="0" compatLnSpc="1">
            <a:prstTxWarp prst="textNoShape">
              <a:avLst/>
            </a:prstTxWarp>
          </a:bodyPr>
          <a:lstStyle>
            <a:lvl1pPr defTabSz="930051">
              <a:defRPr sz="1200"/>
            </a:lvl1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3081" tIns="46540" rIns="93081" bIns="46540" numCol="1" anchor="b" anchorCtr="0" compatLnSpc="1">
            <a:prstTxWarp prst="textNoShape">
              <a:avLst/>
            </a:prstTxWarp>
          </a:bodyPr>
          <a:lstStyle>
            <a:lvl1pPr algn="r" defTabSz="930051">
              <a:defRPr sz="1200">
                <a:latin typeface="Arial Black" pitchFamily="34" charset="0"/>
              </a:defRPr>
            </a:lvl1pPr>
          </a:lstStyle>
          <a:p>
            <a:fld id="{26FEBCC3-C707-49FC-8BCC-9CF455202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460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FEBCC3-C707-49FC-8BCC-9CF45520271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4335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DDD6-E68C-4F7C-AF23-735217335D9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218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F0CE1-866A-4BD4-ACD1-A60431EE72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150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F03A-583D-4A9B-999F-74DA13C958E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88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DC3A4-3ECB-4CC5-8031-F712224A9F4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230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63D5B-07E7-4F0E-BCB2-32B96E8520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6102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185-4B3A-4B3C-B1A3-48131BA4B7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36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75048-FC03-4291-928B-BDB9F655CF7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24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195582-20C7-4B36-B562-5BE424F7108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81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3C68F-1F6D-40C9-9574-8D30D2C4248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443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32F6-7821-4653-A61A-EEA69F8A5E0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0396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A6EF-D364-49C2-8EF9-0228E40A8C9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849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2963-3AE2-4712-B816-981AE9D7052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436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9144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DA79FF-DEFD-63B8-B7B8-7129E4606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512" y="207480"/>
            <a:ext cx="4523232" cy="644303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en-US" sz="4200" b="1" dirty="0"/>
              <a:t>City of Stamford:</a:t>
            </a:r>
            <a:br>
              <a:rPr lang="en-US" sz="4200" b="1" dirty="0"/>
            </a:br>
            <a:r>
              <a:rPr lang="en-US" sz="4200" b="1" dirty="0"/>
              <a:t>Town Clerk’s Office 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4200" b="1" dirty="0"/>
              <a:t>Budget </a:t>
            </a:r>
            <a:br>
              <a:rPr lang="en-US" sz="4200" b="1" dirty="0"/>
            </a:br>
            <a:r>
              <a:rPr lang="en-US" sz="4200" b="1" dirty="0"/>
              <a:t>Presentation</a:t>
            </a:r>
            <a:br>
              <a:rPr lang="en-US" sz="4200" b="1" dirty="0"/>
            </a:br>
            <a:r>
              <a:rPr lang="en-US" sz="4200" b="1" dirty="0"/>
              <a:t>2024/25</a:t>
            </a: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br>
              <a:rPr lang="en-US" sz="4200" b="1" dirty="0"/>
            </a:br>
            <a:r>
              <a:rPr lang="en-US" sz="2000" b="1" dirty="0"/>
              <a:t>Lyda Ruijter</a:t>
            </a:r>
            <a:br>
              <a:rPr lang="en-US" sz="2000" b="1" dirty="0"/>
            </a:br>
            <a:r>
              <a:rPr lang="en-US" sz="2000" b="1" dirty="0"/>
              <a:t>April 4, 2024</a:t>
            </a:r>
            <a:br>
              <a:rPr lang="en-US" sz="4200" dirty="0"/>
            </a:br>
            <a:endParaRPr lang="en-US" sz="4200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3051498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92502" y="-3"/>
            <a:ext cx="2708597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691305" y="401193"/>
            <a:ext cx="3853890" cy="3051499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B90DC7-8EEC-D76C-8311-057BFAF75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78240" y="6455664"/>
            <a:ext cx="336042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  <a:defRPr/>
            </a:pPr>
            <a:fld id="{72FDC3A4-3ECB-4CC5-8031-F712224A9F4A}" type="slidenum">
              <a:rPr lang="en-US" altLang="en-US" sz="1000">
                <a:solidFill>
                  <a:srgbClr val="FFFFFF"/>
                </a:solidFill>
                <a:latin typeface="Calibri" panose="020F0502020204030204"/>
              </a:rPr>
              <a:pPr defTabSz="914400">
                <a:spcAft>
                  <a:spcPts val="600"/>
                </a:spcAft>
                <a:defRPr/>
              </a:pPr>
              <a:t>1</a:t>
            </a:fld>
            <a:endParaRPr lang="en-US" altLang="en-US" sz="10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A4349366-ECD1-6AA7-D038-4E7E4476FB83}"/>
              </a:ext>
            </a:extLst>
          </p:cNvPr>
          <p:cNvSpPr/>
          <p:nvPr/>
        </p:nvSpPr>
        <p:spPr>
          <a:xfrm>
            <a:off x="4389119" y="1100910"/>
            <a:ext cx="3447599" cy="493106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 descr="A logo of a family&#10;&#10;Description automatically generated">
            <a:extLst>
              <a:ext uri="{FF2B5EF4-FFF2-40B4-BE49-F238E27FC236}">
                <a16:creationId xmlns:a16="http://schemas.microsoft.com/office/drawing/2014/main" id="{25918C25-0183-6ED6-6B41-AAC7054666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958" y="2053079"/>
            <a:ext cx="2571083" cy="3327285"/>
          </a:xfrm>
        </p:spPr>
      </p:pic>
    </p:spTree>
    <p:extLst>
      <p:ext uri="{BB962C8B-B14F-4D97-AF65-F5344CB8AC3E}">
        <p14:creationId xmlns:p14="http://schemas.microsoft.com/office/powerpoint/2010/main" val="425963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348" y="576438"/>
            <a:ext cx="5937892" cy="6380208"/>
          </a:xfrm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lang="en-US" sz="3800" b="1" kern="1200" dirty="0">
                <a:latin typeface="+mj-lt"/>
                <a:ea typeface="+mj-ea"/>
                <a:cs typeface="+mj-cs"/>
              </a:rPr>
              <a:t>Town Clerk’s Office</a:t>
            </a:r>
            <a:br>
              <a:rPr lang="en-US" sz="3800" b="1" kern="1200" dirty="0">
                <a:latin typeface="+mj-lt"/>
                <a:ea typeface="+mj-ea"/>
                <a:cs typeface="+mj-cs"/>
              </a:rPr>
            </a:br>
            <a:br>
              <a:rPr lang="en-US" sz="3800" b="1" kern="1200" dirty="0"/>
            </a:br>
            <a:r>
              <a:rPr lang="en-US" sz="3800" b="1" kern="1200" dirty="0"/>
              <a:t> </a:t>
            </a:r>
            <a:r>
              <a:rPr lang="en-US" sz="2400" b="1" i="1" u="sng" kern="1200" dirty="0">
                <a:solidFill>
                  <a:srgbClr val="0070C0"/>
                </a:solidFill>
                <a:latin typeface="+mn-lt"/>
              </a:rPr>
              <a:t>Mission</a:t>
            </a:r>
            <a:r>
              <a:rPr lang="en-US" sz="2400" b="1" i="1" kern="1200" dirty="0">
                <a:solidFill>
                  <a:srgbClr val="0070C0"/>
                </a:solidFill>
                <a:latin typeface="+mn-lt"/>
              </a:rPr>
              <a:t>: </a:t>
            </a:r>
            <a:br>
              <a:rPr lang="en-US" sz="2400" b="1" i="1" kern="1200" dirty="0">
                <a:solidFill>
                  <a:srgbClr val="0070C0"/>
                </a:solidFill>
                <a:latin typeface="+mn-lt"/>
              </a:rPr>
            </a:br>
            <a:r>
              <a:rPr lang="en-US" sz="2400" i="1" kern="1200" dirty="0">
                <a:solidFill>
                  <a:srgbClr val="0070C0"/>
                </a:solidFill>
                <a:latin typeface="+mn-lt"/>
              </a:rPr>
              <a:t>T</a:t>
            </a:r>
            <a:r>
              <a:rPr lang="en-US" sz="2400" i="1" dirty="0">
                <a:solidFill>
                  <a:srgbClr val="0070C0"/>
                </a:solidFill>
                <a:latin typeface="+mn-lt"/>
              </a:rPr>
              <a:t>o serve the City of Stamford, the State of Connecticut, the residents and the business community efficiently, securely, transparently, and confidentially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. 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b="1" i="1" u="sng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Goals:</a:t>
            </a:r>
            <a:br>
              <a:rPr lang="en-US" sz="2400" i="1" u="sng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en-US" sz="2400" i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Continue to implement </a:t>
            </a:r>
            <a:r>
              <a:rPr lang="en-US" sz="2400" i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measures to </a:t>
            </a:r>
            <a:r>
              <a:rPr lang="en-US" sz="2400" i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increase efficiency, expediency,</a:t>
            </a:r>
            <a:r>
              <a:rPr lang="en-US" sz="2400" i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</a:rPr>
              <a:t> </a:t>
            </a:r>
            <a:r>
              <a:rPr lang="en-US" sz="2400" i="1" dirty="0">
                <a:solidFill>
                  <a:srgbClr val="0070C0"/>
                </a:solidFill>
                <a:effectLst/>
                <a:latin typeface="+mn-lt"/>
                <a:ea typeface="Calibri" panose="020F0502020204030204" pitchFamily="34" charset="0"/>
              </a:rPr>
              <a:t>transparency on behalf of the public, and city/state government.</a:t>
            </a:r>
            <a:br>
              <a:rPr lang="en-US" sz="24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sz="2400" i="1" dirty="0">
                <a:solidFill>
                  <a:srgbClr val="0070C0"/>
                </a:solidFill>
              </a:rPr>
            </a:br>
            <a:br>
              <a:rPr lang="en-US" sz="3800" b="1" kern="1200" dirty="0"/>
            </a:br>
            <a:endParaRPr lang="en-US" sz="3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2FDC3A4-3ECB-4CC5-8031-F712224A9F4A}" type="slidenum">
              <a:rPr lang="en-US" altLang="en-US"/>
              <a:pPr defTabSz="914400">
                <a:spcAft>
                  <a:spcPts val="600"/>
                </a:spcAft>
              </a:pPr>
              <a:t>2</a:t>
            </a:fld>
            <a:endParaRPr lang="en-US" alt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3F23F3-6F19-03CE-6C66-84D6B23F19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72" y="136525"/>
            <a:ext cx="1252728" cy="1621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23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185" y="805895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b="1" i="1" dirty="0">
                <a:solidFill>
                  <a:srgbClr val="FFFFFF"/>
                </a:solidFill>
              </a:rPr>
              <a:t>Organizational Chart</a:t>
            </a:r>
            <a:endParaRPr lang="en-US" sz="3500" i="1" dirty="0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72FDC3A4-3ECB-4CC5-8031-F712224A9F4A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logo of a family&#10;&#10;Description automatically generated">
            <a:extLst>
              <a:ext uri="{FF2B5EF4-FFF2-40B4-BE49-F238E27FC236}">
                <a16:creationId xmlns:a16="http://schemas.microsoft.com/office/drawing/2014/main" id="{927D6410-4A49-9D7C-8193-0D9CA1DBC2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013" y="783666"/>
            <a:ext cx="953802" cy="1234331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8316629C-D73C-B9B7-8E5D-CF6D2C9BCD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6077950"/>
              </p:ext>
            </p:extLst>
          </p:nvPr>
        </p:nvGraphicFramePr>
        <p:xfrm>
          <a:off x="1352090" y="2188176"/>
          <a:ext cx="6458410" cy="46698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77424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491" y="800392"/>
            <a:ext cx="7577911" cy="1255275"/>
          </a:xfrm>
        </p:spPr>
        <p:txBody>
          <a:bodyPr>
            <a:normAutofit/>
          </a:bodyPr>
          <a:lstStyle/>
          <a:p>
            <a:pPr algn="ctr"/>
            <a:r>
              <a:rPr lang="en-US" sz="3500" dirty="0">
                <a:solidFill>
                  <a:srgbClr val="FFFFFF"/>
                </a:solidFill>
              </a:rPr>
              <a:t> </a:t>
            </a:r>
            <a:r>
              <a:rPr lang="en-US" sz="2700" dirty="0">
                <a:solidFill>
                  <a:srgbClr val="FFFFFF"/>
                </a:solidFill>
              </a:rPr>
              <a:t> Sampling of Duties </a:t>
            </a:r>
            <a:br>
              <a:rPr lang="en-US" sz="35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(More than 300 duties listed in the statutes)</a:t>
            </a: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1600" dirty="0">
                <a:solidFill>
                  <a:srgbClr val="FFFFFF"/>
                </a:solidFill>
              </a:rPr>
              <a:t>*projected</a:t>
            </a:r>
            <a:endParaRPr lang="en-US" sz="35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581" y="2223221"/>
            <a:ext cx="7471319" cy="4479331"/>
          </a:xfrm>
          <a:ln>
            <a:solidFill>
              <a:schemeClr val="tx1"/>
            </a:solidFill>
          </a:ln>
        </p:spPr>
        <p:txBody>
          <a:bodyPr anchor="ctr"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300" b="1" i="1" u="sng" dirty="0"/>
              <a:t>Land Records</a:t>
            </a:r>
            <a:r>
              <a:rPr lang="en-US" sz="4300" dirty="0"/>
              <a:t>: 		</a:t>
            </a:r>
            <a:r>
              <a:rPr lang="en-US" sz="4300" b="1" dirty="0">
                <a:solidFill>
                  <a:srgbClr val="FF0000"/>
                </a:solidFill>
              </a:rPr>
              <a:t>12,500 + </a:t>
            </a:r>
            <a:r>
              <a:rPr lang="en-US" sz="4300" dirty="0"/>
              <a:t>documents recorded  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City Conveyance Tax:</a:t>
            </a:r>
            <a:r>
              <a:rPr lang="en-US" sz="4300" dirty="0"/>
              <a:t>   	</a:t>
            </a:r>
            <a:r>
              <a:rPr lang="en-US" sz="4300" b="1" dirty="0">
                <a:solidFill>
                  <a:srgbClr val="FF0000"/>
                </a:solidFill>
              </a:rPr>
              <a:t>$3.76 million	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State Conveyance Tax:</a:t>
            </a:r>
            <a:r>
              <a:rPr lang="en-US" sz="4300" dirty="0"/>
              <a:t>	</a:t>
            </a:r>
            <a:r>
              <a:rPr lang="en-US" sz="4300" b="1" dirty="0">
                <a:solidFill>
                  <a:srgbClr val="FF0000"/>
                </a:solidFill>
              </a:rPr>
              <a:t>$8.6 million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Vitals:</a:t>
            </a:r>
            <a:r>
              <a:rPr lang="en-US" sz="4300" b="1" dirty="0">
                <a:solidFill>
                  <a:srgbClr val="FF0000"/>
                </a:solidFill>
              </a:rPr>
              <a:t> 			18,220 </a:t>
            </a:r>
            <a:r>
              <a:rPr lang="en-US" sz="4300" dirty="0"/>
              <a:t>certified copies of birth, death, and marriage records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Marriage Licenses</a:t>
            </a:r>
            <a:r>
              <a:rPr lang="en-US" sz="4300" dirty="0"/>
              <a:t>: 		</a:t>
            </a:r>
            <a:r>
              <a:rPr lang="en-US" sz="4300" b="1" dirty="0">
                <a:solidFill>
                  <a:srgbClr val="FF0000"/>
                </a:solidFill>
              </a:rPr>
              <a:t>736</a:t>
            </a:r>
            <a:r>
              <a:rPr lang="en-US" sz="4300" dirty="0">
                <a:solidFill>
                  <a:srgbClr val="FF0000"/>
                </a:solidFill>
              </a:rPr>
              <a:t> </a:t>
            </a:r>
            <a:r>
              <a:rPr lang="en-US" sz="4300" dirty="0"/>
              <a:t>licenses issued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Trade Names</a:t>
            </a:r>
            <a:r>
              <a:rPr lang="en-US" sz="4300" b="1" dirty="0"/>
              <a:t>: 		</a:t>
            </a:r>
            <a:r>
              <a:rPr lang="en-US" sz="4300" b="1" dirty="0">
                <a:solidFill>
                  <a:srgbClr val="FF0000"/>
                </a:solidFill>
              </a:rPr>
              <a:t>662</a:t>
            </a:r>
            <a:r>
              <a:rPr lang="en-US" sz="4300" dirty="0"/>
              <a:t> new local businesses registered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Elections</a:t>
            </a:r>
            <a:r>
              <a:rPr lang="en-US" sz="4300" i="1" dirty="0"/>
              <a:t>: 		</a:t>
            </a:r>
            <a:r>
              <a:rPr lang="en-US" sz="4300" b="1" dirty="0">
                <a:solidFill>
                  <a:srgbClr val="FF0000"/>
                </a:solidFill>
              </a:rPr>
              <a:t>17</a:t>
            </a:r>
            <a:r>
              <a:rPr lang="en-US" sz="4300" i="1" dirty="0"/>
              <a:t> </a:t>
            </a:r>
            <a:r>
              <a:rPr lang="en-US" sz="4300" dirty="0"/>
              <a:t>primaries for the DCC – a record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Dog Licenses: </a:t>
            </a:r>
            <a:r>
              <a:rPr lang="en-US" sz="4300" i="1" dirty="0"/>
              <a:t>		</a:t>
            </a:r>
            <a:r>
              <a:rPr lang="en-US" sz="4300" b="1" dirty="0">
                <a:solidFill>
                  <a:srgbClr val="FF0000"/>
                </a:solidFill>
              </a:rPr>
              <a:t>3396 </a:t>
            </a:r>
            <a:r>
              <a:rPr lang="en-US" sz="4300" dirty="0"/>
              <a:t>issued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Notary Public:</a:t>
            </a:r>
            <a:r>
              <a:rPr lang="en-US" sz="4300" i="1" dirty="0"/>
              <a:t>		</a:t>
            </a:r>
            <a:r>
              <a:rPr lang="en-US" sz="4300" b="1" dirty="0">
                <a:solidFill>
                  <a:srgbClr val="FF0000"/>
                </a:solidFill>
              </a:rPr>
              <a:t>349 </a:t>
            </a:r>
            <a:r>
              <a:rPr lang="en-US" sz="4300" dirty="0"/>
              <a:t>sworn in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Liquor Licenses:</a:t>
            </a:r>
            <a:r>
              <a:rPr lang="en-US" sz="4300" i="1" dirty="0"/>
              <a:t>		</a:t>
            </a:r>
            <a:r>
              <a:rPr lang="en-US" sz="4300" b="1" dirty="0">
                <a:solidFill>
                  <a:srgbClr val="FF0000"/>
                </a:solidFill>
              </a:rPr>
              <a:t>209</a:t>
            </a:r>
            <a:r>
              <a:rPr lang="en-US" sz="4300" dirty="0"/>
              <a:t> recorded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Claims/Workers Comp</a:t>
            </a:r>
            <a:r>
              <a:rPr lang="en-US" sz="4300" i="1" u="sng" dirty="0"/>
              <a:t>: </a:t>
            </a:r>
            <a:r>
              <a:rPr lang="en-US" sz="4300" i="1" dirty="0"/>
              <a:t>	</a:t>
            </a:r>
            <a:r>
              <a:rPr lang="en-US" sz="4300" b="1" dirty="0">
                <a:solidFill>
                  <a:srgbClr val="FF0000"/>
                </a:solidFill>
              </a:rPr>
              <a:t>377 </a:t>
            </a:r>
            <a:r>
              <a:rPr lang="en-US" sz="4300" dirty="0"/>
              <a:t>recorded</a:t>
            </a:r>
          </a:p>
          <a:p>
            <a:pPr>
              <a:lnSpc>
                <a:spcPct val="120000"/>
              </a:lnSpc>
            </a:pPr>
            <a:r>
              <a:rPr lang="en-US" sz="4300" b="1" i="1" u="sng" dirty="0"/>
              <a:t>Duties for Good Government:</a:t>
            </a:r>
            <a:r>
              <a:rPr lang="en-US" sz="4300" b="1" i="1" dirty="0"/>
              <a:t>	</a:t>
            </a:r>
            <a:r>
              <a:rPr lang="en-US" sz="4300" dirty="0"/>
              <a:t>Minutes, agendas, calendars, vacancies, appointments,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300" i="1" dirty="0"/>
              <a:t> 			</a:t>
            </a:r>
            <a:r>
              <a:rPr lang="en-US" sz="4300" dirty="0"/>
              <a:t>environmental notices, budget; political parties' information..</a:t>
            </a:r>
          </a:p>
          <a:p>
            <a:pPr marL="457200" lvl="1" indent="0">
              <a:buNone/>
            </a:pPr>
            <a:endParaRPr lang="en-US" sz="2100" i="1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4</a:t>
            </a:fld>
            <a:endParaRPr lang="en-US" altLang="en-US" sz="900" dirty="0"/>
          </a:p>
        </p:txBody>
      </p:sp>
      <p:pic>
        <p:nvPicPr>
          <p:cNvPr id="5" name="Picture 4" descr="A logo of a family&#10;&#10;Description automatically generated">
            <a:extLst>
              <a:ext uri="{FF2B5EF4-FFF2-40B4-BE49-F238E27FC236}">
                <a16:creationId xmlns:a16="http://schemas.microsoft.com/office/drawing/2014/main" id="{D9A810AC-8138-9E24-750F-6B8903EF0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564" y="745820"/>
            <a:ext cx="869504" cy="11252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76DDE14-1010-7498-9832-2AE46FF6882E}"/>
              </a:ext>
            </a:extLst>
          </p:cNvPr>
          <p:cNvSpPr txBox="1"/>
          <p:nvPr/>
        </p:nvSpPr>
        <p:spPr>
          <a:xfrm>
            <a:off x="4114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22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dirty="0">
                <a:solidFill>
                  <a:srgbClr val="FFFFFF"/>
                </a:solidFill>
              </a:rPr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7" y="2256002"/>
            <a:ext cx="7391607" cy="3801607"/>
          </a:xfrm>
          <a:ln w="9525">
            <a:solidFill>
              <a:schemeClr val="tx1"/>
            </a:solidFill>
          </a:ln>
        </p:spPr>
        <p:txBody>
          <a:bodyPr anchor="ctr">
            <a:normAutofit fontScale="32500" lnSpcReduction="20000"/>
          </a:bodyPr>
          <a:lstStyle/>
          <a:p>
            <a:pPr marL="0" indent="0">
              <a:buNone/>
            </a:pPr>
            <a:endParaRPr lang="en-US" sz="2100" b="1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2400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2400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A year with extraordinary challenges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Back-scanning of 300,000 pages 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en-US" sz="4300" dirty="0"/>
              <a:t>Online revenue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Website functionality 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Additional online services 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en-US" sz="4300" dirty="0"/>
              <a:t>Land records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en-US" sz="4300" dirty="0"/>
              <a:t>Dog license renewal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Advocacy 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en-US" sz="4300" dirty="0"/>
              <a:t>‘Over 10,000 ballot club’ 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ü"/>
            </a:pPr>
            <a:r>
              <a:rPr lang="en-US" sz="4300" dirty="0"/>
              <a:t>Testimony to State Legislative re SEEC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Democracy Cup by SOTS for elections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r>
              <a:rPr lang="en-US" sz="6200" dirty="0"/>
              <a:t>Improved security/safety</a:t>
            </a:r>
            <a:endParaRPr lang="en-US" dirty="0"/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Clr>
                <a:srgbClr val="E7E6E6">
                  <a:lumMod val="75000"/>
                </a:srgbClr>
              </a:buClr>
              <a:buSzPct val="145000"/>
              <a:buNone/>
            </a:pPr>
            <a:endParaRPr lang="en-US" sz="21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100" i="1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5</a:t>
            </a:fld>
            <a:endParaRPr lang="en-US" altLang="en-US" sz="900"/>
          </a:p>
        </p:txBody>
      </p:sp>
      <p:pic>
        <p:nvPicPr>
          <p:cNvPr id="5" name="Picture 4" descr="A logo of a family&#10;&#10;Description automatically generated">
            <a:extLst>
              <a:ext uri="{FF2B5EF4-FFF2-40B4-BE49-F238E27FC236}">
                <a16:creationId xmlns:a16="http://schemas.microsoft.com/office/drawing/2014/main" id="{D9A810AC-8138-9E24-750F-6B8903EF0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724" y="879222"/>
            <a:ext cx="812814" cy="1051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68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dirty="0">
                <a:solidFill>
                  <a:srgbClr val="FFFFFF"/>
                </a:solidFill>
              </a:rPr>
              <a:t>Goals for 2024/25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6</a:t>
            </a:fld>
            <a:endParaRPr lang="en-US" altLang="en-US" sz="900"/>
          </a:p>
        </p:txBody>
      </p:sp>
      <p:pic>
        <p:nvPicPr>
          <p:cNvPr id="5" name="Picture 4" descr="A logo of a family&#10;&#10;Description automatically generated">
            <a:extLst>
              <a:ext uri="{FF2B5EF4-FFF2-40B4-BE49-F238E27FC236}">
                <a16:creationId xmlns:a16="http://schemas.microsoft.com/office/drawing/2014/main" id="{D9A810AC-8138-9E24-750F-6B8903EF0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720" y="857151"/>
            <a:ext cx="892765" cy="1155343"/>
          </a:xfrm>
          <a:prstGeom prst="rect">
            <a:avLst/>
          </a:prstGeom>
        </p:spPr>
      </p:pic>
      <p:pic>
        <p:nvPicPr>
          <p:cNvPr id="2" name="Picture 2" descr="411-4113121_seal-of-stamford-connecticut-city-of-stamford-logo">
            <a:extLst>
              <a:ext uri="{FF2B5EF4-FFF2-40B4-BE49-F238E27FC236}">
                <a16:creationId xmlns:a16="http://schemas.microsoft.com/office/drawing/2014/main" id="{53FABD11-CBDB-2AA8-326E-4840450C7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002" y="4899106"/>
            <a:ext cx="957104" cy="115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black and white circle with a headdress and text&#10;&#10;Description automatically generated">
            <a:extLst>
              <a:ext uri="{FF2B5EF4-FFF2-40B4-BE49-F238E27FC236}">
                <a16:creationId xmlns:a16="http://schemas.microsoft.com/office/drawing/2014/main" id="{38A8E994-D592-1D1A-DB14-08831B1A1C4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71" b="17974"/>
          <a:stretch/>
        </p:blipFill>
        <p:spPr>
          <a:xfrm>
            <a:off x="7191796" y="2459020"/>
            <a:ext cx="1075350" cy="1045891"/>
          </a:xfrm>
          <a:prstGeom prst="rect">
            <a:avLst/>
          </a:prstGeom>
        </p:spPr>
      </p:pic>
      <p:pic>
        <p:nvPicPr>
          <p:cNvPr id="8" name="Content Placeholder 8" descr="A close up of a logo&#10;&#10;Description automatically generated">
            <a:extLst>
              <a:ext uri="{FF2B5EF4-FFF2-40B4-BE49-F238E27FC236}">
                <a16:creationId xmlns:a16="http://schemas.microsoft.com/office/drawing/2014/main" id="{74C2520A-05A4-23E0-5C0D-9364E270CDB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41" b="20636"/>
          <a:stretch/>
        </p:blipFill>
        <p:spPr>
          <a:xfrm>
            <a:off x="5992526" y="4899106"/>
            <a:ext cx="1108676" cy="1072100"/>
          </a:xfrm>
          <a:prstGeom prst="rect">
            <a:avLst/>
          </a:prstGeom>
        </p:spPr>
      </p:pic>
      <p:pic>
        <p:nvPicPr>
          <p:cNvPr id="9" name="Picture 8" descr="A black and white emblem&#10;&#10;Description automatically generated">
            <a:extLst>
              <a:ext uri="{FF2B5EF4-FFF2-40B4-BE49-F238E27FC236}">
                <a16:creationId xmlns:a16="http://schemas.microsoft.com/office/drawing/2014/main" id="{91FB5395-A7EC-081E-C434-3A15862B4C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882" y="3618992"/>
            <a:ext cx="1099946" cy="1245423"/>
          </a:xfrm>
          <a:prstGeom prst="rect">
            <a:avLst/>
          </a:prstGeom>
        </p:spPr>
      </p:pic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5C42FB6-010D-7A36-1823-89C6C2E9B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995" y="2378076"/>
            <a:ext cx="7391607" cy="3801607"/>
          </a:xfrm>
          <a:ln w="9525">
            <a:solidFill>
              <a:schemeClr val="tx1"/>
            </a:solidFill>
          </a:ln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en-US" sz="2100" b="1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2400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dirty="0"/>
              <a:t>Upgrading of staff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dirty="0"/>
              <a:t>Further utilization of capabilities of IQS </a:t>
            </a:r>
          </a:p>
          <a:p>
            <a:pPr marL="457200" lvl="1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dirty="0"/>
              <a:t>Participate in simplification of budget process</a:t>
            </a:r>
          </a:p>
          <a:p>
            <a:pPr marL="457200" lvl="1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dirty="0"/>
              <a:t>Continue back-scanning of land records</a:t>
            </a:r>
          </a:p>
          <a:p>
            <a:pPr marL="457200" lvl="1" indent="0">
              <a:buClr>
                <a:schemeClr val="bg2">
                  <a:lumMod val="75000"/>
                </a:schemeClr>
              </a:buClr>
              <a:buSzPct val="145000"/>
              <a:buNone/>
            </a:pPr>
            <a:endParaRPr lang="en-US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dirty="0"/>
              <a:t>Certification of clerks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r>
              <a:rPr lang="en-US" dirty="0"/>
              <a:t>Custodian of the Seal</a:t>
            </a:r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dirty="0"/>
          </a:p>
          <a:p>
            <a:pPr marL="457200" lvl="1" indent="0">
              <a:buClr>
                <a:srgbClr val="E7E6E6">
                  <a:lumMod val="75000"/>
                </a:srgbClr>
              </a:buClr>
              <a:buSzPct val="145000"/>
              <a:buNone/>
            </a:pPr>
            <a:endParaRPr lang="en-US" sz="21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2100" i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29339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1022350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7282" y="837744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495" y="640894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417402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83041" y="635715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72590A8-B39D-8D75-3409-A4E9958C4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79" y="800392"/>
            <a:ext cx="7698523" cy="1212102"/>
          </a:xfrm>
        </p:spPr>
        <p:txBody>
          <a:bodyPr>
            <a:normAutofit/>
          </a:bodyPr>
          <a:lstStyle/>
          <a:p>
            <a:pPr algn="ctr"/>
            <a:r>
              <a:rPr lang="en-US" sz="3500" dirty="0">
                <a:solidFill>
                  <a:srgbClr val="FFFFFF"/>
                </a:solidFill>
              </a:rPr>
              <a:t>BUDGET 2024/25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718" y="2341848"/>
            <a:ext cx="7281746" cy="3715761"/>
          </a:xfrm>
          <a:ln w="9525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b="1" i="1" dirty="0"/>
          </a:p>
          <a:p>
            <a:endParaRPr lang="en-US" sz="2000" b="1" i="1" dirty="0"/>
          </a:p>
          <a:p>
            <a:endParaRPr lang="en-US" sz="2000" b="1" i="1" dirty="0"/>
          </a:p>
          <a:p>
            <a:pPr marL="0" indent="0" algn="ctr">
              <a:buNone/>
            </a:pPr>
            <a:r>
              <a:rPr lang="en-US" sz="6600" b="1" i="1" dirty="0"/>
              <a:t>Staffing issues</a:t>
            </a:r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1200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1200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endParaRPr lang="en-US" sz="1200" i="1" dirty="0"/>
          </a:p>
          <a:p>
            <a:pPr lvl="1">
              <a:buClr>
                <a:schemeClr val="bg2">
                  <a:lumMod val="75000"/>
                </a:schemeClr>
              </a:buClr>
              <a:buSzPct val="145000"/>
            </a:pPr>
            <a:endParaRPr lang="en-US" sz="1200" dirty="0"/>
          </a:p>
          <a:p>
            <a:pPr lvl="2">
              <a:buClr>
                <a:schemeClr val="bg2">
                  <a:lumMod val="75000"/>
                </a:schemeClr>
              </a:buClr>
              <a:buSzPct val="145000"/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457200" lvl="1" indent="0">
              <a:buClr>
                <a:srgbClr val="E7E6E6">
                  <a:lumMod val="75000"/>
                </a:srgbClr>
              </a:buClr>
              <a:buSzPct val="145000"/>
              <a:buNone/>
            </a:pPr>
            <a:endParaRPr lang="en-US" sz="1200" dirty="0">
              <a:cs typeface="Calibri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sz="1200" i="1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30718" y="6382512"/>
            <a:ext cx="514350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2FDC3A4-3ECB-4CC5-8031-F712224A9F4A}" type="slidenum">
              <a:rPr lang="en-US" altLang="en-US" sz="900"/>
              <a:pPr>
                <a:spcAft>
                  <a:spcPts val="600"/>
                </a:spcAft>
              </a:pPr>
              <a:t>7</a:t>
            </a:fld>
            <a:endParaRPr lang="en-US" altLang="en-US" sz="900"/>
          </a:p>
        </p:txBody>
      </p:sp>
      <p:pic>
        <p:nvPicPr>
          <p:cNvPr id="5" name="Picture 4" descr="A logo of a family&#10;&#10;Description automatically generated">
            <a:extLst>
              <a:ext uri="{FF2B5EF4-FFF2-40B4-BE49-F238E27FC236}">
                <a16:creationId xmlns:a16="http://schemas.microsoft.com/office/drawing/2014/main" id="{D9A810AC-8138-9E24-750F-6B8903EF0E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730" y="879222"/>
            <a:ext cx="765734" cy="9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5096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d1a92996-e7a0-477d-82c9-548faf5900b5">
      <UserInfo>
        <DisplayName>Fox, Bridget</DisplayName>
        <AccountId>84</AccountId>
        <AccountType/>
      </UserInfo>
      <UserInfo>
        <DisplayName>Meyer, Lauren</DisplayName>
        <AccountId>85</AccountId>
        <AccountType/>
      </UserInfo>
    </SharedWithUsers>
    <_activity xmlns="6d29d787-4e84-4d14-ab7d-4f90125a6fc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46C274BBF263489E5C2345694CBCA1" ma:contentTypeVersion="8" ma:contentTypeDescription="Create a new document." ma:contentTypeScope="" ma:versionID="c104b5b6b095542aeda652b267477ed5">
  <xsd:schema xmlns:xsd="http://www.w3.org/2001/XMLSchema" xmlns:xs="http://www.w3.org/2001/XMLSchema" xmlns:p="http://schemas.microsoft.com/office/2006/metadata/properties" xmlns:ns3="6d29d787-4e84-4d14-ab7d-4f90125a6fcd" xmlns:ns4="d1a92996-e7a0-477d-82c9-548faf5900b5" targetNamespace="http://schemas.microsoft.com/office/2006/metadata/properties" ma:root="true" ma:fieldsID="9f720bf1cb8bc64b4293b0fc21a827d7" ns3:_="" ns4:_="">
    <xsd:import namespace="6d29d787-4e84-4d14-ab7d-4f90125a6fcd"/>
    <xsd:import namespace="d1a92996-e7a0-477d-82c9-548faf5900b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29d787-4e84-4d14-ab7d-4f90125a6f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2996-e7a0-477d-82c9-548faf5900b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81B618-B697-4E6A-BDDF-F1DB7495FC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B68E161-38ED-487E-9AF1-BBB3E2AF9867}">
  <ds:schemaRefs>
    <ds:schemaRef ds:uri="http://purl.org/dc/dcmitype/"/>
    <ds:schemaRef ds:uri="http://schemas.microsoft.com/office/2006/metadata/properties"/>
    <ds:schemaRef ds:uri="d1a92996-e7a0-477d-82c9-548faf5900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6d29d787-4e84-4d14-ab7d-4f90125a6fcd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EC790BC-AA87-4444-B859-4ACE8CD45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29d787-4e84-4d14-ab7d-4f90125a6fcd"/>
    <ds:schemaRef ds:uri="d1a92996-e7a0-477d-82c9-548faf5900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5531</TotalTime>
  <Words>362</Words>
  <Application>Microsoft Office PowerPoint</Application>
  <PresentationFormat>On-screen Show (4:3)</PresentationFormat>
  <Paragraphs>74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Office Theme</vt:lpstr>
      <vt:lpstr>City of Stamford: Town Clerk’s Office     Budget  Presentation 2024/25    Lyda Ruijter April 4, 2024 </vt:lpstr>
      <vt:lpstr>Town Clerk’s Office   Mission:  To serve the City of Stamford, the State of Connecticut, the residents and the business community efficiently, securely, transparently, and confidentially.     Goals: Continue to implement measures to increase efficiency, expediency, transparency on behalf of the public, and city/state government.   </vt:lpstr>
      <vt:lpstr>Organizational Chart</vt:lpstr>
      <vt:lpstr>  Sampling of Duties  (More than 300 duties listed in the statutes) *projected</vt:lpstr>
      <vt:lpstr>Accomplishments</vt:lpstr>
      <vt:lpstr>Goals for 2024/25</vt:lpstr>
      <vt:lpstr>BUDGET 2024/25</vt:lpstr>
    </vt:vector>
  </TitlesOfParts>
  <Company>City of Stamford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 2014-15 Highlights    FY 2015-16 Outlook</dc:title>
  <dc:creator>Dr. Elda Sinani</dc:creator>
  <cp:lastModifiedBy>Graham, Chanta</cp:lastModifiedBy>
  <cp:revision>43</cp:revision>
  <cp:lastPrinted>2024-04-02T18:42:01Z</cp:lastPrinted>
  <dcterms:created xsi:type="dcterms:W3CDTF">2015-07-08T22:36:06Z</dcterms:created>
  <dcterms:modified xsi:type="dcterms:W3CDTF">2024-04-03T13:25:12Z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TC060891601033</vt:lpwstr>
  </property>
  <property fmtid="{D5CDD505-2E9C-101B-9397-08002B2CF9AE}" pid="3" name="ContentTypeId">
    <vt:lpwstr>0x0101002446C274BBF263489E5C2345694CBCA1</vt:lpwstr>
  </property>
</Properties>
</file>