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7" r:id="rId2"/>
    <p:sldId id="279" r:id="rId3"/>
    <p:sldId id="278" r:id="rId4"/>
    <p:sldId id="280" r:id="rId5"/>
    <p:sldId id="281" r:id="rId6"/>
    <p:sldId id="282" r:id="rId7"/>
    <p:sldId id="283" r:id="rId8"/>
    <p:sldId id="265" r:id="rId9"/>
    <p:sldId id="269" r:id="rId10"/>
    <p:sldId id="276" r:id="rId11"/>
    <p:sldId id="284" r:id="rId12"/>
    <p:sldId id="27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6"/>
  </p:normalViewPr>
  <p:slideViewPr>
    <p:cSldViewPr snapToGrid="0" snapToObjects="1">
      <p:cViewPr varScale="1">
        <p:scale>
          <a:sx n="60" d="100"/>
          <a:sy n="60" d="100"/>
        </p:scale>
        <p:origin x="88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A41DFC-201A-472E-A2E9-DA4A4FA2B45D}" type="datetimeFigureOut">
              <a:rPr lang="en-US" smtClean="0"/>
              <a:t>4/3/2024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310240-1B87-4487-99E4-B162C1F75E2A}" type="slidenum">
              <a:rPr lang="en-US" smtClean="0"/>
              <a:t>‹#›</a:t>
            </a:fld>
            <a:endParaRPr lang="en-US"/>
          </a:p>
        </p:txBody>
      </p:sp>
    </p:spTree>
    <p:extLst>
      <p:ext uri="{BB962C8B-B14F-4D97-AF65-F5344CB8AC3E}">
        <p14:creationId xmlns:p14="http://schemas.microsoft.com/office/powerpoint/2010/main" val="1606726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310240-1B87-4487-99E4-B162C1F75E2A}" type="slidenum">
              <a:rPr lang="en-US" smtClean="0"/>
              <a:t>6</a:t>
            </a:fld>
            <a:endParaRPr lang="en-US"/>
          </a:p>
        </p:txBody>
      </p:sp>
    </p:spTree>
    <p:extLst>
      <p:ext uri="{BB962C8B-B14F-4D97-AF65-F5344CB8AC3E}">
        <p14:creationId xmlns:p14="http://schemas.microsoft.com/office/powerpoint/2010/main" val="2230710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4D546-89ED-6245-ADB2-5C62EF619D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F0B7435-4BBC-734A-8059-A59B1529CD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F306B8-C65C-8245-ACEF-B27B92692102}"/>
              </a:ext>
            </a:extLst>
          </p:cNvPr>
          <p:cNvSpPr>
            <a:spLocks noGrp="1"/>
          </p:cNvSpPr>
          <p:nvPr>
            <p:ph type="dt" sz="half" idx="10"/>
          </p:nvPr>
        </p:nvSpPr>
        <p:spPr/>
        <p:txBody>
          <a:bodyPr/>
          <a:lstStyle/>
          <a:p>
            <a:fld id="{B62A65DB-8684-4A4C-89A5-4630885ADD56}" type="datetimeFigureOut">
              <a:rPr lang="en-US" smtClean="0"/>
              <a:t>4/3/2024</a:t>
            </a:fld>
            <a:endParaRPr lang="en-US"/>
          </a:p>
        </p:txBody>
      </p:sp>
      <p:sp>
        <p:nvSpPr>
          <p:cNvPr id="5" name="Footer Placeholder 4">
            <a:extLst>
              <a:ext uri="{FF2B5EF4-FFF2-40B4-BE49-F238E27FC236}">
                <a16:creationId xmlns:a16="http://schemas.microsoft.com/office/drawing/2014/main" id="{B1A0DF2F-FB7D-5744-8AD2-CA39DEC501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C4406E-A609-2D40-95A7-19E015F25DD5}"/>
              </a:ext>
            </a:extLst>
          </p:cNvPr>
          <p:cNvSpPr>
            <a:spLocks noGrp="1"/>
          </p:cNvSpPr>
          <p:nvPr>
            <p:ph type="sldNum" sz="quarter" idx="12"/>
          </p:nvPr>
        </p:nvSpPr>
        <p:spPr/>
        <p:txBody>
          <a:bodyPr/>
          <a:lstStyle/>
          <a:p>
            <a:fld id="{A0ACAC84-F189-3041-AE24-0D4B0E448B56}" type="slidenum">
              <a:rPr lang="en-US" smtClean="0"/>
              <a:t>‹#›</a:t>
            </a:fld>
            <a:endParaRPr lang="en-US"/>
          </a:p>
        </p:txBody>
      </p:sp>
    </p:spTree>
    <p:extLst>
      <p:ext uri="{BB962C8B-B14F-4D97-AF65-F5344CB8AC3E}">
        <p14:creationId xmlns:p14="http://schemas.microsoft.com/office/powerpoint/2010/main" val="4123734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8ACA5-BB29-DD44-AD95-6230AEADA8B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7480E6F-E98B-B146-B0A4-FFF8CDCA2E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604314-A983-9B49-BEA8-D41590E46D3E}"/>
              </a:ext>
            </a:extLst>
          </p:cNvPr>
          <p:cNvSpPr>
            <a:spLocks noGrp="1"/>
          </p:cNvSpPr>
          <p:nvPr>
            <p:ph type="dt" sz="half" idx="10"/>
          </p:nvPr>
        </p:nvSpPr>
        <p:spPr/>
        <p:txBody>
          <a:bodyPr/>
          <a:lstStyle/>
          <a:p>
            <a:fld id="{B62A65DB-8684-4A4C-89A5-4630885ADD56}" type="datetimeFigureOut">
              <a:rPr lang="en-US" smtClean="0"/>
              <a:t>4/3/2024</a:t>
            </a:fld>
            <a:endParaRPr lang="en-US"/>
          </a:p>
        </p:txBody>
      </p:sp>
      <p:sp>
        <p:nvSpPr>
          <p:cNvPr id="5" name="Footer Placeholder 4">
            <a:extLst>
              <a:ext uri="{FF2B5EF4-FFF2-40B4-BE49-F238E27FC236}">
                <a16:creationId xmlns:a16="http://schemas.microsoft.com/office/drawing/2014/main" id="{318B5ACA-7F08-0B42-BA13-02244AD514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0692EC-3823-4548-A780-9F57302D5500}"/>
              </a:ext>
            </a:extLst>
          </p:cNvPr>
          <p:cNvSpPr>
            <a:spLocks noGrp="1"/>
          </p:cNvSpPr>
          <p:nvPr>
            <p:ph type="sldNum" sz="quarter" idx="12"/>
          </p:nvPr>
        </p:nvSpPr>
        <p:spPr/>
        <p:txBody>
          <a:bodyPr/>
          <a:lstStyle/>
          <a:p>
            <a:fld id="{A0ACAC84-F189-3041-AE24-0D4B0E448B56}" type="slidenum">
              <a:rPr lang="en-US" smtClean="0"/>
              <a:t>‹#›</a:t>
            </a:fld>
            <a:endParaRPr lang="en-US"/>
          </a:p>
        </p:txBody>
      </p:sp>
    </p:spTree>
    <p:extLst>
      <p:ext uri="{BB962C8B-B14F-4D97-AF65-F5344CB8AC3E}">
        <p14:creationId xmlns:p14="http://schemas.microsoft.com/office/powerpoint/2010/main" val="3429836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A28ABC-5059-CC46-9DD2-540B09A5D4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EE3217-5A53-8E42-A9D7-04D2549BF6B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677CC4-0CED-BB4A-AAB4-89102D91A38F}"/>
              </a:ext>
            </a:extLst>
          </p:cNvPr>
          <p:cNvSpPr>
            <a:spLocks noGrp="1"/>
          </p:cNvSpPr>
          <p:nvPr>
            <p:ph type="dt" sz="half" idx="10"/>
          </p:nvPr>
        </p:nvSpPr>
        <p:spPr/>
        <p:txBody>
          <a:bodyPr/>
          <a:lstStyle/>
          <a:p>
            <a:fld id="{B62A65DB-8684-4A4C-89A5-4630885ADD56}" type="datetimeFigureOut">
              <a:rPr lang="en-US" smtClean="0"/>
              <a:t>4/3/2024</a:t>
            </a:fld>
            <a:endParaRPr lang="en-US"/>
          </a:p>
        </p:txBody>
      </p:sp>
      <p:sp>
        <p:nvSpPr>
          <p:cNvPr id="5" name="Footer Placeholder 4">
            <a:extLst>
              <a:ext uri="{FF2B5EF4-FFF2-40B4-BE49-F238E27FC236}">
                <a16:creationId xmlns:a16="http://schemas.microsoft.com/office/drawing/2014/main" id="{6EE923FF-05D3-6A4A-AA73-DBB3265E14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492F56-8F93-DB49-82B0-AEBF43F87D9D}"/>
              </a:ext>
            </a:extLst>
          </p:cNvPr>
          <p:cNvSpPr>
            <a:spLocks noGrp="1"/>
          </p:cNvSpPr>
          <p:nvPr>
            <p:ph type="sldNum" sz="quarter" idx="12"/>
          </p:nvPr>
        </p:nvSpPr>
        <p:spPr/>
        <p:txBody>
          <a:bodyPr/>
          <a:lstStyle/>
          <a:p>
            <a:fld id="{A0ACAC84-F189-3041-AE24-0D4B0E448B56}" type="slidenum">
              <a:rPr lang="en-US" smtClean="0"/>
              <a:t>‹#›</a:t>
            </a:fld>
            <a:endParaRPr lang="en-US"/>
          </a:p>
        </p:txBody>
      </p:sp>
    </p:spTree>
    <p:extLst>
      <p:ext uri="{BB962C8B-B14F-4D97-AF65-F5344CB8AC3E}">
        <p14:creationId xmlns:p14="http://schemas.microsoft.com/office/powerpoint/2010/main" val="2863616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15853-D2FC-E549-9DA4-58F6A70954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4B6B27-2F59-8B42-B138-E08915B550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6650B7-F700-B549-8F84-40569BC6A8D0}"/>
              </a:ext>
            </a:extLst>
          </p:cNvPr>
          <p:cNvSpPr>
            <a:spLocks noGrp="1"/>
          </p:cNvSpPr>
          <p:nvPr>
            <p:ph type="dt" sz="half" idx="10"/>
          </p:nvPr>
        </p:nvSpPr>
        <p:spPr/>
        <p:txBody>
          <a:bodyPr/>
          <a:lstStyle/>
          <a:p>
            <a:fld id="{B62A65DB-8684-4A4C-89A5-4630885ADD56}" type="datetimeFigureOut">
              <a:rPr lang="en-US" smtClean="0"/>
              <a:t>4/3/2024</a:t>
            </a:fld>
            <a:endParaRPr lang="en-US"/>
          </a:p>
        </p:txBody>
      </p:sp>
      <p:sp>
        <p:nvSpPr>
          <p:cNvPr id="5" name="Footer Placeholder 4">
            <a:extLst>
              <a:ext uri="{FF2B5EF4-FFF2-40B4-BE49-F238E27FC236}">
                <a16:creationId xmlns:a16="http://schemas.microsoft.com/office/drawing/2014/main" id="{10C433C4-2DDC-6D4F-9689-B7BBF48C3E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0B4561-879E-3545-8E88-0BB0AD9CEADF}"/>
              </a:ext>
            </a:extLst>
          </p:cNvPr>
          <p:cNvSpPr>
            <a:spLocks noGrp="1"/>
          </p:cNvSpPr>
          <p:nvPr>
            <p:ph type="sldNum" sz="quarter" idx="12"/>
          </p:nvPr>
        </p:nvSpPr>
        <p:spPr/>
        <p:txBody>
          <a:bodyPr/>
          <a:lstStyle/>
          <a:p>
            <a:fld id="{A0ACAC84-F189-3041-AE24-0D4B0E448B56}" type="slidenum">
              <a:rPr lang="en-US" smtClean="0"/>
              <a:t>‹#›</a:t>
            </a:fld>
            <a:endParaRPr lang="en-US"/>
          </a:p>
        </p:txBody>
      </p:sp>
    </p:spTree>
    <p:extLst>
      <p:ext uri="{BB962C8B-B14F-4D97-AF65-F5344CB8AC3E}">
        <p14:creationId xmlns:p14="http://schemas.microsoft.com/office/powerpoint/2010/main" val="4074346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EEBD2-3149-3041-B8D0-C8AF0C327B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9D5463-C5E9-F347-97E1-DF0173353D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CC300E-BCC8-364C-A298-3A87FD071BDF}"/>
              </a:ext>
            </a:extLst>
          </p:cNvPr>
          <p:cNvSpPr>
            <a:spLocks noGrp="1"/>
          </p:cNvSpPr>
          <p:nvPr>
            <p:ph type="dt" sz="half" idx="10"/>
          </p:nvPr>
        </p:nvSpPr>
        <p:spPr/>
        <p:txBody>
          <a:bodyPr/>
          <a:lstStyle/>
          <a:p>
            <a:fld id="{B62A65DB-8684-4A4C-89A5-4630885ADD56}" type="datetimeFigureOut">
              <a:rPr lang="en-US" smtClean="0"/>
              <a:t>4/3/2024</a:t>
            </a:fld>
            <a:endParaRPr lang="en-US"/>
          </a:p>
        </p:txBody>
      </p:sp>
      <p:sp>
        <p:nvSpPr>
          <p:cNvPr id="5" name="Footer Placeholder 4">
            <a:extLst>
              <a:ext uri="{FF2B5EF4-FFF2-40B4-BE49-F238E27FC236}">
                <a16:creationId xmlns:a16="http://schemas.microsoft.com/office/drawing/2014/main" id="{479351D4-5522-BE4F-A1A6-7027BC918F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49749B-172E-1547-97D4-609A7D1B4E6A}"/>
              </a:ext>
            </a:extLst>
          </p:cNvPr>
          <p:cNvSpPr>
            <a:spLocks noGrp="1"/>
          </p:cNvSpPr>
          <p:nvPr>
            <p:ph type="sldNum" sz="quarter" idx="12"/>
          </p:nvPr>
        </p:nvSpPr>
        <p:spPr/>
        <p:txBody>
          <a:bodyPr/>
          <a:lstStyle/>
          <a:p>
            <a:fld id="{A0ACAC84-F189-3041-AE24-0D4B0E448B56}" type="slidenum">
              <a:rPr lang="en-US" smtClean="0"/>
              <a:t>‹#›</a:t>
            </a:fld>
            <a:endParaRPr lang="en-US"/>
          </a:p>
        </p:txBody>
      </p:sp>
    </p:spTree>
    <p:extLst>
      <p:ext uri="{BB962C8B-B14F-4D97-AF65-F5344CB8AC3E}">
        <p14:creationId xmlns:p14="http://schemas.microsoft.com/office/powerpoint/2010/main" val="2396212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6F521-E2E2-5746-8CE7-0488736066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B5CA11-ABB4-0A45-AE0B-3EC90009AF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4AD8EB-3EC4-9447-A983-642F652DEB3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810768-4242-1544-AE79-EAF53E74BCE5}"/>
              </a:ext>
            </a:extLst>
          </p:cNvPr>
          <p:cNvSpPr>
            <a:spLocks noGrp="1"/>
          </p:cNvSpPr>
          <p:nvPr>
            <p:ph type="dt" sz="half" idx="10"/>
          </p:nvPr>
        </p:nvSpPr>
        <p:spPr/>
        <p:txBody>
          <a:bodyPr/>
          <a:lstStyle/>
          <a:p>
            <a:fld id="{B62A65DB-8684-4A4C-89A5-4630885ADD56}" type="datetimeFigureOut">
              <a:rPr lang="en-US" smtClean="0"/>
              <a:t>4/3/2024</a:t>
            </a:fld>
            <a:endParaRPr lang="en-US"/>
          </a:p>
        </p:txBody>
      </p:sp>
      <p:sp>
        <p:nvSpPr>
          <p:cNvPr id="6" name="Footer Placeholder 5">
            <a:extLst>
              <a:ext uri="{FF2B5EF4-FFF2-40B4-BE49-F238E27FC236}">
                <a16:creationId xmlns:a16="http://schemas.microsoft.com/office/drawing/2014/main" id="{C1DEDC6B-3BC7-DE4D-BBA2-2C892F8399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3524FA-FC0F-314F-8C07-101F59A354FD}"/>
              </a:ext>
            </a:extLst>
          </p:cNvPr>
          <p:cNvSpPr>
            <a:spLocks noGrp="1"/>
          </p:cNvSpPr>
          <p:nvPr>
            <p:ph type="sldNum" sz="quarter" idx="12"/>
          </p:nvPr>
        </p:nvSpPr>
        <p:spPr/>
        <p:txBody>
          <a:bodyPr/>
          <a:lstStyle/>
          <a:p>
            <a:fld id="{A0ACAC84-F189-3041-AE24-0D4B0E448B56}" type="slidenum">
              <a:rPr lang="en-US" smtClean="0"/>
              <a:t>‹#›</a:t>
            </a:fld>
            <a:endParaRPr lang="en-US"/>
          </a:p>
        </p:txBody>
      </p:sp>
    </p:spTree>
    <p:extLst>
      <p:ext uri="{BB962C8B-B14F-4D97-AF65-F5344CB8AC3E}">
        <p14:creationId xmlns:p14="http://schemas.microsoft.com/office/powerpoint/2010/main" val="197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A1B70-B8A9-3B40-A808-FBF7AAEB3DD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16B7BE-0276-5A46-8876-F47C2A1E39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FC8B71-7D48-7C42-92CF-7988D0CA1F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F07001-8615-A843-890B-DF6FD022C6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B21A24-63C0-504A-8E4B-D8592BC9EA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AA66FB-F657-4843-BB43-092FEBEAEC9E}"/>
              </a:ext>
            </a:extLst>
          </p:cNvPr>
          <p:cNvSpPr>
            <a:spLocks noGrp="1"/>
          </p:cNvSpPr>
          <p:nvPr>
            <p:ph type="dt" sz="half" idx="10"/>
          </p:nvPr>
        </p:nvSpPr>
        <p:spPr/>
        <p:txBody>
          <a:bodyPr/>
          <a:lstStyle/>
          <a:p>
            <a:fld id="{B62A65DB-8684-4A4C-89A5-4630885ADD56}" type="datetimeFigureOut">
              <a:rPr lang="en-US" smtClean="0"/>
              <a:t>4/3/2024</a:t>
            </a:fld>
            <a:endParaRPr lang="en-US"/>
          </a:p>
        </p:txBody>
      </p:sp>
      <p:sp>
        <p:nvSpPr>
          <p:cNvPr id="8" name="Footer Placeholder 7">
            <a:extLst>
              <a:ext uri="{FF2B5EF4-FFF2-40B4-BE49-F238E27FC236}">
                <a16:creationId xmlns:a16="http://schemas.microsoft.com/office/drawing/2014/main" id="{257DD1CF-E8B9-604E-A7CF-14D0C17E1A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D07A267-0CB5-984C-81BE-D98493B5408A}"/>
              </a:ext>
            </a:extLst>
          </p:cNvPr>
          <p:cNvSpPr>
            <a:spLocks noGrp="1"/>
          </p:cNvSpPr>
          <p:nvPr>
            <p:ph type="sldNum" sz="quarter" idx="12"/>
          </p:nvPr>
        </p:nvSpPr>
        <p:spPr/>
        <p:txBody>
          <a:bodyPr/>
          <a:lstStyle/>
          <a:p>
            <a:fld id="{A0ACAC84-F189-3041-AE24-0D4B0E448B56}" type="slidenum">
              <a:rPr lang="en-US" smtClean="0"/>
              <a:t>‹#›</a:t>
            </a:fld>
            <a:endParaRPr lang="en-US"/>
          </a:p>
        </p:txBody>
      </p:sp>
    </p:spTree>
    <p:extLst>
      <p:ext uri="{BB962C8B-B14F-4D97-AF65-F5344CB8AC3E}">
        <p14:creationId xmlns:p14="http://schemas.microsoft.com/office/powerpoint/2010/main" val="3205309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584BE-7225-3249-B81F-DD179A713CA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4599D8-D6DC-A24B-9A17-C3B64F4309CE}"/>
              </a:ext>
            </a:extLst>
          </p:cNvPr>
          <p:cNvSpPr>
            <a:spLocks noGrp="1"/>
          </p:cNvSpPr>
          <p:nvPr>
            <p:ph type="dt" sz="half" idx="10"/>
          </p:nvPr>
        </p:nvSpPr>
        <p:spPr/>
        <p:txBody>
          <a:bodyPr/>
          <a:lstStyle/>
          <a:p>
            <a:fld id="{B62A65DB-8684-4A4C-89A5-4630885ADD56}" type="datetimeFigureOut">
              <a:rPr lang="en-US" smtClean="0"/>
              <a:t>4/3/2024</a:t>
            </a:fld>
            <a:endParaRPr lang="en-US"/>
          </a:p>
        </p:txBody>
      </p:sp>
      <p:sp>
        <p:nvSpPr>
          <p:cNvPr id="4" name="Footer Placeholder 3">
            <a:extLst>
              <a:ext uri="{FF2B5EF4-FFF2-40B4-BE49-F238E27FC236}">
                <a16:creationId xmlns:a16="http://schemas.microsoft.com/office/drawing/2014/main" id="{4EFA3C3E-C8C6-D342-A224-04C6A30922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DA22F6E-79CA-194A-9546-7C7E72E17490}"/>
              </a:ext>
            </a:extLst>
          </p:cNvPr>
          <p:cNvSpPr>
            <a:spLocks noGrp="1"/>
          </p:cNvSpPr>
          <p:nvPr>
            <p:ph type="sldNum" sz="quarter" idx="12"/>
          </p:nvPr>
        </p:nvSpPr>
        <p:spPr/>
        <p:txBody>
          <a:bodyPr/>
          <a:lstStyle/>
          <a:p>
            <a:fld id="{A0ACAC84-F189-3041-AE24-0D4B0E448B56}" type="slidenum">
              <a:rPr lang="en-US" smtClean="0"/>
              <a:t>‹#›</a:t>
            </a:fld>
            <a:endParaRPr lang="en-US"/>
          </a:p>
        </p:txBody>
      </p:sp>
    </p:spTree>
    <p:extLst>
      <p:ext uri="{BB962C8B-B14F-4D97-AF65-F5344CB8AC3E}">
        <p14:creationId xmlns:p14="http://schemas.microsoft.com/office/powerpoint/2010/main" val="3337581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B1761A-7FD8-5F4A-8A5D-889AE4D154EE}"/>
              </a:ext>
            </a:extLst>
          </p:cNvPr>
          <p:cNvSpPr>
            <a:spLocks noGrp="1"/>
          </p:cNvSpPr>
          <p:nvPr>
            <p:ph type="dt" sz="half" idx="10"/>
          </p:nvPr>
        </p:nvSpPr>
        <p:spPr/>
        <p:txBody>
          <a:bodyPr/>
          <a:lstStyle/>
          <a:p>
            <a:fld id="{B62A65DB-8684-4A4C-89A5-4630885ADD56}" type="datetimeFigureOut">
              <a:rPr lang="en-US" smtClean="0"/>
              <a:t>4/3/2024</a:t>
            </a:fld>
            <a:endParaRPr lang="en-US"/>
          </a:p>
        </p:txBody>
      </p:sp>
      <p:sp>
        <p:nvSpPr>
          <p:cNvPr id="3" name="Footer Placeholder 2">
            <a:extLst>
              <a:ext uri="{FF2B5EF4-FFF2-40B4-BE49-F238E27FC236}">
                <a16:creationId xmlns:a16="http://schemas.microsoft.com/office/drawing/2014/main" id="{F8E79763-0D28-7B48-BB77-AAC5500CD6E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27884FD-CE68-0B4B-BE37-86B7CF0C1D1E}"/>
              </a:ext>
            </a:extLst>
          </p:cNvPr>
          <p:cNvSpPr>
            <a:spLocks noGrp="1"/>
          </p:cNvSpPr>
          <p:nvPr>
            <p:ph type="sldNum" sz="quarter" idx="12"/>
          </p:nvPr>
        </p:nvSpPr>
        <p:spPr/>
        <p:txBody>
          <a:bodyPr/>
          <a:lstStyle/>
          <a:p>
            <a:fld id="{A0ACAC84-F189-3041-AE24-0D4B0E448B56}" type="slidenum">
              <a:rPr lang="en-US" smtClean="0"/>
              <a:t>‹#›</a:t>
            </a:fld>
            <a:endParaRPr lang="en-US"/>
          </a:p>
        </p:txBody>
      </p:sp>
    </p:spTree>
    <p:extLst>
      <p:ext uri="{BB962C8B-B14F-4D97-AF65-F5344CB8AC3E}">
        <p14:creationId xmlns:p14="http://schemas.microsoft.com/office/powerpoint/2010/main" val="147979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AFD48-EEB5-C640-9847-71033C366D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5AB266-4F79-464F-B8D8-5BEA038E8D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2B724B-6074-1044-82BB-AA18141F28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1732A6-A77D-804D-8DEB-DBD6ABB69EFD}"/>
              </a:ext>
            </a:extLst>
          </p:cNvPr>
          <p:cNvSpPr>
            <a:spLocks noGrp="1"/>
          </p:cNvSpPr>
          <p:nvPr>
            <p:ph type="dt" sz="half" idx="10"/>
          </p:nvPr>
        </p:nvSpPr>
        <p:spPr/>
        <p:txBody>
          <a:bodyPr/>
          <a:lstStyle/>
          <a:p>
            <a:fld id="{B62A65DB-8684-4A4C-89A5-4630885ADD56}" type="datetimeFigureOut">
              <a:rPr lang="en-US" smtClean="0"/>
              <a:t>4/3/2024</a:t>
            </a:fld>
            <a:endParaRPr lang="en-US"/>
          </a:p>
        </p:txBody>
      </p:sp>
      <p:sp>
        <p:nvSpPr>
          <p:cNvPr id="6" name="Footer Placeholder 5">
            <a:extLst>
              <a:ext uri="{FF2B5EF4-FFF2-40B4-BE49-F238E27FC236}">
                <a16:creationId xmlns:a16="http://schemas.microsoft.com/office/drawing/2014/main" id="{DE7AD361-6AA0-D447-8AC0-07C5890020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DDADB2-551E-6C48-BC4F-EF795AB1E78C}"/>
              </a:ext>
            </a:extLst>
          </p:cNvPr>
          <p:cNvSpPr>
            <a:spLocks noGrp="1"/>
          </p:cNvSpPr>
          <p:nvPr>
            <p:ph type="sldNum" sz="quarter" idx="12"/>
          </p:nvPr>
        </p:nvSpPr>
        <p:spPr/>
        <p:txBody>
          <a:bodyPr/>
          <a:lstStyle/>
          <a:p>
            <a:fld id="{A0ACAC84-F189-3041-AE24-0D4B0E448B56}" type="slidenum">
              <a:rPr lang="en-US" smtClean="0"/>
              <a:t>‹#›</a:t>
            </a:fld>
            <a:endParaRPr lang="en-US"/>
          </a:p>
        </p:txBody>
      </p:sp>
    </p:spTree>
    <p:extLst>
      <p:ext uri="{BB962C8B-B14F-4D97-AF65-F5344CB8AC3E}">
        <p14:creationId xmlns:p14="http://schemas.microsoft.com/office/powerpoint/2010/main" val="3581246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CF88A-4664-D040-960E-D0CF27E2EC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C69616-0254-B64B-A7CE-498C7E67CA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769411-C134-D14F-9E88-F9ABAD786E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F3AA4B-9F99-9F43-ADB9-24FA5368D118}"/>
              </a:ext>
            </a:extLst>
          </p:cNvPr>
          <p:cNvSpPr>
            <a:spLocks noGrp="1"/>
          </p:cNvSpPr>
          <p:nvPr>
            <p:ph type="dt" sz="half" idx="10"/>
          </p:nvPr>
        </p:nvSpPr>
        <p:spPr/>
        <p:txBody>
          <a:bodyPr/>
          <a:lstStyle/>
          <a:p>
            <a:fld id="{B62A65DB-8684-4A4C-89A5-4630885ADD56}" type="datetimeFigureOut">
              <a:rPr lang="en-US" smtClean="0"/>
              <a:t>4/3/2024</a:t>
            </a:fld>
            <a:endParaRPr lang="en-US"/>
          </a:p>
        </p:txBody>
      </p:sp>
      <p:sp>
        <p:nvSpPr>
          <p:cNvPr id="6" name="Footer Placeholder 5">
            <a:extLst>
              <a:ext uri="{FF2B5EF4-FFF2-40B4-BE49-F238E27FC236}">
                <a16:creationId xmlns:a16="http://schemas.microsoft.com/office/drawing/2014/main" id="{481732A2-3B78-8940-910F-7B6DA53908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3D2155-7705-D14E-8832-0B8D43344D1C}"/>
              </a:ext>
            </a:extLst>
          </p:cNvPr>
          <p:cNvSpPr>
            <a:spLocks noGrp="1"/>
          </p:cNvSpPr>
          <p:nvPr>
            <p:ph type="sldNum" sz="quarter" idx="12"/>
          </p:nvPr>
        </p:nvSpPr>
        <p:spPr/>
        <p:txBody>
          <a:bodyPr/>
          <a:lstStyle/>
          <a:p>
            <a:fld id="{A0ACAC84-F189-3041-AE24-0D4B0E448B56}" type="slidenum">
              <a:rPr lang="en-US" smtClean="0"/>
              <a:t>‹#›</a:t>
            </a:fld>
            <a:endParaRPr lang="en-US"/>
          </a:p>
        </p:txBody>
      </p:sp>
    </p:spTree>
    <p:extLst>
      <p:ext uri="{BB962C8B-B14F-4D97-AF65-F5344CB8AC3E}">
        <p14:creationId xmlns:p14="http://schemas.microsoft.com/office/powerpoint/2010/main" val="815307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45B77F-86B8-F346-AA6F-BFBB77F482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A0058B-A1BF-EB45-90E0-28BB03E77E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70D937-C3D5-914F-B275-E76C4447BC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2A65DB-8684-4A4C-89A5-4630885ADD56}" type="datetimeFigureOut">
              <a:rPr lang="en-US" smtClean="0"/>
              <a:t>4/3/2024</a:t>
            </a:fld>
            <a:endParaRPr lang="en-US"/>
          </a:p>
        </p:txBody>
      </p:sp>
      <p:sp>
        <p:nvSpPr>
          <p:cNvPr id="5" name="Footer Placeholder 4">
            <a:extLst>
              <a:ext uri="{FF2B5EF4-FFF2-40B4-BE49-F238E27FC236}">
                <a16:creationId xmlns:a16="http://schemas.microsoft.com/office/drawing/2014/main" id="{71CA6AB3-F34F-394D-8186-A6C625E3B4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14FA49-21EF-3345-9DE1-1E0909F158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ACAC84-F189-3041-AE24-0D4B0E448B56}" type="slidenum">
              <a:rPr lang="en-US" smtClean="0"/>
              <a:t>‹#›</a:t>
            </a:fld>
            <a:endParaRPr lang="en-US"/>
          </a:p>
        </p:txBody>
      </p:sp>
    </p:spTree>
    <p:extLst>
      <p:ext uri="{BB962C8B-B14F-4D97-AF65-F5344CB8AC3E}">
        <p14:creationId xmlns:p14="http://schemas.microsoft.com/office/powerpoint/2010/main" val="2628292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8">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0">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9A2BA46D-9314-4849-BC80-24A62C578752}"/>
              </a:ext>
            </a:extLst>
          </p:cNvPr>
          <p:cNvSpPr txBox="1"/>
          <p:nvPr/>
        </p:nvSpPr>
        <p:spPr>
          <a:xfrm>
            <a:off x="5773479" y="712382"/>
            <a:ext cx="6418216" cy="5986130"/>
          </a:xfrm>
          <a:prstGeom prst="rect">
            <a:avLst/>
          </a:prstGeom>
        </p:spPr>
        <p:txBody>
          <a:bodyPr vert="horz" lIns="91440" tIns="45720" rIns="91440" bIns="45720" rtlCol="0" anchor="t">
            <a:normAutofit fontScale="55000" lnSpcReduction="20000"/>
          </a:bodyPr>
          <a:lstStyle/>
          <a:p>
            <a:pPr marL="0" marR="0">
              <a:lnSpc>
                <a:spcPct val="90000"/>
              </a:lnSpc>
              <a:spcBef>
                <a:spcPct val="0"/>
              </a:spcBef>
              <a:spcAft>
                <a:spcPts val="800"/>
              </a:spcAft>
            </a:pPr>
            <a:endParaRPr lang="en-US" sz="1000" b="1" kern="1200" cap="all" dirty="0">
              <a:solidFill>
                <a:schemeClr val="tx2"/>
              </a:solidFill>
              <a:effectLst/>
              <a:latin typeface="+mj-lt"/>
              <a:ea typeface="+mj-ea"/>
              <a:cs typeface="+mj-cs"/>
            </a:endParaRPr>
          </a:p>
          <a:p>
            <a:pPr marL="0" marR="0">
              <a:lnSpc>
                <a:spcPct val="90000"/>
              </a:lnSpc>
              <a:spcBef>
                <a:spcPct val="0"/>
              </a:spcBef>
              <a:spcAft>
                <a:spcPts val="800"/>
              </a:spcAft>
            </a:pPr>
            <a:endParaRPr lang="en-US" sz="4000" b="1" cap="all" dirty="0">
              <a:solidFill>
                <a:schemeClr val="tx2"/>
              </a:solidFill>
              <a:latin typeface="+mj-lt"/>
              <a:ea typeface="+mj-ea"/>
              <a:cs typeface="+mj-cs"/>
            </a:endParaRPr>
          </a:p>
          <a:p>
            <a:pPr marL="0" marR="0" algn="ctr">
              <a:lnSpc>
                <a:spcPct val="90000"/>
              </a:lnSpc>
              <a:spcBef>
                <a:spcPct val="0"/>
              </a:spcBef>
              <a:spcAft>
                <a:spcPts val="800"/>
              </a:spcAft>
            </a:pPr>
            <a:r>
              <a:rPr lang="en-US" sz="4000" b="1" kern="1200" cap="all"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rPr>
              <a:t>SCOFIELD MANOR</a:t>
            </a:r>
          </a:p>
          <a:p>
            <a:pPr marL="0" marR="0" algn="ctr">
              <a:lnSpc>
                <a:spcPct val="90000"/>
              </a:lnSpc>
              <a:spcBef>
                <a:spcPct val="0"/>
              </a:spcBef>
              <a:spcAft>
                <a:spcPts val="800"/>
              </a:spcAft>
            </a:pPr>
            <a:r>
              <a:rPr lang="en-US" sz="3000" kern="1200"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rPr>
              <a:t>Stamford’s residential care home</a:t>
            </a:r>
          </a:p>
          <a:p>
            <a:pPr marL="0" marR="0" algn="ctr">
              <a:lnSpc>
                <a:spcPct val="90000"/>
              </a:lnSpc>
              <a:spcBef>
                <a:spcPct val="0"/>
              </a:spcBef>
              <a:spcAft>
                <a:spcPts val="800"/>
              </a:spcAft>
            </a:pPr>
            <a:endParaRPr lang="en-US" sz="3000" b="1" kern="1200" cap="all"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endParaRPr>
          </a:p>
          <a:p>
            <a:pPr marL="0" marR="0" algn="ctr">
              <a:lnSpc>
                <a:spcPct val="90000"/>
              </a:lnSpc>
              <a:spcBef>
                <a:spcPct val="0"/>
              </a:spcBef>
              <a:spcAft>
                <a:spcPts val="800"/>
              </a:spcAft>
            </a:pPr>
            <a:endParaRPr lang="en-US" sz="3000" b="1" kern="1200" cap="all"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endParaRPr>
          </a:p>
          <a:p>
            <a:pPr marL="0" marR="0" algn="ctr">
              <a:lnSpc>
                <a:spcPct val="90000"/>
              </a:lnSpc>
              <a:spcBef>
                <a:spcPct val="0"/>
              </a:spcBef>
              <a:spcAft>
                <a:spcPts val="800"/>
              </a:spcAft>
            </a:pPr>
            <a:r>
              <a:rPr lang="en-US" sz="3400" b="1" kern="1200"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rPr>
              <a:t>REQUEST FOR FY24/25</a:t>
            </a:r>
          </a:p>
          <a:p>
            <a:pPr marL="0" marR="0" algn="ctr">
              <a:lnSpc>
                <a:spcPct val="90000"/>
              </a:lnSpc>
              <a:spcBef>
                <a:spcPct val="0"/>
              </a:spcBef>
              <a:spcAft>
                <a:spcPts val="800"/>
              </a:spcAft>
            </a:pPr>
            <a:endParaRPr lang="en-US" sz="3400" b="1" dirty="0">
              <a:solidFill>
                <a:schemeClr val="accent6">
                  <a:lumMod val="50000"/>
                </a:schemeClr>
              </a:solidFill>
              <a:latin typeface="Arial" panose="020B0604020202020204" pitchFamily="34" charset="0"/>
              <a:ea typeface="Cambria" panose="02040503050406030204" pitchFamily="18" charset="0"/>
              <a:cs typeface="Arial" panose="020B0604020202020204" pitchFamily="34" charset="0"/>
            </a:endParaRPr>
          </a:p>
          <a:p>
            <a:pPr marL="0" marR="0" algn="ctr">
              <a:lnSpc>
                <a:spcPct val="90000"/>
              </a:lnSpc>
              <a:spcBef>
                <a:spcPct val="0"/>
              </a:spcBef>
              <a:spcAft>
                <a:spcPts val="800"/>
              </a:spcAft>
            </a:pPr>
            <a:r>
              <a:rPr lang="en-US" sz="3400" b="1" kern="1200"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rPr>
              <a:t>OPERATING AND C</a:t>
            </a:r>
            <a:r>
              <a:rPr lang="en-US" sz="3400" b="1" dirty="0">
                <a:solidFill>
                  <a:schemeClr val="accent6">
                    <a:lumMod val="50000"/>
                  </a:schemeClr>
                </a:solidFill>
                <a:latin typeface="Arial" panose="020B0604020202020204" pitchFamily="34" charset="0"/>
                <a:ea typeface="Cambria" panose="02040503050406030204" pitchFamily="18" charset="0"/>
                <a:cs typeface="Arial" panose="020B0604020202020204" pitchFamily="34" charset="0"/>
              </a:rPr>
              <a:t>APITAL FUNDING</a:t>
            </a:r>
            <a:endParaRPr lang="en-US" sz="3400" b="1" kern="1200"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endParaRPr>
          </a:p>
          <a:p>
            <a:pPr>
              <a:lnSpc>
                <a:spcPct val="90000"/>
              </a:lnSpc>
              <a:spcBef>
                <a:spcPct val="0"/>
              </a:spcBef>
            </a:pPr>
            <a:r>
              <a:rPr lang="en-US" sz="3000" b="1" kern="1200"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rPr>
              <a:t>							</a:t>
            </a:r>
          </a:p>
          <a:p>
            <a:pPr>
              <a:lnSpc>
                <a:spcPct val="90000"/>
              </a:lnSpc>
              <a:spcBef>
                <a:spcPct val="0"/>
              </a:spcBef>
            </a:pPr>
            <a:r>
              <a:rPr lang="en-US" sz="3000" b="1" kern="1200"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rPr>
              <a:t>			</a:t>
            </a:r>
          </a:p>
          <a:p>
            <a:pPr>
              <a:lnSpc>
                <a:spcPct val="90000"/>
              </a:lnSpc>
              <a:spcBef>
                <a:spcPct val="0"/>
              </a:spcBef>
            </a:pPr>
            <a:endParaRPr lang="en-US" sz="3000" b="1" kern="1200"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endParaRPr>
          </a:p>
          <a:p>
            <a:pPr>
              <a:lnSpc>
                <a:spcPct val="90000"/>
              </a:lnSpc>
              <a:spcBef>
                <a:spcPct val="0"/>
              </a:spcBef>
            </a:pPr>
            <a:r>
              <a:rPr lang="en-US" sz="3000" b="1" kern="1200"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rPr>
              <a:t>	</a:t>
            </a:r>
          </a:p>
          <a:p>
            <a:pPr algn="ctr">
              <a:lnSpc>
                <a:spcPct val="90000"/>
              </a:lnSpc>
              <a:spcBef>
                <a:spcPct val="0"/>
              </a:spcBef>
            </a:pPr>
            <a:r>
              <a:rPr lang="en-US" sz="3000" b="1" dirty="0">
                <a:solidFill>
                  <a:schemeClr val="accent6">
                    <a:lumMod val="50000"/>
                  </a:schemeClr>
                </a:solidFill>
                <a:latin typeface="Arial" panose="020B0604020202020204" pitchFamily="34" charset="0"/>
                <a:ea typeface="Cambria" panose="02040503050406030204" pitchFamily="18" charset="0"/>
                <a:cs typeface="Arial" panose="020B0604020202020204" pitchFamily="34" charset="0"/>
              </a:rPr>
              <a:t>    </a:t>
            </a:r>
            <a:r>
              <a:rPr lang="en-US" sz="3400" b="1" dirty="0">
                <a:solidFill>
                  <a:schemeClr val="accent6">
                    <a:lumMod val="50000"/>
                  </a:schemeClr>
                </a:solidFill>
                <a:latin typeface="Arial" panose="020B0604020202020204" pitchFamily="34" charset="0"/>
                <a:ea typeface="Cambria" panose="02040503050406030204" pitchFamily="18" charset="0"/>
                <a:cs typeface="Arial" panose="020B0604020202020204" pitchFamily="34" charset="0"/>
              </a:rPr>
              <a:t>Stamford Board of Finance</a:t>
            </a:r>
          </a:p>
          <a:p>
            <a:pPr algn="ctr">
              <a:lnSpc>
                <a:spcPct val="90000"/>
              </a:lnSpc>
              <a:spcBef>
                <a:spcPct val="0"/>
              </a:spcBef>
            </a:pPr>
            <a:endParaRPr lang="en-US" sz="3400" b="1" dirty="0">
              <a:solidFill>
                <a:schemeClr val="accent6">
                  <a:lumMod val="50000"/>
                </a:schemeClr>
              </a:solidFill>
              <a:latin typeface="Arial" panose="020B0604020202020204" pitchFamily="34" charset="0"/>
              <a:ea typeface="Cambria" panose="02040503050406030204" pitchFamily="18" charset="0"/>
              <a:cs typeface="Arial" panose="020B0604020202020204" pitchFamily="34" charset="0"/>
            </a:endParaRPr>
          </a:p>
          <a:p>
            <a:pPr algn="ctr">
              <a:lnSpc>
                <a:spcPct val="90000"/>
              </a:lnSpc>
              <a:spcBef>
                <a:spcPct val="0"/>
              </a:spcBef>
            </a:pPr>
            <a:r>
              <a:rPr lang="en-US" sz="3400" dirty="0">
                <a:solidFill>
                  <a:schemeClr val="accent6">
                    <a:lumMod val="50000"/>
                  </a:schemeClr>
                </a:solidFill>
                <a:latin typeface="Arial" panose="020B0604020202020204" pitchFamily="34" charset="0"/>
                <a:ea typeface="Cambria" panose="02040503050406030204" pitchFamily="18" charset="0"/>
                <a:cs typeface="Arial" panose="020B0604020202020204" pitchFamily="34" charset="0"/>
              </a:rPr>
              <a:t>	</a:t>
            </a:r>
          </a:p>
          <a:p>
            <a:pPr algn="ctr">
              <a:lnSpc>
                <a:spcPct val="90000"/>
              </a:lnSpc>
              <a:spcBef>
                <a:spcPct val="0"/>
              </a:spcBef>
            </a:pPr>
            <a:r>
              <a:rPr lang="en-US" sz="3000" dirty="0">
                <a:solidFill>
                  <a:schemeClr val="accent6">
                    <a:lumMod val="50000"/>
                  </a:schemeClr>
                </a:solidFill>
                <a:latin typeface="Arial" panose="020B0604020202020204" pitchFamily="34" charset="0"/>
                <a:ea typeface="Cambria" panose="02040503050406030204" pitchFamily="18" charset="0"/>
                <a:cs typeface="Arial" panose="020B0604020202020204" pitchFamily="34" charset="0"/>
              </a:rPr>
              <a:t>April 4, 2024</a:t>
            </a:r>
          </a:p>
          <a:p>
            <a:pPr algn="ctr">
              <a:lnSpc>
                <a:spcPct val="90000"/>
              </a:lnSpc>
              <a:spcBef>
                <a:spcPct val="0"/>
              </a:spcBef>
            </a:pPr>
            <a:endParaRPr lang="en-US" sz="3000" dirty="0">
              <a:solidFill>
                <a:schemeClr val="accent6">
                  <a:lumMod val="50000"/>
                </a:schemeClr>
              </a:solidFill>
              <a:latin typeface="Arial" panose="020B0604020202020204" pitchFamily="34" charset="0"/>
              <a:ea typeface="Cambria" panose="02040503050406030204" pitchFamily="18" charset="0"/>
              <a:cs typeface="Arial" panose="020B0604020202020204" pitchFamily="34" charset="0"/>
            </a:endParaRPr>
          </a:p>
          <a:p>
            <a:pPr algn="ctr">
              <a:lnSpc>
                <a:spcPct val="90000"/>
              </a:lnSpc>
              <a:spcBef>
                <a:spcPct val="0"/>
              </a:spcBef>
            </a:pPr>
            <a:endParaRPr lang="en-US" sz="3000" dirty="0">
              <a:solidFill>
                <a:schemeClr val="accent6">
                  <a:lumMod val="50000"/>
                </a:schemeClr>
              </a:solidFill>
              <a:latin typeface="Arial" panose="020B0604020202020204" pitchFamily="34" charset="0"/>
              <a:ea typeface="Cambria" panose="02040503050406030204" pitchFamily="18" charset="0"/>
              <a:cs typeface="Arial" panose="020B0604020202020204" pitchFamily="34" charset="0"/>
            </a:endParaRPr>
          </a:p>
          <a:p>
            <a:pPr algn="ctr">
              <a:lnSpc>
                <a:spcPct val="90000"/>
              </a:lnSpc>
              <a:spcBef>
                <a:spcPct val="0"/>
              </a:spcBef>
            </a:pPr>
            <a:endParaRPr lang="en-US" sz="3000" dirty="0">
              <a:solidFill>
                <a:schemeClr val="accent6">
                  <a:lumMod val="50000"/>
                </a:schemeClr>
              </a:solidFill>
              <a:latin typeface="Arial" panose="020B0604020202020204" pitchFamily="34" charset="0"/>
              <a:ea typeface="Cambria" panose="02040503050406030204" pitchFamily="18" charset="0"/>
              <a:cs typeface="Arial" panose="020B0604020202020204" pitchFamily="34" charset="0"/>
            </a:endParaRPr>
          </a:p>
          <a:p>
            <a:pPr algn="ctr">
              <a:lnSpc>
                <a:spcPct val="90000"/>
              </a:lnSpc>
              <a:spcBef>
                <a:spcPct val="0"/>
              </a:spcBef>
            </a:pPr>
            <a:r>
              <a:rPr lang="en-US" sz="3000" dirty="0">
                <a:solidFill>
                  <a:schemeClr val="accent6">
                    <a:lumMod val="50000"/>
                  </a:schemeClr>
                </a:solidFill>
                <a:latin typeface="Arial" panose="020B0604020202020204" pitchFamily="34" charset="0"/>
                <a:ea typeface="Cambria" panose="02040503050406030204" pitchFamily="18" charset="0"/>
                <a:cs typeface="Arial" panose="020B0604020202020204" pitchFamily="34" charset="0"/>
              </a:rPr>
              <a:t>Natalie Coard, Executive Director</a:t>
            </a:r>
          </a:p>
          <a:p>
            <a:pPr algn="ctr">
              <a:lnSpc>
                <a:spcPct val="90000"/>
              </a:lnSpc>
              <a:spcBef>
                <a:spcPct val="0"/>
              </a:spcBef>
            </a:pPr>
            <a:endParaRPr lang="en-US" sz="3000" dirty="0">
              <a:solidFill>
                <a:schemeClr val="accent6">
                  <a:lumMod val="50000"/>
                </a:schemeClr>
              </a:solidFill>
              <a:latin typeface="Arial" panose="020B0604020202020204" pitchFamily="34" charset="0"/>
              <a:ea typeface="Cambria" panose="02040503050406030204" pitchFamily="18" charset="0"/>
              <a:cs typeface="Arial" panose="020B0604020202020204" pitchFamily="34" charset="0"/>
            </a:endParaRPr>
          </a:p>
          <a:p>
            <a:pPr algn="ctr">
              <a:lnSpc>
                <a:spcPct val="90000"/>
              </a:lnSpc>
              <a:spcBef>
                <a:spcPct val="0"/>
              </a:spcBef>
            </a:pPr>
            <a:r>
              <a:rPr lang="en-US" sz="3000" dirty="0">
                <a:solidFill>
                  <a:schemeClr val="accent6">
                    <a:lumMod val="50000"/>
                  </a:schemeClr>
                </a:solidFill>
                <a:latin typeface="Arial" panose="020B0604020202020204" pitchFamily="34" charset="0"/>
                <a:ea typeface="Cambria" panose="02040503050406030204" pitchFamily="18" charset="0"/>
                <a:cs typeface="Arial" panose="020B0604020202020204" pitchFamily="34" charset="0"/>
              </a:rPr>
              <a:t>Vincent Tufo, Chief Executive Officer</a:t>
            </a:r>
          </a:p>
          <a:p>
            <a:pPr>
              <a:lnSpc>
                <a:spcPct val="90000"/>
              </a:lnSpc>
              <a:spcBef>
                <a:spcPct val="0"/>
              </a:spcBef>
            </a:pPr>
            <a:r>
              <a:rPr lang="en-US" sz="3000" kern="1200" dirty="0">
                <a:solidFill>
                  <a:schemeClr val="tx2"/>
                </a:solidFill>
                <a:effectLst/>
                <a:ea typeface="+mj-ea"/>
                <a:cs typeface="+mj-cs"/>
              </a:rPr>
              <a:t>		</a:t>
            </a:r>
            <a:r>
              <a:rPr lang="en-US" sz="3000" b="1" kern="1200" dirty="0">
                <a:solidFill>
                  <a:schemeClr val="tx2"/>
                </a:solidFill>
                <a:effectLst/>
                <a:ea typeface="+mj-ea"/>
                <a:cs typeface="+mj-cs"/>
              </a:rPr>
              <a:t>				</a:t>
            </a:r>
            <a:endParaRPr lang="en-US" sz="3000" b="1" kern="1200" dirty="0">
              <a:solidFill>
                <a:schemeClr val="tx2"/>
              </a:solidFill>
              <a:ea typeface="+mj-ea"/>
              <a:cs typeface="+mj-cs"/>
            </a:endParaRPr>
          </a:p>
        </p:txBody>
      </p:sp>
      <p:pic>
        <p:nvPicPr>
          <p:cNvPr id="4" name="Picture 3" descr="COC_LOGO_FINALweb">
            <a:extLst>
              <a:ext uri="{FF2B5EF4-FFF2-40B4-BE49-F238E27FC236}">
                <a16:creationId xmlns:a16="http://schemas.microsoft.com/office/drawing/2014/main" id="{012E0202-5A15-47BB-90C9-E7222815B9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340470" y="2347832"/>
            <a:ext cx="4141760" cy="3076736"/>
          </a:xfrm>
          <a:custGeom>
            <a:avLst/>
            <a:gdLst/>
            <a:ahLst/>
            <a:cxnLst/>
            <a:rect l="l" t="t" r="r" b="b"/>
            <a:pathLst>
              <a:path w="4141760" h="4377846">
                <a:moveTo>
                  <a:pt x="0" y="0"/>
                </a:moveTo>
                <a:lnTo>
                  <a:pt x="4141760" y="0"/>
                </a:lnTo>
                <a:lnTo>
                  <a:pt x="4141760" y="4377846"/>
                </a:lnTo>
                <a:lnTo>
                  <a:pt x="0" y="4377846"/>
                </a:lnTo>
                <a:close/>
              </a:path>
            </a:pathLst>
          </a:custGeom>
          <a:noFill/>
        </p:spPr>
      </p:pic>
      <p:grpSp>
        <p:nvGrpSpPr>
          <p:cNvPr id="26" name="Group 12">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27" name="Freeform: Shape 13">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14">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900496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E4B6B-BD41-4AE8-8803-8AF580640182}"/>
              </a:ext>
            </a:extLst>
          </p:cNvPr>
          <p:cNvSpPr>
            <a:spLocks noGrp="1"/>
          </p:cNvSpPr>
          <p:nvPr>
            <p:ph type="title"/>
          </p:nvPr>
        </p:nvSpPr>
        <p:spPr>
          <a:xfrm>
            <a:off x="191385" y="1"/>
            <a:ext cx="11162415" cy="1690688"/>
          </a:xfrm>
        </p:spPr>
        <p:txBody>
          <a:bodyPr>
            <a:normAutofit/>
          </a:bodyPr>
          <a:lstStyle/>
          <a:p>
            <a:r>
              <a:rPr lang="en-US" sz="3800" b="1" dirty="0">
                <a:solidFill>
                  <a:schemeClr val="accent6">
                    <a:lumMod val="50000"/>
                  </a:schemeClr>
                </a:solidFill>
                <a:latin typeface="+mn-lt"/>
              </a:rPr>
              <a:t>CAPITAL REQUEST #2 - $225,000.00</a:t>
            </a:r>
            <a:br>
              <a:rPr lang="en-US" sz="3800" b="1" dirty="0">
                <a:solidFill>
                  <a:schemeClr val="accent6">
                    <a:lumMod val="50000"/>
                  </a:schemeClr>
                </a:solidFill>
                <a:latin typeface="+mn-lt"/>
              </a:rPr>
            </a:br>
            <a:r>
              <a:rPr lang="en-US" sz="3800" b="1" dirty="0">
                <a:solidFill>
                  <a:schemeClr val="accent6">
                    <a:lumMod val="50000"/>
                  </a:schemeClr>
                </a:solidFill>
                <a:latin typeface="+mn-lt"/>
              </a:rPr>
              <a:t>Replace Windows, Site Paving &amp; Site Lighting</a:t>
            </a:r>
          </a:p>
        </p:txBody>
      </p:sp>
      <p:sp>
        <p:nvSpPr>
          <p:cNvPr id="3" name="Content Placeholder 2">
            <a:extLst>
              <a:ext uri="{FF2B5EF4-FFF2-40B4-BE49-F238E27FC236}">
                <a16:creationId xmlns:a16="http://schemas.microsoft.com/office/drawing/2014/main" id="{D64BF9EA-0218-408C-ADAE-DF4403A3F499}"/>
              </a:ext>
            </a:extLst>
          </p:cNvPr>
          <p:cNvSpPr>
            <a:spLocks noGrp="1"/>
          </p:cNvSpPr>
          <p:nvPr>
            <p:ph idx="1"/>
          </p:nvPr>
        </p:nvSpPr>
        <p:spPr>
          <a:xfrm>
            <a:off x="191385" y="1350335"/>
            <a:ext cx="11685181" cy="5209953"/>
          </a:xfrm>
        </p:spPr>
        <p:txBody>
          <a:bodyPr>
            <a:noAutofit/>
          </a:bodyPr>
          <a:lstStyle/>
          <a:p>
            <a:pPr marL="342900" marR="0" lvl="0" indent="-342900">
              <a:lnSpc>
                <a:spcPct val="100000"/>
              </a:lnSpc>
              <a:spcBef>
                <a:spcPts val="0"/>
              </a:spcBef>
              <a:buFont typeface="Arial" panose="020B0604020202020204" pitchFamily="34" charset="0"/>
              <a:buChar char="•"/>
            </a:pPr>
            <a:r>
              <a:rPr lang="en-US" sz="2300" b="1" u="sng" dirty="0">
                <a:effectLst/>
                <a:latin typeface="Aptos" panose="020B0004020202020204" pitchFamily="34" charset="0"/>
                <a:ea typeface="Calibri" panose="020F0502020204030204" pitchFamily="34" charset="0"/>
                <a:cs typeface="Calibri" panose="020F0502020204030204" pitchFamily="34" charset="0"/>
              </a:rPr>
              <a:t>Window Replacement</a:t>
            </a:r>
            <a:r>
              <a:rPr lang="en-US" sz="2300" dirty="0">
                <a:effectLst/>
                <a:latin typeface="Aptos" panose="020B0004020202020204" pitchFamily="34" charset="0"/>
                <a:ea typeface="Calibri" panose="020F0502020204030204" pitchFamily="34" charset="0"/>
                <a:cs typeface="Calibri" panose="020F0502020204030204" pitchFamily="34" charset="0"/>
              </a:rPr>
              <a:t> – The windows throughout the entire facility are worn out, leak energy and need replacement.  </a:t>
            </a:r>
          </a:p>
          <a:p>
            <a:pPr marL="800100" lvl="1" indent="-342900">
              <a:lnSpc>
                <a:spcPct val="100000"/>
              </a:lnSpc>
              <a:spcBef>
                <a:spcPts val="0"/>
              </a:spcBef>
            </a:pPr>
            <a:r>
              <a:rPr lang="en-US" sz="1900" dirty="0">
                <a:effectLst/>
                <a:latin typeface="Aptos" panose="020B0004020202020204" pitchFamily="34" charset="0"/>
                <a:ea typeface="Calibri" panose="020F0502020204030204" pitchFamily="34" charset="0"/>
                <a:cs typeface="Calibri" panose="020F0502020204030204" pitchFamily="34" charset="0"/>
              </a:rPr>
              <a:t>New windows </a:t>
            </a:r>
            <a:r>
              <a:rPr lang="en-US" sz="1900" dirty="0">
                <a:solidFill>
                  <a:srgbClr val="222222"/>
                </a:solidFill>
                <a:effectLst/>
                <a:latin typeface="Aptos" panose="020B0004020202020204" pitchFamily="34" charset="0"/>
                <a:ea typeface="Calibri" panose="020F0502020204030204" pitchFamily="34" charset="0"/>
                <a:cs typeface="Calibri" panose="020F0502020204030204" pitchFamily="34" charset="0"/>
              </a:rPr>
              <a:t>will increase energy efficiency, </a:t>
            </a:r>
            <a:r>
              <a:rPr lang="en-US" sz="1900" dirty="0">
                <a:solidFill>
                  <a:srgbClr val="222222"/>
                </a:solidFill>
                <a:latin typeface="Aptos" panose="020B0004020202020204" pitchFamily="34" charset="0"/>
                <a:ea typeface="Calibri" panose="020F0502020204030204" pitchFamily="34" charset="0"/>
                <a:cs typeface="Calibri" panose="020F0502020204030204" pitchFamily="34" charset="0"/>
              </a:rPr>
              <a:t>improve</a:t>
            </a:r>
            <a:r>
              <a:rPr lang="en-US" sz="1900" dirty="0">
                <a:solidFill>
                  <a:srgbClr val="222222"/>
                </a:solidFill>
                <a:effectLst/>
                <a:latin typeface="Aptos" panose="020B0004020202020204" pitchFamily="34" charset="0"/>
                <a:ea typeface="Calibri" panose="020F0502020204030204" pitchFamily="34" charset="0"/>
                <a:cs typeface="Calibri" panose="020F0502020204030204" pitchFamily="34" charset="0"/>
              </a:rPr>
              <a:t> security, and add curb appeal resulting in increased property value and improved occupancy levels. </a:t>
            </a:r>
          </a:p>
          <a:p>
            <a:pPr marL="342900" marR="0" lvl="0" indent="-342900">
              <a:lnSpc>
                <a:spcPct val="100000"/>
              </a:lnSpc>
              <a:spcBef>
                <a:spcPts val="0"/>
              </a:spcBef>
              <a:buFont typeface="Arial" panose="020B0604020202020204" pitchFamily="34" charset="0"/>
              <a:buChar char="•"/>
            </a:pPr>
            <a:endParaRPr lang="en-US" sz="2300" dirty="0">
              <a:solidFill>
                <a:srgbClr val="222222"/>
              </a:solidFill>
              <a:effectLst/>
              <a:latin typeface="Aptos" panose="020B0004020202020204" pitchFamily="34" charset="0"/>
              <a:ea typeface="Calibri" panose="020F0502020204030204" pitchFamily="34" charset="0"/>
              <a:cs typeface="Calibri" panose="020F0502020204030204" pitchFamily="34" charset="0"/>
            </a:endParaRPr>
          </a:p>
          <a:p>
            <a:pPr marL="342900" marR="0" lvl="0" indent="-342900">
              <a:lnSpc>
                <a:spcPct val="100000"/>
              </a:lnSpc>
              <a:spcBef>
                <a:spcPts val="0"/>
              </a:spcBef>
              <a:buFont typeface="Arial" panose="020B0604020202020204" pitchFamily="34" charset="0"/>
              <a:buChar char="•"/>
            </a:pPr>
            <a:r>
              <a:rPr lang="en-US" sz="2300" b="1" u="sng" dirty="0">
                <a:effectLst/>
                <a:latin typeface="Aptos" panose="020B0004020202020204" pitchFamily="34" charset="0"/>
                <a:ea typeface="Calibri" panose="020F0502020204030204" pitchFamily="34" charset="0"/>
                <a:cs typeface="Calibri" panose="020F0502020204030204" pitchFamily="34" charset="0"/>
              </a:rPr>
              <a:t>Site Paving- </a:t>
            </a:r>
            <a:r>
              <a:rPr lang="en-US" sz="2300" dirty="0">
                <a:effectLst/>
                <a:latin typeface="Aptos" panose="020B0004020202020204" pitchFamily="34" charset="0"/>
                <a:ea typeface="Calibri" panose="020F0502020204030204" pitchFamily="34" charset="0"/>
                <a:cs typeface="Calibri" panose="020F0502020204030204" pitchFamily="34" charset="0"/>
              </a:rPr>
              <a:t>The parking areas and driveways at Scofield Manor are in poor condition.  A majority of the driveway presents hairline cracking and settling and generates numerous potholes requiring constant repair. </a:t>
            </a:r>
          </a:p>
          <a:p>
            <a:pPr marL="800100" lvl="1" indent="-342900">
              <a:lnSpc>
                <a:spcPct val="100000"/>
              </a:lnSpc>
              <a:spcBef>
                <a:spcPts val="0"/>
              </a:spcBef>
            </a:pPr>
            <a:r>
              <a:rPr lang="en-US" sz="1900" dirty="0">
                <a:effectLst/>
                <a:latin typeface="Aptos" panose="020B0004020202020204" pitchFamily="34" charset="0"/>
                <a:ea typeface="Calibri" panose="020F0502020204030204" pitchFamily="34" charset="0"/>
                <a:cs typeface="Calibri" panose="020F0502020204030204" pitchFamily="34" charset="0"/>
              </a:rPr>
              <a:t>The driveways should be resurfaced to prevent tripping hazards. The curbing throughout the development is in poor condition and must be replaced.  </a:t>
            </a:r>
          </a:p>
          <a:p>
            <a:pPr marL="800100" lvl="1" indent="-342900">
              <a:lnSpc>
                <a:spcPct val="100000"/>
              </a:lnSpc>
              <a:spcBef>
                <a:spcPts val="0"/>
              </a:spcBef>
            </a:pPr>
            <a:r>
              <a:rPr lang="en-US" sz="1900" dirty="0">
                <a:effectLst/>
                <a:latin typeface="Aptos" panose="020B0004020202020204" pitchFamily="34" charset="0"/>
                <a:ea typeface="Calibri" panose="020F0502020204030204" pitchFamily="34" charset="0"/>
                <a:cs typeface="Calibri" panose="020F0502020204030204" pitchFamily="34" charset="0"/>
              </a:rPr>
              <a:t>The portion of the driveway in front of the building will be taken to grade and new asphalt and curbing installed. </a:t>
            </a:r>
          </a:p>
          <a:p>
            <a:pPr marL="800100" lvl="1" indent="-342900">
              <a:lnSpc>
                <a:spcPct val="100000"/>
              </a:lnSpc>
              <a:spcBef>
                <a:spcPts val="0"/>
              </a:spcBef>
            </a:pPr>
            <a:endParaRPr lang="en-US" sz="2300" dirty="0">
              <a:effectLst/>
              <a:latin typeface="Aptos" panose="020B0004020202020204" pitchFamily="34" charset="0"/>
              <a:ea typeface="Calibri" panose="020F0502020204030204" pitchFamily="34" charset="0"/>
              <a:cs typeface="Calibri" panose="020F0502020204030204" pitchFamily="34" charset="0"/>
            </a:endParaRPr>
          </a:p>
          <a:p>
            <a:pPr marL="342900" marR="0" lvl="0" indent="-342900">
              <a:lnSpc>
                <a:spcPct val="100000"/>
              </a:lnSpc>
              <a:spcBef>
                <a:spcPts val="0"/>
              </a:spcBef>
              <a:buFont typeface="Arial" panose="020B0604020202020204" pitchFamily="34" charset="0"/>
              <a:buChar char="•"/>
            </a:pPr>
            <a:r>
              <a:rPr lang="en-US" sz="2300" b="1" u="sng" dirty="0">
                <a:effectLst/>
                <a:latin typeface="Aptos" panose="020B0004020202020204" pitchFamily="34" charset="0"/>
                <a:ea typeface="Calibri" panose="020F0502020204030204" pitchFamily="34" charset="0"/>
              </a:rPr>
              <a:t>Lighting-</a:t>
            </a:r>
            <a:r>
              <a:rPr lang="en-US" sz="2300" dirty="0">
                <a:effectLst/>
                <a:latin typeface="Aptos" panose="020B0004020202020204" pitchFamily="34" charset="0"/>
                <a:ea typeface="Calibri" panose="020F0502020204030204" pitchFamily="34" charset="0"/>
              </a:rPr>
              <a:t> The light poles are 20+ years, and the fixtures need replacing. </a:t>
            </a:r>
            <a:r>
              <a:rPr lang="en-US" sz="2300" dirty="0">
                <a:latin typeface="Aptos" panose="020B0004020202020204" pitchFamily="34" charset="0"/>
                <a:ea typeface="Calibri" panose="020F0502020204030204" pitchFamily="34" charset="0"/>
              </a:rPr>
              <a:t> S</a:t>
            </a:r>
            <a:r>
              <a:rPr lang="en-US" sz="2300" dirty="0">
                <a:effectLst/>
                <a:latin typeface="Aptos" panose="020B0004020202020204" pitchFamily="34" charset="0"/>
                <a:ea typeface="Calibri" panose="020F0502020204030204" pitchFamily="34" charset="0"/>
              </a:rPr>
              <a:t>ite lighting is proposed to be added to the front lawn sitting area for the benefit of residents.  </a:t>
            </a:r>
          </a:p>
          <a:p>
            <a:pPr marL="800100" lvl="1" indent="-342900">
              <a:lnSpc>
                <a:spcPct val="100000"/>
              </a:lnSpc>
              <a:spcBef>
                <a:spcPts val="0"/>
              </a:spcBef>
            </a:pPr>
            <a:r>
              <a:rPr lang="en-US" sz="1600" dirty="0">
                <a:latin typeface="Aptos" panose="020B0004020202020204" pitchFamily="34" charset="0"/>
                <a:ea typeface="Calibri" panose="020F0502020204030204" pitchFamily="34" charset="0"/>
              </a:rPr>
              <a:t>New s</a:t>
            </a:r>
            <a:r>
              <a:rPr lang="en-US" sz="1600" dirty="0">
                <a:effectLst/>
                <a:latin typeface="Aptos" panose="020B0004020202020204" pitchFamily="34" charset="0"/>
                <a:ea typeface="Calibri" panose="020F0502020204030204" pitchFamily="34" charset="0"/>
              </a:rPr>
              <a:t>ite lighting </a:t>
            </a:r>
            <a:r>
              <a:rPr lang="en-US" sz="1600" dirty="0">
                <a:latin typeface="Aptos" panose="020B0004020202020204" pitchFamily="34" charset="0"/>
                <a:ea typeface="Calibri" panose="020F0502020204030204" pitchFamily="34" charset="0"/>
              </a:rPr>
              <a:t>enhances the</a:t>
            </a:r>
            <a:r>
              <a:rPr lang="en-US" sz="1600" dirty="0">
                <a:effectLst/>
                <a:latin typeface="Aptos" panose="020B0004020202020204" pitchFamily="34" charset="0"/>
                <a:ea typeface="Calibri" panose="020F0502020204030204" pitchFamily="34" charset="0"/>
              </a:rPr>
              <a:t> safety and security vulnerabilities.	</a:t>
            </a:r>
            <a:endParaRPr lang="en-US" sz="1500" dirty="0">
              <a:latin typeface="Aptos" panose="020B0004020202020204" pitchFamily="34" charset="0"/>
            </a:endParaRPr>
          </a:p>
        </p:txBody>
      </p:sp>
    </p:spTree>
    <p:extLst>
      <p:ext uri="{BB962C8B-B14F-4D97-AF65-F5344CB8AC3E}">
        <p14:creationId xmlns:p14="http://schemas.microsoft.com/office/powerpoint/2010/main" val="884325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E4B6B-BD41-4AE8-8803-8AF580640182}"/>
              </a:ext>
            </a:extLst>
          </p:cNvPr>
          <p:cNvSpPr>
            <a:spLocks noGrp="1"/>
          </p:cNvSpPr>
          <p:nvPr>
            <p:ph type="title"/>
          </p:nvPr>
        </p:nvSpPr>
        <p:spPr>
          <a:xfrm>
            <a:off x="301841" y="148857"/>
            <a:ext cx="11051959" cy="1541832"/>
          </a:xfrm>
        </p:spPr>
        <p:txBody>
          <a:bodyPr/>
          <a:lstStyle/>
          <a:p>
            <a:r>
              <a:rPr lang="en-US" b="1" dirty="0"/>
              <a:t>SUMMARY</a:t>
            </a:r>
          </a:p>
        </p:txBody>
      </p:sp>
      <p:sp>
        <p:nvSpPr>
          <p:cNvPr id="3" name="Content Placeholder 2">
            <a:extLst>
              <a:ext uri="{FF2B5EF4-FFF2-40B4-BE49-F238E27FC236}">
                <a16:creationId xmlns:a16="http://schemas.microsoft.com/office/drawing/2014/main" id="{D64BF9EA-0218-408C-ADAE-DF4403A3F499}"/>
              </a:ext>
            </a:extLst>
          </p:cNvPr>
          <p:cNvSpPr>
            <a:spLocks noGrp="1"/>
          </p:cNvSpPr>
          <p:nvPr>
            <p:ph idx="1"/>
          </p:nvPr>
        </p:nvSpPr>
        <p:spPr>
          <a:xfrm>
            <a:off x="95693" y="1360968"/>
            <a:ext cx="11865935" cy="5348176"/>
          </a:xfrm>
        </p:spPr>
        <p:txBody>
          <a:bodyPr>
            <a:normAutofit fontScale="92500"/>
          </a:bodyPr>
          <a:lstStyle/>
          <a:p>
            <a:pPr marL="342900" marR="0" lvl="0" indent="-342900" algn="just">
              <a:lnSpc>
                <a:spcPct val="115000"/>
              </a:lnSpc>
              <a:spcBef>
                <a:spcPts val="0"/>
              </a:spcBef>
              <a:spcAft>
                <a:spcPts val="0"/>
              </a:spcAft>
              <a:buFont typeface="Symbol" panose="05050102010706020507" pitchFamily="18" charset="2"/>
              <a:buChar char=""/>
            </a:pPr>
            <a:r>
              <a:rPr lang="en-US" sz="2500" dirty="0">
                <a:effectLst/>
                <a:latin typeface="Aptos" panose="020B0004020202020204" pitchFamily="34" charset="0"/>
                <a:ea typeface="Calibri" panose="020F0502020204030204" pitchFamily="34" charset="0"/>
                <a:cs typeface="Arial" panose="020B0604020202020204" pitchFamily="34" charset="0"/>
              </a:rPr>
              <a:t>The City’s support for Scofield Manor is vital to provide this essential service to our most vulnerable residents, most of whom would no longer be able to live on their own.  </a:t>
            </a:r>
          </a:p>
          <a:p>
            <a:pPr marL="342900" marR="0" lvl="0" indent="-342900" algn="just">
              <a:lnSpc>
                <a:spcPct val="115000"/>
              </a:lnSpc>
              <a:spcBef>
                <a:spcPts val="0"/>
              </a:spcBef>
              <a:spcAft>
                <a:spcPts val="0"/>
              </a:spcAft>
              <a:buFont typeface="Symbol" panose="05050102010706020507" pitchFamily="18" charset="2"/>
              <a:buChar char=""/>
            </a:pPr>
            <a:endParaRPr lang="en-US" sz="2500" dirty="0">
              <a:effectLst/>
              <a:latin typeface="Aptos" panose="020B000402020202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Symbol" panose="05050102010706020507" pitchFamily="18" charset="2"/>
              <a:buChar char=""/>
            </a:pPr>
            <a:r>
              <a:rPr lang="en-US" sz="2500" dirty="0">
                <a:effectLst/>
                <a:latin typeface="Aptos" panose="020B0004020202020204" pitchFamily="34" charset="0"/>
                <a:ea typeface="Calibri" panose="020F0502020204030204" pitchFamily="34" charset="0"/>
                <a:cs typeface="Arial" panose="020B0604020202020204" pitchFamily="34" charset="0"/>
              </a:rPr>
              <a:t>Until a long-term alternative has been identified and implemented, the city grant will ensure the continuation of essential functions not covered under State reimbursement.  </a:t>
            </a:r>
          </a:p>
          <a:p>
            <a:pPr marL="342900" marR="0" lvl="0" indent="-342900" algn="just">
              <a:lnSpc>
                <a:spcPct val="115000"/>
              </a:lnSpc>
              <a:spcBef>
                <a:spcPts val="0"/>
              </a:spcBef>
              <a:spcAft>
                <a:spcPts val="0"/>
              </a:spcAft>
              <a:buFont typeface="Symbol" panose="05050102010706020507" pitchFamily="18" charset="2"/>
              <a:buChar char=""/>
            </a:pPr>
            <a:endParaRPr lang="en-US" sz="2500" dirty="0">
              <a:effectLst/>
              <a:latin typeface="Aptos" panose="020B000402020202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Symbol" panose="05050102010706020507" pitchFamily="18" charset="2"/>
              <a:buChar char=""/>
            </a:pPr>
            <a:r>
              <a:rPr lang="en-US" sz="2500" dirty="0">
                <a:effectLst/>
                <a:latin typeface="Aptos" panose="020B0004020202020204" pitchFamily="34" charset="0"/>
                <a:ea typeface="Calibri" panose="020F0502020204030204" pitchFamily="34" charset="0"/>
                <a:cs typeface="Arial" panose="020B0604020202020204" pitchFamily="34" charset="0"/>
              </a:rPr>
              <a:t>While COC has made strides in stabilizing Scofield Manor’s financial position, COC is unable to absorb current and projected financial losses without additional financial support from the City. </a:t>
            </a:r>
          </a:p>
          <a:p>
            <a:pPr marL="342900" marR="0" lvl="0" indent="-342900" algn="just">
              <a:lnSpc>
                <a:spcPct val="115000"/>
              </a:lnSpc>
              <a:spcBef>
                <a:spcPts val="0"/>
              </a:spcBef>
              <a:spcAft>
                <a:spcPts val="0"/>
              </a:spcAft>
              <a:buFont typeface="Symbol" panose="05050102010706020507" pitchFamily="18" charset="2"/>
              <a:buChar char=""/>
            </a:pPr>
            <a:endParaRPr lang="en-US" sz="2500" dirty="0">
              <a:effectLst/>
              <a:latin typeface="Aptos" panose="020B000402020202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Symbol" panose="05050102010706020507" pitchFamily="18" charset="2"/>
              <a:buChar char=""/>
            </a:pPr>
            <a:r>
              <a:rPr lang="en-US" sz="2500" dirty="0">
                <a:effectLst/>
                <a:latin typeface="Aptos" panose="020B0004020202020204" pitchFamily="34" charset="0"/>
                <a:ea typeface="Calibri" panose="020F0502020204030204" pitchFamily="34" charset="0"/>
                <a:cs typeface="Arial" panose="020B0604020202020204" pitchFamily="34" charset="0"/>
              </a:rPr>
              <a:t>Therefore, under present operating conditions, Scofield Manor is not sustainable without the City Grant and requires $447,619 to cover operating costs for the 2024 fiscal year</a:t>
            </a:r>
            <a:r>
              <a:rPr lang="en-US" sz="2500" dirty="0">
                <a:latin typeface="Aptos" panose="020B0004020202020204" pitchFamily="34" charset="0"/>
                <a:ea typeface="Calibri" panose="020F0502020204030204" pitchFamily="34" charset="0"/>
                <a:cs typeface="Arial" panose="020B0604020202020204" pitchFamily="34" charset="0"/>
              </a:rPr>
              <a:t> and $575,000 to address accrued capital needs.</a:t>
            </a:r>
            <a:endParaRPr lang="en-US" sz="2500" dirty="0">
              <a:effectLst/>
              <a:latin typeface="Aptos" panose="020B000402020202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Symbol" panose="05050102010706020507" pitchFamily="18" charset="2"/>
              <a:buChar char=""/>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07807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8">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0">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9A2BA46D-9314-4849-BC80-24A62C578752}"/>
              </a:ext>
            </a:extLst>
          </p:cNvPr>
          <p:cNvSpPr txBox="1"/>
          <p:nvPr/>
        </p:nvSpPr>
        <p:spPr>
          <a:xfrm>
            <a:off x="5773479" y="712382"/>
            <a:ext cx="6418216" cy="5986130"/>
          </a:xfrm>
          <a:prstGeom prst="rect">
            <a:avLst/>
          </a:prstGeom>
        </p:spPr>
        <p:txBody>
          <a:bodyPr vert="horz" lIns="91440" tIns="45720" rIns="91440" bIns="45720" rtlCol="0" anchor="t">
            <a:normAutofit fontScale="92500" lnSpcReduction="20000"/>
          </a:bodyPr>
          <a:lstStyle/>
          <a:p>
            <a:pPr marL="0" marR="0">
              <a:lnSpc>
                <a:spcPct val="90000"/>
              </a:lnSpc>
              <a:spcBef>
                <a:spcPct val="0"/>
              </a:spcBef>
              <a:spcAft>
                <a:spcPts val="800"/>
              </a:spcAft>
            </a:pPr>
            <a:endParaRPr lang="en-US" sz="1000" b="1" kern="1200" cap="all" dirty="0">
              <a:solidFill>
                <a:schemeClr val="tx2"/>
              </a:solidFill>
              <a:effectLst/>
              <a:latin typeface="+mj-lt"/>
              <a:ea typeface="+mj-ea"/>
              <a:cs typeface="+mj-cs"/>
            </a:endParaRPr>
          </a:p>
          <a:p>
            <a:pPr marL="0" marR="0">
              <a:lnSpc>
                <a:spcPct val="90000"/>
              </a:lnSpc>
              <a:spcBef>
                <a:spcPct val="0"/>
              </a:spcBef>
              <a:spcAft>
                <a:spcPts val="800"/>
              </a:spcAft>
            </a:pPr>
            <a:endParaRPr lang="en-US" sz="3000" b="1" cap="all" dirty="0">
              <a:solidFill>
                <a:schemeClr val="tx2"/>
              </a:solidFill>
              <a:latin typeface="+mj-lt"/>
              <a:ea typeface="+mj-ea"/>
              <a:cs typeface="+mj-cs"/>
            </a:endParaRPr>
          </a:p>
          <a:p>
            <a:pPr marL="0" marR="0" algn="ctr">
              <a:lnSpc>
                <a:spcPct val="90000"/>
              </a:lnSpc>
              <a:spcBef>
                <a:spcPct val="0"/>
              </a:spcBef>
              <a:spcAft>
                <a:spcPts val="800"/>
              </a:spcAft>
            </a:pPr>
            <a:r>
              <a:rPr lang="en-US" sz="3000" b="1" kern="1200" cap="all"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rPr>
              <a:t>SCOFIELD MANOR</a:t>
            </a:r>
          </a:p>
          <a:p>
            <a:pPr marL="0" marR="0" algn="ctr">
              <a:lnSpc>
                <a:spcPct val="90000"/>
              </a:lnSpc>
              <a:spcBef>
                <a:spcPct val="0"/>
              </a:spcBef>
              <a:spcAft>
                <a:spcPts val="800"/>
              </a:spcAft>
            </a:pPr>
            <a:r>
              <a:rPr lang="en-US" sz="3000" kern="1200"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rPr>
              <a:t>Stamford’s residential care home</a:t>
            </a:r>
          </a:p>
          <a:p>
            <a:pPr marL="0" marR="0" algn="ctr">
              <a:lnSpc>
                <a:spcPct val="90000"/>
              </a:lnSpc>
              <a:spcBef>
                <a:spcPct val="0"/>
              </a:spcBef>
              <a:spcAft>
                <a:spcPts val="800"/>
              </a:spcAft>
            </a:pPr>
            <a:endParaRPr lang="en-US" sz="3000" b="1" kern="1200" cap="all"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endParaRPr>
          </a:p>
          <a:p>
            <a:pPr marL="0" marR="0" algn="ctr">
              <a:lnSpc>
                <a:spcPct val="90000"/>
              </a:lnSpc>
              <a:spcBef>
                <a:spcPct val="0"/>
              </a:spcBef>
              <a:spcAft>
                <a:spcPts val="800"/>
              </a:spcAft>
            </a:pPr>
            <a:endParaRPr lang="en-US" sz="3000" b="1" kern="1200" cap="all"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endParaRPr>
          </a:p>
          <a:p>
            <a:pPr marL="0" marR="0" algn="ctr">
              <a:lnSpc>
                <a:spcPct val="90000"/>
              </a:lnSpc>
              <a:spcBef>
                <a:spcPct val="0"/>
              </a:spcBef>
              <a:spcAft>
                <a:spcPts val="800"/>
              </a:spcAft>
            </a:pPr>
            <a:endParaRPr lang="en-US" sz="3000" b="1" kern="1200" cap="all"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endParaRPr>
          </a:p>
          <a:p>
            <a:pPr marL="0" marR="0" algn="ctr">
              <a:lnSpc>
                <a:spcPct val="90000"/>
              </a:lnSpc>
              <a:spcBef>
                <a:spcPct val="0"/>
              </a:spcBef>
              <a:spcAft>
                <a:spcPts val="800"/>
              </a:spcAft>
            </a:pPr>
            <a:r>
              <a:rPr lang="en-US" sz="3000" b="1" dirty="0">
                <a:solidFill>
                  <a:schemeClr val="accent6">
                    <a:lumMod val="50000"/>
                  </a:schemeClr>
                </a:solidFill>
                <a:latin typeface="Arial" panose="020B0604020202020204" pitchFamily="34" charset="0"/>
                <a:ea typeface="Cambria" panose="02040503050406030204" pitchFamily="18" charset="0"/>
                <a:cs typeface="Arial" panose="020B0604020202020204" pitchFamily="34" charset="0"/>
              </a:rPr>
              <a:t>QUESTIONS and COMMENTS</a:t>
            </a:r>
            <a:endParaRPr lang="en-US" sz="3000" b="1" kern="1200"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endParaRPr>
          </a:p>
          <a:p>
            <a:pPr>
              <a:lnSpc>
                <a:spcPct val="90000"/>
              </a:lnSpc>
              <a:spcBef>
                <a:spcPct val="0"/>
              </a:spcBef>
            </a:pPr>
            <a:r>
              <a:rPr lang="en-US" sz="3000" b="1" kern="1200"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rPr>
              <a:t>							</a:t>
            </a:r>
          </a:p>
          <a:p>
            <a:pPr>
              <a:lnSpc>
                <a:spcPct val="90000"/>
              </a:lnSpc>
              <a:spcBef>
                <a:spcPct val="0"/>
              </a:spcBef>
            </a:pPr>
            <a:r>
              <a:rPr lang="en-US" sz="3000" b="1" kern="1200"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rPr>
              <a:t>			</a:t>
            </a:r>
          </a:p>
          <a:p>
            <a:pPr>
              <a:lnSpc>
                <a:spcPct val="90000"/>
              </a:lnSpc>
              <a:spcBef>
                <a:spcPct val="0"/>
              </a:spcBef>
            </a:pPr>
            <a:endParaRPr lang="en-US" sz="3000" b="1" kern="1200"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endParaRPr>
          </a:p>
          <a:p>
            <a:pPr>
              <a:lnSpc>
                <a:spcPct val="90000"/>
              </a:lnSpc>
              <a:spcBef>
                <a:spcPct val="0"/>
              </a:spcBef>
            </a:pPr>
            <a:r>
              <a:rPr lang="en-US" sz="3000" b="1" kern="1200"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rPr>
              <a:t>	</a:t>
            </a:r>
          </a:p>
          <a:p>
            <a:pPr algn="ctr">
              <a:lnSpc>
                <a:spcPct val="90000"/>
              </a:lnSpc>
              <a:spcBef>
                <a:spcPct val="0"/>
              </a:spcBef>
            </a:pPr>
            <a:r>
              <a:rPr lang="en-US" sz="3000" dirty="0">
                <a:solidFill>
                  <a:schemeClr val="accent6">
                    <a:lumMod val="50000"/>
                  </a:schemeClr>
                </a:solidFill>
                <a:latin typeface="Arial" panose="020B0604020202020204" pitchFamily="34" charset="0"/>
                <a:ea typeface="Cambria" panose="02040503050406030204" pitchFamily="18" charset="0"/>
                <a:cs typeface="Arial" panose="020B0604020202020204" pitchFamily="34" charset="0"/>
              </a:rPr>
              <a:t>Stamford Board of Finance</a:t>
            </a:r>
          </a:p>
          <a:p>
            <a:pPr algn="ctr">
              <a:lnSpc>
                <a:spcPct val="90000"/>
              </a:lnSpc>
              <a:spcBef>
                <a:spcPct val="0"/>
              </a:spcBef>
            </a:pPr>
            <a:r>
              <a:rPr lang="en-US" sz="3000" dirty="0">
                <a:solidFill>
                  <a:schemeClr val="accent6">
                    <a:lumMod val="50000"/>
                  </a:schemeClr>
                </a:solidFill>
                <a:latin typeface="Arial" panose="020B0604020202020204" pitchFamily="34" charset="0"/>
                <a:ea typeface="Cambria" panose="02040503050406030204" pitchFamily="18" charset="0"/>
                <a:cs typeface="Arial" panose="020B0604020202020204" pitchFamily="34" charset="0"/>
              </a:rPr>
              <a:t>	</a:t>
            </a:r>
          </a:p>
          <a:p>
            <a:pPr algn="ctr">
              <a:lnSpc>
                <a:spcPct val="90000"/>
              </a:lnSpc>
              <a:spcBef>
                <a:spcPct val="0"/>
              </a:spcBef>
            </a:pPr>
            <a:r>
              <a:rPr lang="en-US" sz="3000" dirty="0">
                <a:solidFill>
                  <a:schemeClr val="accent6">
                    <a:lumMod val="50000"/>
                  </a:schemeClr>
                </a:solidFill>
                <a:latin typeface="Arial" panose="020B0604020202020204" pitchFamily="34" charset="0"/>
                <a:ea typeface="Cambria" panose="02040503050406030204" pitchFamily="18" charset="0"/>
                <a:cs typeface="Arial" panose="020B0604020202020204" pitchFamily="34" charset="0"/>
              </a:rPr>
              <a:t>April 4, 2024</a:t>
            </a:r>
          </a:p>
          <a:p>
            <a:pPr>
              <a:lnSpc>
                <a:spcPct val="90000"/>
              </a:lnSpc>
              <a:spcBef>
                <a:spcPct val="0"/>
              </a:spcBef>
            </a:pPr>
            <a:r>
              <a:rPr lang="en-US" sz="3000" kern="1200" dirty="0">
                <a:solidFill>
                  <a:schemeClr val="tx2"/>
                </a:solidFill>
                <a:effectLst/>
                <a:ea typeface="+mj-ea"/>
                <a:cs typeface="+mj-cs"/>
              </a:rPr>
              <a:t>		</a:t>
            </a:r>
            <a:r>
              <a:rPr lang="en-US" sz="3000" b="1" kern="1200" dirty="0">
                <a:solidFill>
                  <a:schemeClr val="tx2"/>
                </a:solidFill>
                <a:effectLst/>
                <a:ea typeface="+mj-ea"/>
                <a:cs typeface="+mj-cs"/>
              </a:rPr>
              <a:t>				</a:t>
            </a:r>
            <a:endParaRPr lang="en-US" sz="3000" b="1" kern="1200" dirty="0">
              <a:solidFill>
                <a:schemeClr val="tx2"/>
              </a:solidFill>
              <a:ea typeface="+mj-ea"/>
              <a:cs typeface="+mj-cs"/>
            </a:endParaRPr>
          </a:p>
        </p:txBody>
      </p:sp>
      <p:pic>
        <p:nvPicPr>
          <p:cNvPr id="4" name="Picture 3" descr="COC_LOGO_FINALweb">
            <a:extLst>
              <a:ext uri="{FF2B5EF4-FFF2-40B4-BE49-F238E27FC236}">
                <a16:creationId xmlns:a16="http://schemas.microsoft.com/office/drawing/2014/main" id="{012E0202-5A15-47BB-90C9-E7222815B9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340470" y="2347832"/>
            <a:ext cx="4141760" cy="3076736"/>
          </a:xfrm>
          <a:custGeom>
            <a:avLst/>
            <a:gdLst/>
            <a:ahLst/>
            <a:cxnLst/>
            <a:rect l="l" t="t" r="r" b="b"/>
            <a:pathLst>
              <a:path w="4141760" h="4377846">
                <a:moveTo>
                  <a:pt x="0" y="0"/>
                </a:moveTo>
                <a:lnTo>
                  <a:pt x="4141760" y="0"/>
                </a:lnTo>
                <a:lnTo>
                  <a:pt x="4141760" y="4377846"/>
                </a:lnTo>
                <a:lnTo>
                  <a:pt x="0" y="4377846"/>
                </a:lnTo>
                <a:close/>
              </a:path>
            </a:pathLst>
          </a:custGeom>
          <a:noFill/>
        </p:spPr>
      </p:pic>
      <p:grpSp>
        <p:nvGrpSpPr>
          <p:cNvPr id="26" name="Group 12">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27" name="Freeform: Shape 13">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14">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607704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E4B6B-BD41-4AE8-8803-8AF580640182}"/>
              </a:ext>
            </a:extLst>
          </p:cNvPr>
          <p:cNvSpPr>
            <a:spLocks noGrp="1"/>
          </p:cNvSpPr>
          <p:nvPr>
            <p:ph type="title"/>
          </p:nvPr>
        </p:nvSpPr>
        <p:spPr>
          <a:xfrm>
            <a:off x="838200" y="1"/>
            <a:ext cx="10515600" cy="1690688"/>
          </a:xfrm>
        </p:spPr>
        <p:txBody>
          <a:bodyPr/>
          <a:lstStyle/>
          <a:p>
            <a:r>
              <a:rPr lang="en-US" b="1" dirty="0">
                <a:solidFill>
                  <a:schemeClr val="accent6">
                    <a:lumMod val="50000"/>
                  </a:schemeClr>
                </a:solidFill>
              </a:rPr>
              <a:t>PROGRAM BACKGROUND</a:t>
            </a:r>
          </a:p>
        </p:txBody>
      </p:sp>
      <p:sp>
        <p:nvSpPr>
          <p:cNvPr id="3" name="Content Placeholder 2">
            <a:extLst>
              <a:ext uri="{FF2B5EF4-FFF2-40B4-BE49-F238E27FC236}">
                <a16:creationId xmlns:a16="http://schemas.microsoft.com/office/drawing/2014/main" id="{D64BF9EA-0218-408C-ADAE-DF4403A3F499}"/>
              </a:ext>
            </a:extLst>
          </p:cNvPr>
          <p:cNvSpPr>
            <a:spLocks noGrp="1"/>
          </p:cNvSpPr>
          <p:nvPr>
            <p:ph idx="1"/>
          </p:nvPr>
        </p:nvSpPr>
        <p:spPr>
          <a:xfrm>
            <a:off x="191385" y="1488558"/>
            <a:ext cx="11685181" cy="5036529"/>
          </a:xfrm>
        </p:spPr>
        <p:txBody>
          <a:bodyPr>
            <a:normAutofit fontScale="92500" lnSpcReduction="20000"/>
          </a:bodyPr>
          <a:lstStyle/>
          <a:p>
            <a:pPr marL="342900" marR="0" lvl="0" indent="-342900" algn="just">
              <a:lnSpc>
                <a:spcPct val="115000"/>
              </a:lnSpc>
              <a:spcBef>
                <a:spcPts val="0"/>
              </a:spcBef>
              <a:spcAft>
                <a:spcPts val="0"/>
              </a:spcAft>
              <a:buFont typeface="Symbol" panose="05050102010706020507" pitchFamily="18" charset="2"/>
              <a:buChar char=""/>
            </a:pPr>
            <a:r>
              <a:rPr lang="en-US" dirty="0">
                <a:effectLst/>
                <a:latin typeface="Aptos" panose="020B0004020202020204" pitchFamily="34" charset="0"/>
                <a:ea typeface="Calibri" panose="020F0502020204030204" pitchFamily="34" charset="0"/>
                <a:cs typeface="Arial" panose="020B0604020202020204" pitchFamily="34" charset="0"/>
              </a:rPr>
              <a:t>Residential Care Homes offer a continuum of residential support and care for occupants with limited financial means who are living with mental and/or physical disabilities. </a:t>
            </a:r>
          </a:p>
          <a:p>
            <a:pPr marL="342900" marR="0" lvl="0" indent="-342900" algn="just">
              <a:lnSpc>
                <a:spcPct val="115000"/>
              </a:lnSpc>
              <a:spcBef>
                <a:spcPts val="0"/>
              </a:spcBef>
              <a:spcAft>
                <a:spcPts val="0"/>
              </a:spcAft>
              <a:buFont typeface="Symbol" panose="05050102010706020507" pitchFamily="18" charset="2"/>
              <a:buChar char=""/>
            </a:pPr>
            <a:endParaRPr lang="en-US" dirty="0">
              <a:effectLst/>
              <a:latin typeface="Aptos" panose="020B000402020202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Symbol" panose="05050102010706020507" pitchFamily="18" charset="2"/>
              <a:buChar char=""/>
            </a:pPr>
            <a:r>
              <a:rPr lang="en-US" dirty="0">
                <a:latin typeface="Aptos" panose="020B0004020202020204" pitchFamily="34" charset="0"/>
                <a:ea typeface="Calibri" panose="020F0502020204030204" pitchFamily="34" charset="0"/>
                <a:cs typeface="Arial" panose="020B0604020202020204" pitchFamily="34" charset="0"/>
              </a:rPr>
              <a:t>RCH’s</a:t>
            </a:r>
            <a:r>
              <a:rPr lang="en-US" dirty="0">
                <a:effectLst/>
                <a:latin typeface="Aptos" panose="020B0004020202020204" pitchFamily="34" charset="0"/>
                <a:ea typeface="Calibri" panose="020F0502020204030204" pitchFamily="34" charset="0"/>
                <a:cs typeface="Arial" panose="020B0604020202020204" pitchFamily="34" charset="0"/>
              </a:rPr>
              <a:t> provide an array of supportive services, personalized assistance, and health care and pharmacological support </a:t>
            </a:r>
            <a:r>
              <a:rPr lang="en-US" dirty="0">
                <a:latin typeface="Aptos" panose="020B0004020202020204" pitchFamily="34" charset="0"/>
                <a:ea typeface="Calibri" panose="020F0502020204030204" pitchFamily="34" charset="0"/>
                <a:cs typeface="Arial" panose="020B0604020202020204" pitchFamily="34" charset="0"/>
              </a:rPr>
              <a:t>t</a:t>
            </a:r>
            <a:r>
              <a:rPr lang="en-US" dirty="0">
                <a:effectLst/>
                <a:latin typeface="Aptos" panose="020B0004020202020204" pitchFamily="34" charset="0"/>
                <a:ea typeface="Calibri" panose="020F0502020204030204" pitchFamily="34" charset="0"/>
                <a:cs typeface="Arial" panose="020B0604020202020204" pitchFamily="34" charset="0"/>
              </a:rPr>
              <a:t>o meet residents’ diverse needs. </a:t>
            </a:r>
          </a:p>
          <a:p>
            <a:pPr marL="342900" marR="0" lvl="0" indent="-342900" algn="just">
              <a:lnSpc>
                <a:spcPct val="115000"/>
              </a:lnSpc>
              <a:spcBef>
                <a:spcPts val="0"/>
              </a:spcBef>
              <a:spcAft>
                <a:spcPts val="0"/>
              </a:spcAft>
              <a:buFont typeface="Symbol" panose="05050102010706020507" pitchFamily="18" charset="2"/>
              <a:buChar char=""/>
            </a:pPr>
            <a:endParaRPr lang="en-US" dirty="0">
              <a:effectLst/>
              <a:latin typeface="Aptos" panose="020B000402020202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Symbol" panose="05050102010706020507" pitchFamily="18" charset="2"/>
              <a:buChar char=""/>
            </a:pPr>
            <a:r>
              <a:rPr lang="en-US" dirty="0">
                <a:effectLst/>
                <a:latin typeface="Aptos" panose="020B0004020202020204" pitchFamily="34" charset="0"/>
                <a:ea typeface="Calibri" panose="020F0502020204030204" pitchFamily="34" charset="0"/>
                <a:cs typeface="Arial" panose="020B0604020202020204" pitchFamily="34" charset="0"/>
              </a:rPr>
              <a:t>This unique combination of specialized services fills the gap between independent living and far more costly skilled nursing home level of care. </a:t>
            </a:r>
          </a:p>
          <a:p>
            <a:pPr marL="342900" marR="0" lvl="0" indent="-342900" algn="just">
              <a:lnSpc>
                <a:spcPct val="115000"/>
              </a:lnSpc>
              <a:spcBef>
                <a:spcPts val="0"/>
              </a:spcBef>
              <a:spcAft>
                <a:spcPts val="0"/>
              </a:spcAft>
              <a:buFont typeface="Symbol" panose="05050102010706020507" pitchFamily="18" charset="2"/>
              <a:buChar char=""/>
            </a:pPr>
            <a:endParaRPr lang="en-US" dirty="0">
              <a:effectLst/>
              <a:latin typeface="Aptos" panose="020B0004020202020204" pitchFamily="34" charset="0"/>
              <a:ea typeface="Calibri" panose="020F0502020204030204" pitchFamily="34" charset="0"/>
              <a:cs typeface="Arial" panose="020B0604020202020204" pitchFamily="34" charset="0"/>
            </a:endParaRPr>
          </a:p>
          <a:p>
            <a:pPr marL="342900" indent="-342900" algn="just">
              <a:lnSpc>
                <a:spcPct val="115000"/>
              </a:lnSpc>
              <a:spcBef>
                <a:spcPts val="0"/>
              </a:spcBef>
              <a:buFont typeface="Symbol" panose="05050102010706020507" pitchFamily="18" charset="2"/>
              <a:buChar char=""/>
            </a:pPr>
            <a:r>
              <a:rPr kumimoji="0" lang="en-US" b="0" i="0" u="none" strike="noStrike" kern="1200" cap="none" spc="0" normalizeH="0" baseline="0" noProof="0" dirty="0">
                <a:ln>
                  <a:noFill/>
                </a:ln>
                <a:solidFill>
                  <a:prstClr val="black"/>
                </a:solidFill>
                <a:effectLst/>
                <a:uLnTx/>
                <a:uFillTx/>
                <a:latin typeface="Aptos" panose="020B0004020202020204" pitchFamily="34" charset="0"/>
                <a:ea typeface="Calibri" panose="020F0502020204030204" pitchFamily="34" charset="0"/>
                <a:cs typeface="Arial" panose="020B0604020202020204" pitchFamily="34" charset="0"/>
              </a:rPr>
              <a:t>Scofield Manor is the only Residential Care Home in Stamford and the only RCH   is operated and managed by Charter Oak Communities. </a:t>
            </a:r>
          </a:p>
          <a:p>
            <a:pPr marL="342900" marR="0" lvl="0" indent="-342900" algn="just">
              <a:lnSpc>
                <a:spcPct val="115000"/>
              </a:lnSpc>
              <a:spcBef>
                <a:spcPts val="0"/>
              </a:spcBef>
              <a:spcAft>
                <a:spcPts val="0"/>
              </a:spcAft>
              <a:buFont typeface="Symbol" panose="05050102010706020507" pitchFamily="18" charset="2"/>
              <a:buChar char=""/>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86972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E4B6B-BD41-4AE8-8803-8AF580640182}"/>
              </a:ext>
            </a:extLst>
          </p:cNvPr>
          <p:cNvSpPr>
            <a:spLocks noGrp="1"/>
          </p:cNvSpPr>
          <p:nvPr>
            <p:ph type="title"/>
          </p:nvPr>
        </p:nvSpPr>
        <p:spPr>
          <a:xfrm>
            <a:off x="838200" y="-85059"/>
            <a:ext cx="10515600" cy="1775748"/>
          </a:xfrm>
        </p:spPr>
        <p:txBody>
          <a:bodyPr/>
          <a:lstStyle/>
          <a:p>
            <a:r>
              <a:rPr lang="en-US" b="1" dirty="0">
                <a:solidFill>
                  <a:schemeClr val="accent6">
                    <a:lumMod val="50000"/>
                  </a:schemeClr>
                </a:solidFill>
              </a:rPr>
              <a:t>REQUEST FOR FY24/25 OPERATING SUPORT</a:t>
            </a:r>
          </a:p>
        </p:txBody>
      </p:sp>
      <p:sp>
        <p:nvSpPr>
          <p:cNvPr id="3" name="Content Placeholder 2">
            <a:extLst>
              <a:ext uri="{FF2B5EF4-FFF2-40B4-BE49-F238E27FC236}">
                <a16:creationId xmlns:a16="http://schemas.microsoft.com/office/drawing/2014/main" id="{D64BF9EA-0218-408C-ADAE-DF4403A3F499}"/>
              </a:ext>
            </a:extLst>
          </p:cNvPr>
          <p:cNvSpPr>
            <a:spLocks noGrp="1"/>
          </p:cNvSpPr>
          <p:nvPr>
            <p:ph idx="1"/>
          </p:nvPr>
        </p:nvSpPr>
        <p:spPr>
          <a:xfrm>
            <a:off x="152399" y="1307805"/>
            <a:ext cx="11887201" cy="5550195"/>
          </a:xfrm>
        </p:spPr>
        <p:txBody>
          <a:bodyPr>
            <a:normAutofit/>
          </a:bodyPr>
          <a:lstStyle/>
          <a:p>
            <a:pPr marL="342900" marR="0" lvl="0" indent="-342900" algn="just">
              <a:lnSpc>
                <a:spcPct val="115000"/>
              </a:lnSpc>
              <a:spcBef>
                <a:spcPts val="0"/>
              </a:spcBef>
              <a:spcAft>
                <a:spcPts val="0"/>
              </a:spcAft>
              <a:buFont typeface="Symbol" panose="05050102010706020507" pitchFamily="18" charset="2"/>
              <a:buChar char=""/>
            </a:pPr>
            <a:r>
              <a:rPr lang="en-US" sz="2800" dirty="0">
                <a:effectLst/>
                <a:latin typeface="Aptos" panose="020B0004020202020204" pitchFamily="34" charset="0"/>
                <a:ea typeface="Calibri" panose="020F0502020204030204" pitchFamily="34" charset="0"/>
                <a:cs typeface="Arial" panose="020B0604020202020204" pitchFamily="34" charset="0"/>
              </a:rPr>
              <a:t>Charter Oak Communities (COC) requests </a:t>
            </a:r>
            <a:r>
              <a:rPr lang="en-US" sz="2800" b="1" dirty="0">
                <a:effectLst/>
                <a:latin typeface="Aptos" panose="020B0004020202020204" pitchFamily="34" charset="0"/>
                <a:ea typeface="Calibri" panose="020F0502020204030204" pitchFamily="34" charset="0"/>
                <a:cs typeface="Arial" panose="020B0604020202020204" pitchFamily="34" charset="0"/>
              </a:rPr>
              <a:t>$447,619 </a:t>
            </a:r>
            <a:r>
              <a:rPr lang="en-US" sz="2800" dirty="0">
                <a:effectLst/>
                <a:latin typeface="Aptos" panose="020B0004020202020204" pitchFamily="34" charset="0"/>
                <a:ea typeface="Calibri" panose="020F0502020204030204" pitchFamily="34" charset="0"/>
                <a:cs typeface="Arial" panose="020B0604020202020204" pitchFamily="34" charset="0"/>
              </a:rPr>
              <a:t>to continue operating the 50-bed, City-owned Residential Care Home (RCH), </a:t>
            </a:r>
            <a:r>
              <a:rPr lang="en-US" sz="2800" b="1" dirty="0">
                <a:effectLst/>
                <a:latin typeface="Aptos" panose="020B0004020202020204" pitchFamily="34" charset="0"/>
                <a:ea typeface="Calibri" panose="020F0502020204030204" pitchFamily="34" charset="0"/>
                <a:cs typeface="Arial" panose="020B0604020202020204" pitchFamily="34" charset="0"/>
              </a:rPr>
              <a:t>Scofield Manor</a:t>
            </a:r>
            <a:r>
              <a:rPr lang="en-US" sz="2800" dirty="0">
                <a:effectLst/>
                <a:latin typeface="Aptos" panose="020B0004020202020204" pitchFamily="34" charset="0"/>
                <a:ea typeface="Calibri" panose="020F0502020204030204" pitchFamily="34" charset="0"/>
                <a:cs typeface="Arial" panose="020B0604020202020204" pitchFamily="34" charset="0"/>
              </a:rPr>
              <a:t>. </a:t>
            </a:r>
          </a:p>
          <a:p>
            <a:pPr marL="342900" marR="0" lvl="0" indent="-342900" algn="just">
              <a:lnSpc>
                <a:spcPct val="115000"/>
              </a:lnSpc>
              <a:spcBef>
                <a:spcPts val="0"/>
              </a:spcBef>
              <a:spcAft>
                <a:spcPts val="0"/>
              </a:spcAft>
              <a:buFont typeface="Symbol" panose="05050102010706020507" pitchFamily="18" charset="2"/>
              <a:buChar char=""/>
            </a:pPr>
            <a:endParaRPr lang="en-US" sz="2400" dirty="0">
              <a:effectLst/>
              <a:latin typeface="Aptos" panose="020B000402020202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Symbol" panose="05050102010706020507" pitchFamily="18" charset="2"/>
              <a:buChar char=""/>
            </a:pPr>
            <a:r>
              <a:rPr lang="en-US" sz="2800" dirty="0">
                <a:effectLst/>
                <a:latin typeface="Aptos" panose="020B0004020202020204" pitchFamily="34" charset="0"/>
                <a:ea typeface="Calibri" panose="020F0502020204030204" pitchFamily="34" charset="0"/>
                <a:cs typeface="Arial" panose="020B0604020202020204" pitchFamily="34" charset="0"/>
              </a:rPr>
              <a:t>COC and the City are committed to preserving this link in the continuum of care for Stamford’s most vulnerable residents and are pursuing alternatives to place Scofield on a sustainable financial and operational footing. </a:t>
            </a:r>
          </a:p>
          <a:p>
            <a:pPr marL="342900" marR="0" lvl="0" indent="-342900" algn="just">
              <a:lnSpc>
                <a:spcPct val="115000"/>
              </a:lnSpc>
              <a:spcBef>
                <a:spcPts val="0"/>
              </a:spcBef>
              <a:spcAft>
                <a:spcPts val="0"/>
              </a:spcAft>
              <a:buFont typeface="Symbol" panose="05050102010706020507" pitchFamily="18" charset="2"/>
              <a:buChar char=""/>
            </a:pPr>
            <a:endParaRPr lang="en-US" sz="2400" dirty="0">
              <a:effectLst/>
              <a:latin typeface="Aptos" panose="020B000402020202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Symbol" panose="05050102010706020507" pitchFamily="18" charset="2"/>
              <a:buChar char=""/>
            </a:pPr>
            <a:r>
              <a:rPr lang="en-US" sz="2800" dirty="0">
                <a:effectLst/>
                <a:latin typeface="Aptos" panose="020B0004020202020204" pitchFamily="34" charset="0"/>
                <a:ea typeface="Calibri" panose="020F0502020204030204" pitchFamily="34" charset="0"/>
                <a:cs typeface="Arial" panose="020B0604020202020204" pitchFamily="34" charset="0"/>
              </a:rPr>
              <a:t>In the short term, however, Scofield Manor continues to run a structural operating deficit and requires the requested funding for its continued operation. </a:t>
            </a:r>
            <a:endParaRPr lang="en-US" sz="2400" dirty="0">
              <a:effectLst/>
              <a:latin typeface="Aptos" panose="020B00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93805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EBFA723-5A7B-472D-ABD7-1526B8D3A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33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A6B27065-399A-4CF7-BF70-CF79B9848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33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F22986C-DDF7-4109-9D6A-006800D6B04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2636" y="52996"/>
            <a:ext cx="6093363" cy="6805005"/>
            <a:chOff x="6095999" y="52996"/>
            <a:chExt cx="6093363" cy="6805005"/>
          </a:xfrm>
          <a:solidFill>
            <a:schemeClr val="accent5">
              <a:alpha val="10000"/>
            </a:schemeClr>
          </a:solidFill>
        </p:grpSpPr>
        <p:sp>
          <p:nvSpPr>
            <p:cNvPr id="25" name="Freeform: Shape 24">
              <a:extLst>
                <a:ext uri="{FF2B5EF4-FFF2-40B4-BE49-F238E27FC236}">
                  <a16:creationId xmlns:a16="http://schemas.microsoft.com/office/drawing/2014/main" id="{4C025298-F835-4B83-A3A3-6555157E01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17106C81-A3F0-4DA0-9368-6BBCDB9648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5999"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4B3B35E8-1AF4-4D76-93A5-B0B0884083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9C4E4B6B-BD41-4AE8-8803-8AF580640182}"/>
              </a:ext>
            </a:extLst>
          </p:cNvPr>
          <p:cNvSpPr>
            <a:spLocks noGrp="1"/>
          </p:cNvSpPr>
          <p:nvPr>
            <p:ph type="title"/>
          </p:nvPr>
        </p:nvSpPr>
        <p:spPr>
          <a:xfrm>
            <a:off x="368767" y="2636346"/>
            <a:ext cx="4093958" cy="1638299"/>
          </a:xfrm>
        </p:spPr>
        <p:txBody>
          <a:bodyPr vert="horz" lIns="91440" tIns="45720" rIns="91440" bIns="45720" rtlCol="0" anchor="t">
            <a:normAutofit fontScale="90000"/>
          </a:bodyPr>
          <a:lstStyle/>
          <a:p>
            <a:pPr algn="ctr"/>
            <a:r>
              <a:rPr lang="en-US" sz="5400" b="1" kern="1200" dirty="0">
                <a:solidFill>
                  <a:schemeClr val="tx2"/>
                </a:solidFill>
                <a:latin typeface="+mj-lt"/>
                <a:ea typeface="+mj-ea"/>
                <a:cs typeface="+mj-cs"/>
              </a:rPr>
              <a:t>FINANCIAL SUMMARY</a:t>
            </a:r>
            <a:br>
              <a:rPr lang="en-US" sz="5400" b="1" dirty="0">
                <a:solidFill>
                  <a:schemeClr val="tx2"/>
                </a:solidFill>
              </a:rPr>
            </a:br>
            <a:endParaRPr lang="en-US" sz="5400" b="1" i="1" kern="1200" dirty="0">
              <a:solidFill>
                <a:srgbClr val="FF0000"/>
              </a:solidFill>
              <a:latin typeface="+mj-lt"/>
              <a:ea typeface="+mj-ea"/>
              <a:cs typeface="+mj-cs"/>
            </a:endParaRPr>
          </a:p>
        </p:txBody>
      </p:sp>
      <p:pic>
        <p:nvPicPr>
          <p:cNvPr id="11" name="Content Placeholder 10">
            <a:extLst>
              <a:ext uri="{FF2B5EF4-FFF2-40B4-BE49-F238E27FC236}">
                <a16:creationId xmlns:a16="http://schemas.microsoft.com/office/drawing/2014/main" id="{999F9BA1-F7CD-A5DA-9CE1-6BFDC65D499A}"/>
              </a:ext>
            </a:extLst>
          </p:cNvPr>
          <p:cNvPicPr>
            <a:picLocks noGrp="1" noChangeAspect="1"/>
          </p:cNvPicPr>
          <p:nvPr>
            <p:ph idx="1"/>
          </p:nvPr>
        </p:nvPicPr>
        <p:blipFill>
          <a:blip r:embed="rId2"/>
          <a:stretch>
            <a:fillRect/>
          </a:stretch>
        </p:blipFill>
        <p:spPr>
          <a:xfrm>
            <a:off x="6462128" y="581094"/>
            <a:ext cx="5050999" cy="6075037"/>
          </a:xfrm>
        </p:spPr>
      </p:pic>
    </p:spTree>
    <p:extLst>
      <p:ext uri="{BB962C8B-B14F-4D97-AF65-F5344CB8AC3E}">
        <p14:creationId xmlns:p14="http://schemas.microsoft.com/office/powerpoint/2010/main" val="303990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E4B6B-BD41-4AE8-8803-8AF580640182}"/>
              </a:ext>
            </a:extLst>
          </p:cNvPr>
          <p:cNvSpPr>
            <a:spLocks noGrp="1"/>
          </p:cNvSpPr>
          <p:nvPr>
            <p:ph type="title"/>
          </p:nvPr>
        </p:nvSpPr>
        <p:spPr>
          <a:xfrm>
            <a:off x="838200" y="249383"/>
            <a:ext cx="10515600" cy="1441306"/>
          </a:xfrm>
        </p:spPr>
        <p:txBody>
          <a:bodyPr/>
          <a:lstStyle/>
          <a:p>
            <a:r>
              <a:rPr lang="en-US" b="1" dirty="0"/>
              <a:t>TRENDING PROJECTION</a:t>
            </a:r>
            <a:br>
              <a:rPr lang="en-US" b="1" dirty="0"/>
            </a:br>
            <a:endParaRPr lang="en-US" b="1" i="1" dirty="0">
              <a:solidFill>
                <a:srgbClr val="FF0000"/>
              </a:solidFill>
            </a:endParaRPr>
          </a:p>
        </p:txBody>
      </p:sp>
      <p:pic>
        <p:nvPicPr>
          <p:cNvPr id="4" name="Picture 3">
            <a:extLst>
              <a:ext uri="{FF2B5EF4-FFF2-40B4-BE49-F238E27FC236}">
                <a16:creationId xmlns:a16="http://schemas.microsoft.com/office/drawing/2014/main" id="{EFBE5D26-C6AC-A011-55D3-4632EA1C9898}"/>
              </a:ext>
            </a:extLst>
          </p:cNvPr>
          <p:cNvPicPr>
            <a:picLocks noChangeAspect="1"/>
          </p:cNvPicPr>
          <p:nvPr/>
        </p:nvPicPr>
        <p:blipFill>
          <a:blip r:embed="rId2"/>
          <a:stretch>
            <a:fillRect/>
          </a:stretch>
        </p:blipFill>
        <p:spPr>
          <a:xfrm>
            <a:off x="1969509" y="1157287"/>
            <a:ext cx="8753909" cy="5326847"/>
          </a:xfrm>
          <a:prstGeom prst="rect">
            <a:avLst/>
          </a:prstGeom>
        </p:spPr>
      </p:pic>
    </p:spTree>
    <p:extLst>
      <p:ext uri="{BB962C8B-B14F-4D97-AF65-F5344CB8AC3E}">
        <p14:creationId xmlns:p14="http://schemas.microsoft.com/office/powerpoint/2010/main" val="2424751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E4B6B-BD41-4AE8-8803-8AF580640182}"/>
              </a:ext>
            </a:extLst>
          </p:cNvPr>
          <p:cNvSpPr>
            <a:spLocks noGrp="1"/>
          </p:cNvSpPr>
          <p:nvPr>
            <p:ph type="title"/>
          </p:nvPr>
        </p:nvSpPr>
        <p:spPr>
          <a:xfrm>
            <a:off x="682924" y="71827"/>
            <a:ext cx="10515600" cy="1325563"/>
          </a:xfrm>
        </p:spPr>
        <p:txBody>
          <a:bodyPr>
            <a:normAutofit fontScale="90000"/>
          </a:bodyPr>
          <a:lstStyle/>
          <a:p>
            <a:br>
              <a:rPr lang="en-US" dirty="0"/>
            </a:br>
            <a:r>
              <a:rPr lang="en-US" sz="4900" b="1" dirty="0"/>
              <a:t>REVENUE DRIVERS</a:t>
            </a:r>
            <a:br>
              <a:rPr lang="en-US" dirty="0"/>
            </a:br>
            <a:endParaRPr lang="en-US" dirty="0"/>
          </a:p>
        </p:txBody>
      </p:sp>
      <p:sp>
        <p:nvSpPr>
          <p:cNvPr id="3" name="Content Placeholder 2">
            <a:extLst>
              <a:ext uri="{FF2B5EF4-FFF2-40B4-BE49-F238E27FC236}">
                <a16:creationId xmlns:a16="http://schemas.microsoft.com/office/drawing/2014/main" id="{D64BF9EA-0218-408C-ADAE-DF4403A3F499}"/>
              </a:ext>
            </a:extLst>
          </p:cNvPr>
          <p:cNvSpPr>
            <a:spLocks noGrp="1"/>
          </p:cNvSpPr>
          <p:nvPr>
            <p:ph idx="1"/>
          </p:nvPr>
        </p:nvSpPr>
        <p:spPr>
          <a:xfrm>
            <a:off x="280876" y="1502311"/>
            <a:ext cx="11630247" cy="5167312"/>
          </a:xfrm>
        </p:spPr>
        <p:txBody>
          <a:bodyPr>
            <a:normAutofit/>
          </a:bodyPr>
          <a:lstStyle/>
          <a:p>
            <a:pPr algn="just"/>
            <a:r>
              <a:rPr lang="en-US" b="1" u="sng" dirty="0">
                <a:latin typeface="Aptos" panose="020B0004020202020204" pitchFamily="34" charset="0"/>
                <a:cs typeface="Arial" panose="020B0604020202020204" pitchFamily="34" charset="0"/>
              </a:rPr>
              <a:t>Occupancy rates</a:t>
            </a:r>
            <a:r>
              <a:rPr lang="en-US" dirty="0">
                <a:latin typeface="Aptos" panose="020B0004020202020204" pitchFamily="34" charset="0"/>
                <a:cs typeface="Arial" panose="020B0604020202020204" pitchFamily="34" charset="0"/>
              </a:rPr>
              <a:t>: O</a:t>
            </a:r>
            <a:r>
              <a:rPr lang="en-US" dirty="0">
                <a:effectLst/>
                <a:latin typeface="Aptos" panose="020B0004020202020204" pitchFamily="34" charset="0"/>
                <a:ea typeface="Calibri" panose="020F0502020204030204" pitchFamily="34" charset="0"/>
                <a:cs typeface="Arial" panose="020B0604020202020204" pitchFamily="34" charset="0"/>
              </a:rPr>
              <a:t>ccupancy is currently hovering at about 90%. </a:t>
            </a:r>
          </a:p>
          <a:p>
            <a:pPr lvl="1" algn="just"/>
            <a:r>
              <a:rPr lang="en-US" sz="2800" dirty="0">
                <a:effectLst/>
                <a:latin typeface="Aptos" panose="020B0004020202020204" pitchFamily="34" charset="0"/>
                <a:ea typeface="Calibri" panose="020F0502020204030204" pitchFamily="34" charset="0"/>
                <a:cs typeface="Arial" panose="020B0604020202020204" pitchFamily="34" charset="0"/>
              </a:rPr>
              <a:t>While indicating that Scofield Manor is a needed facility, this suboptimal occupancy rate impacts our Medicaid revenue. </a:t>
            </a:r>
          </a:p>
          <a:p>
            <a:pPr lvl="1" algn="just"/>
            <a:r>
              <a:rPr lang="en-US" sz="2800" dirty="0">
                <a:effectLst/>
                <a:latin typeface="Aptos" panose="020B0004020202020204" pitchFamily="34" charset="0"/>
                <a:ea typeface="Calibri" panose="020F0502020204030204" pitchFamily="34" charset="0"/>
                <a:cs typeface="Arial" panose="020B0604020202020204" pitchFamily="34" charset="0"/>
              </a:rPr>
              <a:t>A full complement of staffing is State-mandated, but we are only reimbursed based upon the resident census. </a:t>
            </a:r>
          </a:p>
          <a:p>
            <a:pPr lvl="1" algn="just"/>
            <a:endParaRPr lang="en-US" sz="2800" dirty="0">
              <a:latin typeface="Aptos" panose="020B0004020202020204" pitchFamily="34" charset="0"/>
              <a:cs typeface="Arial" panose="020B0604020202020204" pitchFamily="34" charset="0"/>
            </a:endParaRPr>
          </a:p>
          <a:p>
            <a:pPr algn="just"/>
            <a:r>
              <a:rPr lang="en-US" b="1" u="sng" dirty="0">
                <a:latin typeface="Aptos" panose="020B0004020202020204" pitchFamily="34" charset="0"/>
                <a:cs typeface="Arial" panose="020B0604020202020204" pitchFamily="34" charset="0"/>
              </a:rPr>
              <a:t>State reimbursement</a:t>
            </a:r>
            <a:r>
              <a:rPr lang="en-US" dirty="0">
                <a:latin typeface="Aptos" panose="020B0004020202020204" pitchFamily="34" charset="0"/>
                <a:cs typeface="Arial" panose="020B0604020202020204" pitchFamily="34" charset="0"/>
              </a:rPr>
              <a:t>: Scofield Manor was ‘flat funded’ by the State up to the 2021 fiscal year, although costs have increased at the rate of inflation.</a:t>
            </a:r>
          </a:p>
          <a:p>
            <a:pPr lvl="1" algn="just"/>
            <a:r>
              <a:rPr lang="en-US" sz="2800" dirty="0">
                <a:effectLst/>
                <a:latin typeface="Aptos" panose="020B0004020202020204" pitchFamily="34" charset="0"/>
                <a:ea typeface="Calibri" panose="020F0502020204030204" pitchFamily="34" charset="0"/>
                <a:cs typeface="Arial" panose="020B0604020202020204" pitchFamily="34" charset="0"/>
              </a:rPr>
              <a:t>The main funding source, State Medicaid payments have increased in the past year by $4.22 per patient day, an increase of only </a:t>
            </a:r>
            <a:r>
              <a:rPr lang="en-US" sz="2800" dirty="0">
                <a:latin typeface="Aptos" panose="020B0004020202020204" pitchFamily="34" charset="0"/>
                <a:ea typeface="Calibri" panose="020F0502020204030204" pitchFamily="34" charset="0"/>
                <a:cs typeface="Arial" panose="020B0604020202020204" pitchFamily="34" charset="0"/>
              </a:rPr>
              <a:t>3</a:t>
            </a:r>
            <a:r>
              <a:rPr lang="en-US" sz="2800" dirty="0">
                <a:effectLst/>
                <a:latin typeface="Aptos" panose="020B0004020202020204" pitchFamily="34" charset="0"/>
                <a:ea typeface="Calibri" panose="020F0502020204030204" pitchFamily="34" charset="0"/>
                <a:cs typeface="Arial" panose="020B0604020202020204" pitchFamily="34" charset="0"/>
              </a:rPr>
              <a:t>%. </a:t>
            </a:r>
            <a:endParaRPr lang="en-US" sz="2800" dirty="0">
              <a:latin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4033069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E4B6B-BD41-4AE8-8803-8AF580640182}"/>
              </a:ext>
            </a:extLst>
          </p:cNvPr>
          <p:cNvSpPr>
            <a:spLocks noGrp="1"/>
          </p:cNvSpPr>
          <p:nvPr>
            <p:ph type="title"/>
          </p:nvPr>
        </p:nvSpPr>
        <p:spPr>
          <a:xfrm>
            <a:off x="726057" y="45758"/>
            <a:ext cx="10515600" cy="1325563"/>
          </a:xfrm>
        </p:spPr>
        <p:txBody>
          <a:bodyPr/>
          <a:lstStyle/>
          <a:p>
            <a:r>
              <a:rPr lang="en-US" b="1" dirty="0"/>
              <a:t>EXPENSE DRIVERS</a:t>
            </a:r>
          </a:p>
        </p:txBody>
      </p:sp>
      <p:sp>
        <p:nvSpPr>
          <p:cNvPr id="3" name="Content Placeholder 2">
            <a:extLst>
              <a:ext uri="{FF2B5EF4-FFF2-40B4-BE49-F238E27FC236}">
                <a16:creationId xmlns:a16="http://schemas.microsoft.com/office/drawing/2014/main" id="{D64BF9EA-0218-408C-ADAE-DF4403A3F499}"/>
              </a:ext>
            </a:extLst>
          </p:cNvPr>
          <p:cNvSpPr>
            <a:spLocks noGrp="1"/>
          </p:cNvSpPr>
          <p:nvPr>
            <p:ph idx="1"/>
          </p:nvPr>
        </p:nvSpPr>
        <p:spPr>
          <a:xfrm>
            <a:off x="488112" y="1092460"/>
            <a:ext cx="11353800" cy="4843019"/>
          </a:xfrm>
        </p:spPr>
        <p:txBody>
          <a:bodyPr>
            <a:noAutofit/>
          </a:bodyPr>
          <a:lstStyle/>
          <a:p>
            <a:pPr algn="just"/>
            <a:r>
              <a:rPr lang="en-US" b="1" u="sng" dirty="0">
                <a:latin typeface="Aptos" panose="020B0004020202020204" pitchFamily="34" charset="0"/>
              </a:rPr>
              <a:t>Medical coordination</a:t>
            </a:r>
            <a:r>
              <a:rPr lang="en-US" b="1" dirty="0">
                <a:latin typeface="Aptos" panose="020B0004020202020204" pitchFamily="34" charset="0"/>
              </a:rPr>
              <a:t>: </a:t>
            </a:r>
            <a:r>
              <a:rPr lang="en-US" dirty="0">
                <a:latin typeface="Aptos" panose="020B0004020202020204" pitchFamily="34" charset="0"/>
              </a:rPr>
              <a:t>With high acuity level of residents, nurses are responsible for managing 600+ daily medications, hospital transfers, physician visits, COVID protocols, and visiting therapeutic services.</a:t>
            </a:r>
          </a:p>
          <a:p>
            <a:pPr algn="just"/>
            <a:r>
              <a:rPr lang="en-US" b="1" u="sng" dirty="0">
                <a:latin typeface="Aptos" panose="020B0004020202020204" pitchFamily="34" charset="0"/>
              </a:rPr>
              <a:t>Qualified staffing</a:t>
            </a:r>
            <a:r>
              <a:rPr lang="en-US" b="1" dirty="0">
                <a:latin typeface="Aptos" panose="020B0004020202020204" pitchFamily="34" charset="0"/>
              </a:rPr>
              <a:t>: </a:t>
            </a:r>
            <a:r>
              <a:rPr lang="en-US" dirty="0">
                <a:latin typeface="Aptos" panose="020B0004020202020204" pitchFamily="34" charset="0"/>
              </a:rPr>
              <a:t>The shortage of available staff having required certifications forces temporary outsourcing for licensed nursing and attendants.</a:t>
            </a:r>
          </a:p>
          <a:p>
            <a:pPr algn="just"/>
            <a:r>
              <a:rPr lang="en-US" b="1" u="sng" dirty="0">
                <a:latin typeface="Aptos" panose="020B0004020202020204" pitchFamily="34" charset="0"/>
              </a:rPr>
              <a:t>Utilities and Food</a:t>
            </a:r>
            <a:r>
              <a:rPr lang="en-US" b="1" dirty="0">
                <a:latin typeface="Aptos" panose="020B0004020202020204" pitchFamily="34" charset="0"/>
              </a:rPr>
              <a:t>: </a:t>
            </a:r>
            <a:r>
              <a:rPr lang="en-US" dirty="0">
                <a:latin typeface="Aptos" panose="020B0004020202020204" pitchFamily="34" charset="0"/>
              </a:rPr>
              <a:t>Electricity and heating oil costs have increased 10% to 20%; Food is 6-8% above previous years’ cost.</a:t>
            </a:r>
          </a:p>
          <a:p>
            <a:pPr algn="just"/>
            <a:r>
              <a:rPr lang="en-US" b="1" u="sng" dirty="0">
                <a:latin typeface="Aptos" panose="020B0004020202020204" pitchFamily="34" charset="0"/>
              </a:rPr>
              <a:t>Extraordinary maintenance</a:t>
            </a:r>
            <a:r>
              <a:rPr lang="en-US" b="1" dirty="0">
                <a:latin typeface="Aptos" panose="020B0004020202020204" pitchFamily="34" charset="0"/>
              </a:rPr>
              <a:t>:  </a:t>
            </a:r>
            <a:r>
              <a:rPr lang="en-US" dirty="0">
                <a:latin typeface="Aptos" panose="020B0004020202020204" pitchFamily="34" charset="0"/>
              </a:rPr>
              <a:t>Although the City is responsible for capital replacement (e.g., boiler, roofing), COC provides ongoing repairs to this 90+ year old facility (e.g., piping, pumps, tanks, etc.). </a:t>
            </a:r>
          </a:p>
        </p:txBody>
      </p:sp>
    </p:spTree>
    <p:extLst>
      <p:ext uri="{BB962C8B-B14F-4D97-AF65-F5344CB8AC3E}">
        <p14:creationId xmlns:p14="http://schemas.microsoft.com/office/powerpoint/2010/main" val="2989451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E4B6B-BD41-4AE8-8803-8AF580640182}"/>
              </a:ext>
            </a:extLst>
          </p:cNvPr>
          <p:cNvSpPr>
            <a:spLocks noGrp="1"/>
          </p:cNvSpPr>
          <p:nvPr>
            <p:ph type="title"/>
          </p:nvPr>
        </p:nvSpPr>
        <p:spPr>
          <a:xfrm>
            <a:off x="838200" y="-85059"/>
            <a:ext cx="10515600" cy="1775748"/>
          </a:xfrm>
        </p:spPr>
        <p:txBody>
          <a:bodyPr/>
          <a:lstStyle/>
          <a:p>
            <a:r>
              <a:rPr lang="en-US" b="1" dirty="0">
                <a:solidFill>
                  <a:schemeClr val="accent6">
                    <a:lumMod val="50000"/>
                  </a:schemeClr>
                </a:solidFill>
                <a:latin typeface="+mn-lt"/>
              </a:rPr>
              <a:t>REQUEST FOR FY24/25 CAPITAL SUPPORT</a:t>
            </a:r>
          </a:p>
        </p:txBody>
      </p:sp>
      <p:sp>
        <p:nvSpPr>
          <p:cNvPr id="3" name="Content Placeholder 2">
            <a:extLst>
              <a:ext uri="{FF2B5EF4-FFF2-40B4-BE49-F238E27FC236}">
                <a16:creationId xmlns:a16="http://schemas.microsoft.com/office/drawing/2014/main" id="{D64BF9EA-0218-408C-ADAE-DF4403A3F499}"/>
              </a:ext>
            </a:extLst>
          </p:cNvPr>
          <p:cNvSpPr>
            <a:spLocks noGrp="1"/>
          </p:cNvSpPr>
          <p:nvPr>
            <p:ph idx="1"/>
          </p:nvPr>
        </p:nvSpPr>
        <p:spPr>
          <a:xfrm>
            <a:off x="127590" y="1424762"/>
            <a:ext cx="11887201" cy="5550195"/>
          </a:xfrm>
        </p:spPr>
        <p:txBody>
          <a:bodyPr>
            <a:normAutofit lnSpcReduction="10000"/>
          </a:bodyPr>
          <a:lstStyle/>
          <a:p>
            <a:pPr marL="342900" marR="0" lvl="0" indent="-342900" algn="just">
              <a:lnSpc>
                <a:spcPct val="110000"/>
              </a:lnSpc>
              <a:spcBef>
                <a:spcPts val="0"/>
              </a:spcBef>
              <a:spcAft>
                <a:spcPts val="0"/>
              </a:spcAft>
              <a:buFont typeface="Symbol" panose="05050102010706020507" pitchFamily="18" charset="2"/>
              <a:buChar char=""/>
            </a:pPr>
            <a:r>
              <a:rPr lang="en-US" sz="2800" dirty="0">
                <a:effectLst/>
                <a:latin typeface="Aptos" panose="020B0004020202020204" pitchFamily="34" charset="0"/>
                <a:ea typeface="Calibri" panose="020F0502020204030204" pitchFamily="34" charset="0"/>
                <a:cs typeface="Arial" panose="020B0604020202020204" pitchFamily="34" charset="0"/>
              </a:rPr>
              <a:t>Charter Oak Communities (COC) requests </a:t>
            </a:r>
            <a:r>
              <a:rPr lang="en-US" sz="2800" b="1" dirty="0">
                <a:effectLst/>
                <a:latin typeface="Aptos" panose="020B0004020202020204" pitchFamily="34" charset="0"/>
                <a:ea typeface="Calibri" panose="020F0502020204030204" pitchFamily="34" charset="0"/>
                <a:cs typeface="Arial" panose="020B0604020202020204" pitchFamily="34" charset="0"/>
              </a:rPr>
              <a:t>$575,000 </a:t>
            </a:r>
            <a:r>
              <a:rPr lang="en-US" sz="2800" dirty="0">
                <a:effectLst/>
                <a:latin typeface="Aptos" panose="020B0004020202020204" pitchFamily="34" charset="0"/>
                <a:ea typeface="Calibri" panose="020F0502020204030204" pitchFamily="34" charset="0"/>
                <a:cs typeface="Arial" panose="020B0604020202020204" pitchFamily="34" charset="0"/>
              </a:rPr>
              <a:t>to</a:t>
            </a:r>
            <a:r>
              <a:rPr lang="en-US" dirty="0">
                <a:latin typeface="Aptos" panose="020B0004020202020204" pitchFamily="34" charset="0"/>
                <a:ea typeface="Calibri" panose="020F0502020204030204" pitchFamily="34" charset="0"/>
                <a:cs typeface="Arial" panose="020B0604020202020204" pitchFamily="34" charset="0"/>
              </a:rPr>
              <a:t> fund needed capital repairs and replacement at </a:t>
            </a:r>
            <a:r>
              <a:rPr lang="en-US" sz="2800" dirty="0">
                <a:effectLst/>
                <a:latin typeface="Aptos" panose="020B0004020202020204" pitchFamily="34" charset="0"/>
                <a:ea typeface="Calibri" panose="020F0502020204030204" pitchFamily="34" charset="0"/>
                <a:cs typeface="Arial" panose="020B0604020202020204" pitchFamily="34" charset="0"/>
              </a:rPr>
              <a:t>the 50-bed, City-owned Residential Care Home (RCH), </a:t>
            </a:r>
            <a:r>
              <a:rPr lang="en-US" sz="2800" b="1" dirty="0">
                <a:effectLst/>
                <a:latin typeface="Aptos" panose="020B0004020202020204" pitchFamily="34" charset="0"/>
                <a:ea typeface="Calibri" panose="020F0502020204030204" pitchFamily="34" charset="0"/>
                <a:cs typeface="Arial" panose="020B0604020202020204" pitchFamily="34" charset="0"/>
              </a:rPr>
              <a:t>Scofield Manor</a:t>
            </a:r>
            <a:r>
              <a:rPr lang="en-US" sz="2800" dirty="0">
                <a:effectLst/>
                <a:latin typeface="Aptos" panose="020B0004020202020204" pitchFamily="34" charset="0"/>
                <a:ea typeface="Calibri" panose="020F0502020204030204" pitchFamily="34" charset="0"/>
                <a:cs typeface="Arial" panose="020B0604020202020204" pitchFamily="34" charset="0"/>
              </a:rPr>
              <a:t>. </a:t>
            </a:r>
          </a:p>
          <a:p>
            <a:pPr marL="342900" marR="0" lvl="0" indent="-342900" algn="just">
              <a:lnSpc>
                <a:spcPct val="110000"/>
              </a:lnSpc>
              <a:spcBef>
                <a:spcPts val="0"/>
              </a:spcBef>
              <a:spcAft>
                <a:spcPts val="0"/>
              </a:spcAft>
              <a:buFont typeface="Symbol" panose="05050102010706020507" pitchFamily="18" charset="2"/>
              <a:buChar char=""/>
            </a:pPr>
            <a:endParaRPr lang="en-US" sz="2400" dirty="0">
              <a:effectLst/>
              <a:latin typeface="Aptos" panose="020B0004020202020204" pitchFamily="34" charset="0"/>
              <a:ea typeface="Calibri" panose="020F0502020204030204" pitchFamily="34" charset="0"/>
              <a:cs typeface="Arial" panose="020B0604020202020204" pitchFamily="34" charset="0"/>
            </a:endParaRPr>
          </a:p>
          <a:p>
            <a:pPr marL="342900" marR="0" lvl="0" indent="-342900" algn="just">
              <a:lnSpc>
                <a:spcPct val="110000"/>
              </a:lnSpc>
              <a:spcBef>
                <a:spcPts val="0"/>
              </a:spcBef>
              <a:spcAft>
                <a:spcPts val="0"/>
              </a:spcAft>
              <a:buFont typeface="Symbol" panose="05050102010706020507" pitchFamily="18" charset="2"/>
              <a:buChar char=""/>
            </a:pPr>
            <a:r>
              <a:rPr lang="en-US" sz="2800" dirty="0">
                <a:effectLst/>
                <a:latin typeface="Aptos" panose="020B0004020202020204" pitchFamily="34" charset="0"/>
                <a:ea typeface="Calibri" panose="020F0502020204030204" pitchFamily="34" charset="0"/>
                <a:cs typeface="Arial" panose="020B0604020202020204" pitchFamily="34" charset="0"/>
              </a:rPr>
              <a:t>COC and the City are committed to preserving this link in the continuum of care for Stamford’s vulnerable residents by addressing its ongoing capital needs and to ensure that the facility is operated responsibly and efficiently. </a:t>
            </a:r>
          </a:p>
          <a:p>
            <a:pPr marL="342900" marR="0" lvl="0" indent="-342900" algn="just">
              <a:lnSpc>
                <a:spcPct val="110000"/>
              </a:lnSpc>
              <a:spcBef>
                <a:spcPts val="0"/>
              </a:spcBef>
              <a:spcAft>
                <a:spcPts val="0"/>
              </a:spcAft>
              <a:buFont typeface="Symbol" panose="05050102010706020507" pitchFamily="18" charset="2"/>
              <a:buChar char=""/>
            </a:pPr>
            <a:endParaRPr lang="en-US" sz="2400" dirty="0">
              <a:effectLst/>
              <a:latin typeface="Aptos" panose="020B0004020202020204" pitchFamily="34" charset="0"/>
              <a:ea typeface="Calibri" panose="020F0502020204030204" pitchFamily="34" charset="0"/>
              <a:cs typeface="Arial" panose="020B0604020202020204" pitchFamily="34" charset="0"/>
            </a:endParaRPr>
          </a:p>
          <a:p>
            <a:pPr marL="342900" marR="0" lvl="0" indent="-342900" algn="just">
              <a:lnSpc>
                <a:spcPct val="110000"/>
              </a:lnSpc>
              <a:spcBef>
                <a:spcPts val="0"/>
              </a:spcBef>
              <a:spcAft>
                <a:spcPts val="0"/>
              </a:spcAft>
              <a:buFont typeface="Symbol" panose="05050102010706020507" pitchFamily="18" charset="2"/>
              <a:buChar char=""/>
            </a:pPr>
            <a:r>
              <a:rPr lang="en-US" sz="2800" dirty="0">
                <a:effectLst/>
                <a:latin typeface="Aptos" panose="020B0004020202020204" pitchFamily="34" charset="0"/>
                <a:ea typeface="Calibri" panose="020F0502020204030204" pitchFamily="34" charset="0"/>
                <a:cs typeface="Arial" panose="020B0604020202020204" pitchFamily="34" charset="0"/>
              </a:rPr>
              <a:t>Working together for over 30 years, the City of Stamford and Charter Oak Communities have maintained the 90+ year old facility so that it may safely and comfortably continue to serve the needs of our community.</a:t>
            </a:r>
            <a:endParaRPr lang="en-US" sz="2400" dirty="0">
              <a:effectLst/>
              <a:latin typeface="Aptos" panose="020B00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80618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E4B6B-BD41-4AE8-8803-8AF580640182}"/>
              </a:ext>
            </a:extLst>
          </p:cNvPr>
          <p:cNvSpPr>
            <a:spLocks noGrp="1"/>
          </p:cNvSpPr>
          <p:nvPr>
            <p:ph type="title"/>
          </p:nvPr>
        </p:nvSpPr>
        <p:spPr>
          <a:xfrm>
            <a:off x="191385" y="1"/>
            <a:ext cx="11809230" cy="1690688"/>
          </a:xfrm>
        </p:spPr>
        <p:txBody>
          <a:bodyPr>
            <a:normAutofit/>
          </a:bodyPr>
          <a:lstStyle/>
          <a:p>
            <a:r>
              <a:rPr lang="en-US" sz="3800" b="1" dirty="0">
                <a:solidFill>
                  <a:schemeClr val="accent6">
                    <a:lumMod val="50000"/>
                  </a:schemeClr>
                </a:solidFill>
                <a:latin typeface="+mn-lt"/>
              </a:rPr>
              <a:t>CAPITAL REQUEST #1  - $350,000.00</a:t>
            </a:r>
            <a:br>
              <a:rPr lang="en-US" sz="3800" b="1" dirty="0">
                <a:solidFill>
                  <a:schemeClr val="accent6">
                    <a:lumMod val="50000"/>
                  </a:schemeClr>
                </a:solidFill>
                <a:latin typeface="+mn-lt"/>
              </a:rPr>
            </a:br>
            <a:r>
              <a:rPr lang="en-US" sz="3800" b="1" dirty="0">
                <a:solidFill>
                  <a:schemeClr val="accent6">
                    <a:lumMod val="50000"/>
                  </a:schemeClr>
                </a:solidFill>
                <a:effectLst/>
                <a:latin typeface="+mn-lt"/>
                <a:ea typeface="Calibri" panose="020F0502020204030204" pitchFamily="34" charset="0"/>
              </a:rPr>
              <a:t>Replace Existing Chiller &amp; Vertical Stack Air Conditioning </a:t>
            </a:r>
            <a:endParaRPr lang="en-US" sz="3800" b="1" dirty="0">
              <a:solidFill>
                <a:schemeClr val="accent6">
                  <a:lumMod val="50000"/>
                </a:schemeClr>
              </a:solidFill>
              <a:latin typeface="+mn-lt"/>
            </a:endParaRPr>
          </a:p>
        </p:txBody>
      </p:sp>
      <p:sp>
        <p:nvSpPr>
          <p:cNvPr id="3" name="Content Placeholder 2">
            <a:extLst>
              <a:ext uri="{FF2B5EF4-FFF2-40B4-BE49-F238E27FC236}">
                <a16:creationId xmlns:a16="http://schemas.microsoft.com/office/drawing/2014/main" id="{D64BF9EA-0218-408C-ADAE-DF4403A3F499}"/>
              </a:ext>
            </a:extLst>
          </p:cNvPr>
          <p:cNvSpPr>
            <a:spLocks noGrp="1"/>
          </p:cNvSpPr>
          <p:nvPr>
            <p:ph idx="1"/>
          </p:nvPr>
        </p:nvSpPr>
        <p:spPr>
          <a:xfrm>
            <a:off x="67337" y="1350335"/>
            <a:ext cx="11809229" cy="5380074"/>
          </a:xfrm>
        </p:spPr>
        <p:txBody>
          <a:bodyPr>
            <a:noAutofit/>
          </a:bodyPr>
          <a:lstStyle/>
          <a:p>
            <a:pPr>
              <a:lnSpc>
                <a:spcPct val="110000"/>
              </a:lnSpc>
              <a:spcBef>
                <a:spcPts val="0"/>
              </a:spcBef>
            </a:pPr>
            <a:r>
              <a:rPr lang="en-US" sz="2100" dirty="0">
                <a:effectLst/>
                <a:latin typeface="Aptos" panose="020B0004020202020204" pitchFamily="34" charset="0"/>
                <a:ea typeface="Calibri" panose="020F0502020204030204" pitchFamily="34" charset="0"/>
              </a:rPr>
              <a:t>COC proposes to replace 45 individual vertical stack fan coil units located in the resident rooms and offices throughout the building. They are in poor condition and the same age as the chiller (35 years+).  </a:t>
            </a:r>
          </a:p>
          <a:p>
            <a:pPr>
              <a:lnSpc>
                <a:spcPct val="110000"/>
              </a:lnSpc>
              <a:spcBef>
                <a:spcPts val="0"/>
              </a:spcBef>
            </a:pPr>
            <a:endParaRPr lang="en-US" sz="2100" dirty="0">
              <a:effectLst/>
              <a:latin typeface="Aptos" panose="020B0004020202020204" pitchFamily="34" charset="0"/>
              <a:ea typeface="Calibri" panose="020F0502020204030204" pitchFamily="34" charset="0"/>
            </a:endParaRPr>
          </a:p>
          <a:p>
            <a:pPr>
              <a:lnSpc>
                <a:spcPct val="110000"/>
              </a:lnSpc>
              <a:spcBef>
                <a:spcPts val="0"/>
              </a:spcBef>
            </a:pPr>
            <a:r>
              <a:rPr lang="en-US" sz="2100" dirty="0">
                <a:effectLst/>
                <a:latin typeface="Aptos" panose="020B0004020202020204" pitchFamily="34" charset="0"/>
                <a:ea typeface="Calibri" panose="020F0502020204030204" pitchFamily="34" charset="0"/>
              </a:rPr>
              <a:t>Parts for both the chiller and the fan coil units are increasingly hard to locate. </a:t>
            </a:r>
          </a:p>
          <a:p>
            <a:pPr lvl="1">
              <a:lnSpc>
                <a:spcPct val="110000"/>
              </a:lnSpc>
              <a:spcBef>
                <a:spcPts val="0"/>
              </a:spcBef>
            </a:pPr>
            <a:r>
              <a:rPr lang="en-US" sz="1700" dirty="0">
                <a:latin typeface="Aptos" panose="020B0004020202020204" pitchFamily="34" charset="0"/>
                <a:ea typeface="Calibri" panose="020F0502020204030204" pitchFamily="34" charset="0"/>
              </a:rPr>
              <a:t>C</a:t>
            </a:r>
            <a:r>
              <a:rPr lang="en-US" sz="1700" dirty="0">
                <a:effectLst/>
                <a:latin typeface="Aptos" panose="020B0004020202020204" pitchFamily="34" charset="0"/>
                <a:ea typeface="Calibri" panose="020F0502020204030204" pitchFamily="34" charset="0"/>
              </a:rPr>
              <a:t>leaned 2X a year and filters replaced, they are increasingly problematic and prohibitive to maintain. </a:t>
            </a:r>
          </a:p>
          <a:p>
            <a:pPr lvl="1">
              <a:lnSpc>
                <a:spcPct val="110000"/>
              </a:lnSpc>
              <a:spcBef>
                <a:spcPts val="0"/>
              </a:spcBef>
            </a:pPr>
            <a:r>
              <a:rPr lang="en-US" sz="1700" dirty="0">
                <a:effectLst/>
                <a:latin typeface="Aptos" panose="020B0004020202020204" pitchFamily="34" charset="0"/>
                <a:ea typeface="Calibri" panose="020F0502020204030204" pitchFamily="34" charset="0"/>
              </a:rPr>
              <a:t>Obtaining parts for the chiller has resulted in periodic shutdowns while parts are ordered, delivered, and installed. </a:t>
            </a:r>
          </a:p>
          <a:p>
            <a:pPr>
              <a:lnSpc>
                <a:spcPct val="110000"/>
              </a:lnSpc>
              <a:spcBef>
                <a:spcPts val="0"/>
              </a:spcBef>
            </a:pPr>
            <a:endParaRPr lang="en-US" sz="2100" dirty="0">
              <a:effectLst/>
              <a:latin typeface="Aptos" panose="020B0004020202020204" pitchFamily="34" charset="0"/>
              <a:ea typeface="Aptos" panose="020B0004020202020204" pitchFamily="34" charset="0"/>
            </a:endParaRPr>
          </a:p>
          <a:p>
            <a:pPr>
              <a:lnSpc>
                <a:spcPct val="110000"/>
              </a:lnSpc>
              <a:spcBef>
                <a:spcPts val="0"/>
              </a:spcBef>
            </a:pPr>
            <a:r>
              <a:rPr lang="en-US" sz="2100" dirty="0">
                <a:effectLst/>
                <a:latin typeface="Aptos" panose="020B0004020202020204" pitchFamily="34" charset="0"/>
                <a:ea typeface="Aptos" panose="020B0004020202020204" pitchFamily="34" charset="0"/>
              </a:rPr>
              <a:t>There is a potential liability during periods of extremely hot weather if the system were to fail for a prolonged period of time and parts are not immediately available.  This will negatively impact Scofield’s vulnerable population resulting in unnecessary disruption and potential health hazards. </a:t>
            </a:r>
          </a:p>
          <a:p>
            <a:pPr>
              <a:lnSpc>
                <a:spcPct val="110000"/>
              </a:lnSpc>
              <a:spcBef>
                <a:spcPts val="0"/>
              </a:spcBef>
            </a:pPr>
            <a:endParaRPr lang="en-US" sz="2100" dirty="0">
              <a:effectLst/>
              <a:latin typeface="Aptos" panose="020B0004020202020204" pitchFamily="34" charset="0"/>
              <a:ea typeface="Aptos" panose="020B0004020202020204" pitchFamily="34" charset="0"/>
            </a:endParaRPr>
          </a:p>
          <a:p>
            <a:pPr>
              <a:lnSpc>
                <a:spcPct val="110000"/>
              </a:lnSpc>
              <a:spcBef>
                <a:spcPts val="0"/>
              </a:spcBef>
            </a:pPr>
            <a:r>
              <a:rPr lang="en-US" sz="2100" dirty="0">
                <a:latin typeface="Aptos" panose="020B0004020202020204" pitchFamily="34" charset="0"/>
                <a:ea typeface="Aptos" panose="020B0004020202020204" pitchFamily="34" charset="0"/>
              </a:rPr>
              <a:t>A</a:t>
            </a:r>
            <a:r>
              <a:rPr lang="en-US" sz="2100" dirty="0">
                <a:effectLst/>
                <a:latin typeface="Aptos" panose="020B0004020202020204" pitchFamily="34" charset="0"/>
                <a:ea typeface="Aptos" panose="020B0004020202020204" pitchFamily="34" charset="0"/>
              </a:rPr>
              <a:t>pproval to replace the system would reduce the liability and eliminate ongoing costly repairs, saving money in the long run.</a:t>
            </a:r>
            <a:endParaRPr lang="en-US" sz="2100" dirty="0">
              <a:latin typeface="Aptos" panose="020B0004020202020204" pitchFamily="34" charset="0"/>
            </a:endParaRPr>
          </a:p>
        </p:txBody>
      </p:sp>
    </p:spTree>
    <p:extLst>
      <p:ext uri="{BB962C8B-B14F-4D97-AF65-F5344CB8AC3E}">
        <p14:creationId xmlns:p14="http://schemas.microsoft.com/office/powerpoint/2010/main" val="14492706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796</TotalTime>
  <Words>1117</Words>
  <Application>Microsoft Office PowerPoint</Application>
  <PresentationFormat>Widescreen</PresentationFormat>
  <Paragraphs>103</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Aptos</vt:lpstr>
      <vt:lpstr>Arial</vt:lpstr>
      <vt:lpstr>Calibri</vt:lpstr>
      <vt:lpstr>Calibri Light</vt:lpstr>
      <vt:lpstr>Symbol</vt:lpstr>
      <vt:lpstr>Office Theme</vt:lpstr>
      <vt:lpstr>PowerPoint Presentation</vt:lpstr>
      <vt:lpstr>PROGRAM BACKGROUND</vt:lpstr>
      <vt:lpstr>REQUEST FOR FY24/25 OPERATING SUPORT</vt:lpstr>
      <vt:lpstr>FINANCIAL SUMMARY </vt:lpstr>
      <vt:lpstr>TRENDING PROJECTION </vt:lpstr>
      <vt:lpstr> REVENUE DRIVERS </vt:lpstr>
      <vt:lpstr>EXPENSE DRIVERS</vt:lpstr>
      <vt:lpstr>REQUEST FOR FY24/25 CAPITAL SUPPORT</vt:lpstr>
      <vt:lpstr>CAPITAL REQUEST #1  - $350,000.00 Replace Existing Chiller &amp; Vertical Stack Air Conditioning </vt:lpstr>
      <vt:lpstr>CAPITAL REQUEST #2 - $225,000.00 Replace Windows, Site Paving &amp; Site Lighting</vt:lpstr>
      <vt:lpstr>SUMMARY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shanna ramos</dc:creator>
  <cp:lastModifiedBy>Tufo, Vincent</cp:lastModifiedBy>
  <cp:revision>16</cp:revision>
  <dcterms:created xsi:type="dcterms:W3CDTF">2022-03-22T17:12:15Z</dcterms:created>
  <dcterms:modified xsi:type="dcterms:W3CDTF">2024-04-03T21:31:20Z</dcterms:modified>
</cp:coreProperties>
</file>