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64" r:id="rId3"/>
    <p:sldId id="285" r:id="rId4"/>
    <p:sldId id="261" r:id="rId5"/>
    <p:sldId id="257" r:id="rId6"/>
    <p:sldId id="263" r:id="rId7"/>
    <p:sldId id="258" r:id="rId8"/>
    <p:sldId id="265" r:id="rId9"/>
    <p:sldId id="262" r:id="rId10"/>
    <p:sldId id="286" r:id="rId11"/>
    <p:sldId id="266" r:id="rId12"/>
    <p:sldId id="259" r:id="rId13"/>
    <p:sldId id="260" r:id="rId14"/>
    <p:sldId id="267" r:id="rId15"/>
    <p:sldId id="268"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7" r:id="rId3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52"/>
    <p:restoredTop sz="94640"/>
  </p:normalViewPr>
  <p:slideViewPr>
    <p:cSldViewPr snapToGrid="0" snapToObjects="1">
      <p:cViewPr varScale="1">
        <p:scale>
          <a:sx n="107" d="100"/>
          <a:sy n="107" d="100"/>
        </p:scale>
        <p:origin x="608"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08640D-A490-44C3-AE0E-E919983277B3}" type="doc">
      <dgm:prSet loTypeId="urn:microsoft.com/office/officeart/2005/8/layout/list1" loCatId="list" qsTypeId="urn:microsoft.com/office/officeart/2005/8/quickstyle/simple4" qsCatId="simple" csTypeId="urn:microsoft.com/office/officeart/2005/8/colors/colorful5" csCatId="colorful" phldr="1"/>
      <dgm:spPr/>
      <dgm:t>
        <a:bodyPr/>
        <a:lstStyle/>
        <a:p>
          <a:endParaRPr lang="en-US"/>
        </a:p>
      </dgm:t>
    </dgm:pt>
    <dgm:pt modelId="{0DD139F9-5F0F-4EB4-AAA5-51748C786487}">
      <dgm:prSet/>
      <dgm:spPr/>
      <dgm:t>
        <a:bodyPr/>
        <a:lstStyle/>
        <a:p>
          <a:r>
            <a:rPr lang="en-US"/>
            <a:t>Joseph Capalbo, Esq.</a:t>
          </a:r>
        </a:p>
      </dgm:t>
    </dgm:pt>
    <dgm:pt modelId="{B89FAB20-BDF2-4553-8F89-DDB881340A4B}" type="parTrans" cxnId="{6E622D41-5905-4FF5-B2FE-3A139DFF7CE3}">
      <dgm:prSet/>
      <dgm:spPr/>
      <dgm:t>
        <a:bodyPr/>
        <a:lstStyle/>
        <a:p>
          <a:endParaRPr lang="en-US"/>
        </a:p>
      </dgm:t>
    </dgm:pt>
    <dgm:pt modelId="{7C79723C-A805-461B-969D-7117F562F96D}" type="sibTrans" cxnId="{6E622D41-5905-4FF5-B2FE-3A139DFF7CE3}">
      <dgm:prSet/>
      <dgm:spPr/>
      <dgm:t>
        <a:bodyPr/>
        <a:lstStyle/>
        <a:p>
          <a:endParaRPr lang="en-US"/>
        </a:p>
      </dgm:t>
    </dgm:pt>
    <dgm:pt modelId="{98EB5FA3-119F-4565-8D3B-9F89D1BBFDF5}">
      <dgm:prSet/>
      <dgm:spPr/>
      <dgm:t>
        <a:bodyPr/>
        <a:lstStyle/>
        <a:p>
          <a:r>
            <a:rPr lang="en-US"/>
            <a:t>Derrick Gibbs, Owner</a:t>
          </a:r>
        </a:p>
      </dgm:t>
    </dgm:pt>
    <dgm:pt modelId="{BC357FF1-FADC-4445-ABC4-774C8B22D1AB}" type="parTrans" cxnId="{2F3292F9-7D3B-4347-A9D6-B7C6CBA4A374}">
      <dgm:prSet/>
      <dgm:spPr/>
      <dgm:t>
        <a:bodyPr/>
        <a:lstStyle/>
        <a:p>
          <a:endParaRPr lang="en-US"/>
        </a:p>
      </dgm:t>
    </dgm:pt>
    <dgm:pt modelId="{1F4FC4FC-FF3E-419B-B0B8-F2833B602A39}" type="sibTrans" cxnId="{2F3292F9-7D3B-4347-A9D6-B7C6CBA4A374}">
      <dgm:prSet/>
      <dgm:spPr/>
      <dgm:t>
        <a:bodyPr/>
        <a:lstStyle/>
        <a:p>
          <a:endParaRPr lang="en-US"/>
        </a:p>
      </dgm:t>
    </dgm:pt>
    <dgm:pt modelId="{B3A8A412-39F4-4814-B147-F089951C44BE}">
      <dgm:prSet/>
      <dgm:spPr/>
      <dgm:t>
        <a:bodyPr/>
        <a:lstStyle/>
        <a:p>
          <a:r>
            <a:rPr lang="en-US" dirty="0"/>
            <a:t>Carl </a:t>
          </a:r>
          <a:r>
            <a:rPr lang="en-US" dirty="0" err="1"/>
            <a:t>Tirella</a:t>
          </a:r>
          <a:r>
            <a:rPr lang="en-US" dirty="0"/>
            <a:t>, Owner</a:t>
          </a:r>
        </a:p>
      </dgm:t>
    </dgm:pt>
    <dgm:pt modelId="{07C66C38-0AD2-416E-960F-D4C3F0D80737}" type="parTrans" cxnId="{58706102-E3A1-43FC-8B43-A112DAA39111}">
      <dgm:prSet/>
      <dgm:spPr/>
      <dgm:t>
        <a:bodyPr/>
        <a:lstStyle/>
        <a:p>
          <a:endParaRPr lang="en-US"/>
        </a:p>
      </dgm:t>
    </dgm:pt>
    <dgm:pt modelId="{1B670D8D-8EFF-4C86-B6B2-5476BA555B07}" type="sibTrans" cxnId="{58706102-E3A1-43FC-8B43-A112DAA39111}">
      <dgm:prSet/>
      <dgm:spPr/>
      <dgm:t>
        <a:bodyPr/>
        <a:lstStyle/>
        <a:p>
          <a:endParaRPr lang="en-US"/>
        </a:p>
      </dgm:t>
    </dgm:pt>
    <dgm:pt modelId="{47CF418F-4D4B-4EEA-B2D8-625F65496554}">
      <dgm:prSet/>
      <dgm:spPr/>
      <dgm:t>
        <a:bodyPr/>
        <a:lstStyle/>
        <a:p>
          <a:r>
            <a:rPr lang="en-US"/>
            <a:t>Jim Bubaris, Traffic Consultant</a:t>
          </a:r>
        </a:p>
      </dgm:t>
    </dgm:pt>
    <dgm:pt modelId="{B383DE88-82BD-4AD9-969D-36E5543B3450}" type="parTrans" cxnId="{A90B8F93-14B0-46B3-905E-40AFBC55B67B}">
      <dgm:prSet/>
      <dgm:spPr/>
      <dgm:t>
        <a:bodyPr/>
        <a:lstStyle/>
        <a:p>
          <a:endParaRPr lang="en-US"/>
        </a:p>
      </dgm:t>
    </dgm:pt>
    <dgm:pt modelId="{92867D3C-504C-4690-ACEA-0D7DC0DBA7E4}" type="sibTrans" cxnId="{A90B8F93-14B0-46B3-905E-40AFBC55B67B}">
      <dgm:prSet/>
      <dgm:spPr/>
      <dgm:t>
        <a:bodyPr/>
        <a:lstStyle/>
        <a:p>
          <a:endParaRPr lang="en-US"/>
        </a:p>
      </dgm:t>
    </dgm:pt>
    <dgm:pt modelId="{94BF5780-0389-46B2-B7CE-14CA33BBDAD5}">
      <dgm:prSet/>
      <dgm:spPr/>
      <dgm:t>
        <a:bodyPr/>
        <a:lstStyle/>
        <a:p>
          <a:r>
            <a:rPr lang="en-US" dirty="0"/>
            <a:t>Ken Frattaroli, Surveyor</a:t>
          </a:r>
        </a:p>
      </dgm:t>
    </dgm:pt>
    <dgm:pt modelId="{B2D1C206-FC07-4C1A-B9BC-D0320819F0D4}" type="parTrans" cxnId="{47149FF6-BB43-4097-B6E2-86E7AC0C6A1E}">
      <dgm:prSet/>
      <dgm:spPr/>
      <dgm:t>
        <a:bodyPr/>
        <a:lstStyle/>
        <a:p>
          <a:endParaRPr lang="en-US"/>
        </a:p>
      </dgm:t>
    </dgm:pt>
    <dgm:pt modelId="{1B5BAD55-89DE-4956-AF87-25E2A0D5970E}" type="sibTrans" cxnId="{47149FF6-BB43-4097-B6E2-86E7AC0C6A1E}">
      <dgm:prSet/>
      <dgm:spPr/>
      <dgm:t>
        <a:bodyPr/>
        <a:lstStyle/>
        <a:p>
          <a:endParaRPr lang="en-US"/>
        </a:p>
      </dgm:t>
    </dgm:pt>
    <dgm:pt modelId="{DAA57B1C-875A-486F-B78B-3745CCFE4302}" type="pres">
      <dgm:prSet presAssocID="{A608640D-A490-44C3-AE0E-E919983277B3}" presName="linear" presStyleCnt="0">
        <dgm:presLayoutVars>
          <dgm:dir/>
          <dgm:animLvl val="lvl"/>
          <dgm:resizeHandles val="exact"/>
        </dgm:presLayoutVars>
      </dgm:prSet>
      <dgm:spPr/>
    </dgm:pt>
    <dgm:pt modelId="{BB923DF1-9EC0-4ABD-80BE-5A703A54F8B3}" type="pres">
      <dgm:prSet presAssocID="{0DD139F9-5F0F-4EB4-AAA5-51748C786487}" presName="parentLin" presStyleCnt="0"/>
      <dgm:spPr/>
    </dgm:pt>
    <dgm:pt modelId="{53A40CD5-C6E2-46C7-A917-3FFF9B16B79B}" type="pres">
      <dgm:prSet presAssocID="{0DD139F9-5F0F-4EB4-AAA5-51748C786487}" presName="parentLeftMargin" presStyleLbl="node1" presStyleIdx="0" presStyleCnt="5"/>
      <dgm:spPr/>
    </dgm:pt>
    <dgm:pt modelId="{872CF043-5E2E-4A39-834F-284DF2C1A8B3}" type="pres">
      <dgm:prSet presAssocID="{0DD139F9-5F0F-4EB4-AAA5-51748C786487}" presName="parentText" presStyleLbl="node1" presStyleIdx="0" presStyleCnt="5">
        <dgm:presLayoutVars>
          <dgm:chMax val="0"/>
          <dgm:bulletEnabled val="1"/>
        </dgm:presLayoutVars>
      </dgm:prSet>
      <dgm:spPr/>
    </dgm:pt>
    <dgm:pt modelId="{2E32C7D2-8463-4E86-AFED-8B41BE88BBBB}" type="pres">
      <dgm:prSet presAssocID="{0DD139F9-5F0F-4EB4-AAA5-51748C786487}" presName="negativeSpace" presStyleCnt="0"/>
      <dgm:spPr/>
    </dgm:pt>
    <dgm:pt modelId="{02DEEECC-C18B-4F0C-9D00-9DB0DA3809E2}" type="pres">
      <dgm:prSet presAssocID="{0DD139F9-5F0F-4EB4-AAA5-51748C786487}" presName="childText" presStyleLbl="conFgAcc1" presStyleIdx="0" presStyleCnt="5">
        <dgm:presLayoutVars>
          <dgm:bulletEnabled val="1"/>
        </dgm:presLayoutVars>
      </dgm:prSet>
      <dgm:spPr/>
    </dgm:pt>
    <dgm:pt modelId="{F101D983-2A4C-4923-B0A7-3FEC34A4C596}" type="pres">
      <dgm:prSet presAssocID="{7C79723C-A805-461B-969D-7117F562F96D}" presName="spaceBetweenRectangles" presStyleCnt="0"/>
      <dgm:spPr/>
    </dgm:pt>
    <dgm:pt modelId="{5A202833-A7B6-419D-90F7-D72D27540EDD}" type="pres">
      <dgm:prSet presAssocID="{98EB5FA3-119F-4565-8D3B-9F89D1BBFDF5}" presName="parentLin" presStyleCnt="0"/>
      <dgm:spPr/>
    </dgm:pt>
    <dgm:pt modelId="{95135748-AA92-43DD-A6E5-62245E1512C7}" type="pres">
      <dgm:prSet presAssocID="{98EB5FA3-119F-4565-8D3B-9F89D1BBFDF5}" presName="parentLeftMargin" presStyleLbl="node1" presStyleIdx="0" presStyleCnt="5"/>
      <dgm:spPr/>
    </dgm:pt>
    <dgm:pt modelId="{304169BA-7DE7-4191-9130-222BB1A26AEB}" type="pres">
      <dgm:prSet presAssocID="{98EB5FA3-119F-4565-8D3B-9F89D1BBFDF5}" presName="parentText" presStyleLbl="node1" presStyleIdx="1" presStyleCnt="5">
        <dgm:presLayoutVars>
          <dgm:chMax val="0"/>
          <dgm:bulletEnabled val="1"/>
        </dgm:presLayoutVars>
      </dgm:prSet>
      <dgm:spPr/>
    </dgm:pt>
    <dgm:pt modelId="{B37C6C45-6FA6-4100-8D06-B72AA557FF01}" type="pres">
      <dgm:prSet presAssocID="{98EB5FA3-119F-4565-8D3B-9F89D1BBFDF5}" presName="negativeSpace" presStyleCnt="0"/>
      <dgm:spPr/>
    </dgm:pt>
    <dgm:pt modelId="{4F4CC658-A9DA-443C-B467-2E5521B9E7DB}" type="pres">
      <dgm:prSet presAssocID="{98EB5FA3-119F-4565-8D3B-9F89D1BBFDF5}" presName="childText" presStyleLbl="conFgAcc1" presStyleIdx="1" presStyleCnt="5">
        <dgm:presLayoutVars>
          <dgm:bulletEnabled val="1"/>
        </dgm:presLayoutVars>
      </dgm:prSet>
      <dgm:spPr/>
    </dgm:pt>
    <dgm:pt modelId="{DD935CE4-D1F5-4C2E-B4DC-B064D20BCD7C}" type="pres">
      <dgm:prSet presAssocID="{1F4FC4FC-FF3E-419B-B0B8-F2833B602A39}" presName="spaceBetweenRectangles" presStyleCnt="0"/>
      <dgm:spPr/>
    </dgm:pt>
    <dgm:pt modelId="{23B41670-E913-4B39-BAB1-BFE62B1000BA}" type="pres">
      <dgm:prSet presAssocID="{B3A8A412-39F4-4814-B147-F089951C44BE}" presName="parentLin" presStyleCnt="0"/>
      <dgm:spPr/>
    </dgm:pt>
    <dgm:pt modelId="{C8B42666-AC3F-4DCC-8D62-02DCF7E878F5}" type="pres">
      <dgm:prSet presAssocID="{B3A8A412-39F4-4814-B147-F089951C44BE}" presName="parentLeftMargin" presStyleLbl="node1" presStyleIdx="1" presStyleCnt="5"/>
      <dgm:spPr/>
    </dgm:pt>
    <dgm:pt modelId="{663072EE-6A1C-4E71-A0E8-036D5324999A}" type="pres">
      <dgm:prSet presAssocID="{B3A8A412-39F4-4814-B147-F089951C44BE}" presName="parentText" presStyleLbl="node1" presStyleIdx="2" presStyleCnt="5">
        <dgm:presLayoutVars>
          <dgm:chMax val="0"/>
          <dgm:bulletEnabled val="1"/>
        </dgm:presLayoutVars>
      </dgm:prSet>
      <dgm:spPr/>
    </dgm:pt>
    <dgm:pt modelId="{938921A6-9257-42D9-B907-4E4C76FECCBA}" type="pres">
      <dgm:prSet presAssocID="{B3A8A412-39F4-4814-B147-F089951C44BE}" presName="negativeSpace" presStyleCnt="0"/>
      <dgm:spPr/>
    </dgm:pt>
    <dgm:pt modelId="{B468C5FF-7BF7-473B-9B0A-7350B8574913}" type="pres">
      <dgm:prSet presAssocID="{B3A8A412-39F4-4814-B147-F089951C44BE}" presName="childText" presStyleLbl="conFgAcc1" presStyleIdx="2" presStyleCnt="5">
        <dgm:presLayoutVars>
          <dgm:bulletEnabled val="1"/>
        </dgm:presLayoutVars>
      </dgm:prSet>
      <dgm:spPr/>
    </dgm:pt>
    <dgm:pt modelId="{DCA44B6C-3590-4A4C-9F11-473F064701F7}" type="pres">
      <dgm:prSet presAssocID="{1B670D8D-8EFF-4C86-B6B2-5476BA555B07}" presName="spaceBetweenRectangles" presStyleCnt="0"/>
      <dgm:spPr/>
    </dgm:pt>
    <dgm:pt modelId="{0AEB9A49-AEE1-4D45-BC2A-C9D50B9F6FA5}" type="pres">
      <dgm:prSet presAssocID="{47CF418F-4D4B-4EEA-B2D8-625F65496554}" presName="parentLin" presStyleCnt="0"/>
      <dgm:spPr/>
    </dgm:pt>
    <dgm:pt modelId="{199E4983-6510-4DE7-929F-3201367BAE90}" type="pres">
      <dgm:prSet presAssocID="{47CF418F-4D4B-4EEA-B2D8-625F65496554}" presName="parentLeftMargin" presStyleLbl="node1" presStyleIdx="2" presStyleCnt="5"/>
      <dgm:spPr/>
    </dgm:pt>
    <dgm:pt modelId="{5E0EB0D4-EA2F-47DB-86A0-6DCE46AF6CF8}" type="pres">
      <dgm:prSet presAssocID="{47CF418F-4D4B-4EEA-B2D8-625F65496554}" presName="parentText" presStyleLbl="node1" presStyleIdx="3" presStyleCnt="5">
        <dgm:presLayoutVars>
          <dgm:chMax val="0"/>
          <dgm:bulletEnabled val="1"/>
        </dgm:presLayoutVars>
      </dgm:prSet>
      <dgm:spPr/>
    </dgm:pt>
    <dgm:pt modelId="{77CD4F3E-1E5E-45EC-ACE6-0BFECC9A7B7D}" type="pres">
      <dgm:prSet presAssocID="{47CF418F-4D4B-4EEA-B2D8-625F65496554}" presName="negativeSpace" presStyleCnt="0"/>
      <dgm:spPr/>
    </dgm:pt>
    <dgm:pt modelId="{EA6C0C11-336C-4A8A-A2F3-160D95D65A83}" type="pres">
      <dgm:prSet presAssocID="{47CF418F-4D4B-4EEA-B2D8-625F65496554}" presName="childText" presStyleLbl="conFgAcc1" presStyleIdx="3" presStyleCnt="5">
        <dgm:presLayoutVars>
          <dgm:bulletEnabled val="1"/>
        </dgm:presLayoutVars>
      </dgm:prSet>
      <dgm:spPr/>
    </dgm:pt>
    <dgm:pt modelId="{3B4FC56C-CE00-4744-B9A3-0C52A9BEC935}" type="pres">
      <dgm:prSet presAssocID="{92867D3C-504C-4690-ACEA-0D7DC0DBA7E4}" presName="spaceBetweenRectangles" presStyleCnt="0"/>
      <dgm:spPr/>
    </dgm:pt>
    <dgm:pt modelId="{B91B67F1-72F7-41BB-B225-45A33AA08475}" type="pres">
      <dgm:prSet presAssocID="{94BF5780-0389-46B2-B7CE-14CA33BBDAD5}" presName="parentLin" presStyleCnt="0"/>
      <dgm:spPr/>
    </dgm:pt>
    <dgm:pt modelId="{8AA85CAE-747E-4A9B-BAC7-699B8F19171B}" type="pres">
      <dgm:prSet presAssocID="{94BF5780-0389-46B2-B7CE-14CA33BBDAD5}" presName="parentLeftMargin" presStyleLbl="node1" presStyleIdx="3" presStyleCnt="5"/>
      <dgm:spPr/>
    </dgm:pt>
    <dgm:pt modelId="{19FAA552-130C-49F6-8FAE-73C7C4EA1605}" type="pres">
      <dgm:prSet presAssocID="{94BF5780-0389-46B2-B7CE-14CA33BBDAD5}" presName="parentText" presStyleLbl="node1" presStyleIdx="4" presStyleCnt="5">
        <dgm:presLayoutVars>
          <dgm:chMax val="0"/>
          <dgm:bulletEnabled val="1"/>
        </dgm:presLayoutVars>
      </dgm:prSet>
      <dgm:spPr/>
    </dgm:pt>
    <dgm:pt modelId="{3275C1F7-8843-484E-BEA7-2B56217E12A6}" type="pres">
      <dgm:prSet presAssocID="{94BF5780-0389-46B2-B7CE-14CA33BBDAD5}" presName="negativeSpace" presStyleCnt="0"/>
      <dgm:spPr/>
    </dgm:pt>
    <dgm:pt modelId="{9044B9DC-9904-4C8B-AC18-44A9E0D94396}" type="pres">
      <dgm:prSet presAssocID="{94BF5780-0389-46B2-B7CE-14CA33BBDAD5}" presName="childText" presStyleLbl="conFgAcc1" presStyleIdx="4" presStyleCnt="5">
        <dgm:presLayoutVars>
          <dgm:bulletEnabled val="1"/>
        </dgm:presLayoutVars>
      </dgm:prSet>
      <dgm:spPr/>
    </dgm:pt>
  </dgm:ptLst>
  <dgm:cxnLst>
    <dgm:cxn modelId="{58706102-E3A1-43FC-8B43-A112DAA39111}" srcId="{A608640D-A490-44C3-AE0E-E919983277B3}" destId="{B3A8A412-39F4-4814-B147-F089951C44BE}" srcOrd="2" destOrd="0" parTransId="{07C66C38-0AD2-416E-960F-D4C3F0D80737}" sibTransId="{1B670D8D-8EFF-4C86-B6B2-5476BA555B07}"/>
    <dgm:cxn modelId="{6E622D41-5905-4FF5-B2FE-3A139DFF7CE3}" srcId="{A608640D-A490-44C3-AE0E-E919983277B3}" destId="{0DD139F9-5F0F-4EB4-AAA5-51748C786487}" srcOrd="0" destOrd="0" parTransId="{B89FAB20-BDF2-4553-8F89-DDB881340A4B}" sibTransId="{7C79723C-A805-461B-969D-7117F562F96D}"/>
    <dgm:cxn modelId="{8B2FEF49-AFA3-43FA-9849-9C0474A3899F}" type="presOf" srcId="{94BF5780-0389-46B2-B7CE-14CA33BBDAD5}" destId="{8AA85CAE-747E-4A9B-BAC7-699B8F19171B}" srcOrd="0" destOrd="0" presId="urn:microsoft.com/office/officeart/2005/8/layout/list1"/>
    <dgm:cxn modelId="{92EE8863-8463-42EB-AEC2-463FEA2C1B79}" type="presOf" srcId="{98EB5FA3-119F-4565-8D3B-9F89D1BBFDF5}" destId="{304169BA-7DE7-4191-9130-222BB1A26AEB}" srcOrd="1" destOrd="0" presId="urn:microsoft.com/office/officeart/2005/8/layout/list1"/>
    <dgm:cxn modelId="{BA50AE63-0931-4E74-95EF-134E094A347F}" type="presOf" srcId="{94BF5780-0389-46B2-B7CE-14CA33BBDAD5}" destId="{19FAA552-130C-49F6-8FAE-73C7C4EA1605}" srcOrd="1" destOrd="0" presId="urn:microsoft.com/office/officeart/2005/8/layout/list1"/>
    <dgm:cxn modelId="{27EB2C6A-1303-431F-A2BB-ED30B6965AE0}" type="presOf" srcId="{B3A8A412-39F4-4814-B147-F089951C44BE}" destId="{663072EE-6A1C-4E71-A0E8-036D5324999A}" srcOrd="1" destOrd="0" presId="urn:microsoft.com/office/officeart/2005/8/layout/list1"/>
    <dgm:cxn modelId="{C534D976-9891-4716-8DBA-8B2B23269E98}" type="presOf" srcId="{0DD139F9-5F0F-4EB4-AAA5-51748C786487}" destId="{872CF043-5E2E-4A39-834F-284DF2C1A8B3}" srcOrd="1" destOrd="0" presId="urn:microsoft.com/office/officeart/2005/8/layout/list1"/>
    <dgm:cxn modelId="{687FFA79-065E-4E78-8B5C-014E05CFE2FE}" type="presOf" srcId="{47CF418F-4D4B-4EEA-B2D8-625F65496554}" destId="{199E4983-6510-4DE7-929F-3201367BAE90}" srcOrd="0" destOrd="0" presId="urn:microsoft.com/office/officeart/2005/8/layout/list1"/>
    <dgm:cxn modelId="{91D71D7E-E347-4F1E-83C6-885B97427439}" type="presOf" srcId="{0DD139F9-5F0F-4EB4-AAA5-51748C786487}" destId="{53A40CD5-C6E2-46C7-A917-3FFF9B16B79B}" srcOrd="0" destOrd="0" presId="urn:microsoft.com/office/officeart/2005/8/layout/list1"/>
    <dgm:cxn modelId="{A90B8F93-14B0-46B3-905E-40AFBC55B67B}" srcId="{A608640D-A490-44C3-AE0E-E919983277B3}" destId="{47CF418F-4D4B-4EEA-B2D8-625F65496554}" srcOrd="3" destOrd="0" parTransId="{B383DE88-82BD-4AD9-969D-36E5543B3450}" sibTransId="{92867D3C-504C-4690-ACEA-0D7DC0DBA7E4}"/>
    <dgm:cxn modelId="{E1AED3A0-7887-4BF6-9FE2-3806A08F6F7A}" type="presOf" srcId="{98EB5FA3-119F-4565-8D3B-9F89D1BBFDF5}" destId="{95135748-AA92-43DD-A6E5-62245E1512C7}" srcOrd="0" destOrd="0" presId="urn:microsoft.com/office/officeart/2005/8/layout/list1"/>
    <dgm:cxn modelId="{02E6A3B2-F60C-4198-BCB7-BEF5AD0919D8}" type="presOf" srcId="{A608640D-A490-44C3-AE0E-E919983277B3}" destId="{DAA57B1C-875A-486F-B78B-3745CCFE4302}" srcOrd="0" destOrd="0" presId="urn:microsoft.com/office/officeart/2005/8/layout/list1"/>
    <dgm:cxn modelId="{B3ABFDB9-471C-4B67-8281-A2C03A19ACC9}" type="presOf" srcId="{B3A8A412-39F4-4814-B147-F089951C44BE}" destId="{C8B42666-AC3F-4DCC-8D62-02DCF7E878F5}" srcOrd="0" destOrd="0" presId="urn:microsoft.com/office/officeart/2005/8/layout/list1"/>
    <dgm:cxn modelId="{A6CD02D3-7F71-4AAE-971D-F4506672A12D}" type="presOf" srcId="{47CF418F-4D4B-4EEA-B2D8-625F65496554}" destId="{5E0EB0D4-EA2F-47DB-86A0-6DCE46AF6CF8}" srcOrd="1" destOrd="0" presId="urn:microsoft.com/office/officeart/2005/8/layout/list1"/>
    <dgm:cxn modelId="{47149FF6-BB43-4097-B6E2-86E7AC0C6A1E}" srcId="{A608640D-A490-44C3-AE0E-E919983277B3}" destId="{94BF5780-0389-46B2-B7CE-14CA33BBDAD5}" srcOrd="4" destOrd="0" parTransId="{B2D1C206-FC07-4C1A-B9BC-D0320819F0D4}" sibTransId="{1B5BAD55-89DE-4956-AF87-25E2A0D5970E}"/>
    <dgm:cxn modelId="{2F3292F9-7D3B-4347-A9D6-B7C6CBA4A374}" srcId="{A608640D-A490-44C3-AE0E-E919983277B3}" destId="{98EB5FA3-119F-4565-8D3B-9F89D1BBFDF5}" srcOrd="1" destOrd="0" parTransId="{BC357FF1-FADC-4445-ABC4-774C8B22D1AB}" sibTransId="{1F4FC4FC-FF3E-419B-B0B8-F2833B602A39}"/>
    <dgm:cxn modelId="{A59B741F-564C-4BD7-BC59-E497B60C8E1E}" type="presParOf" srcId="{DAA57B1C-875A-486F-B78B-3745CCFE4302}" destId="{BB923DF1-9EC0-4ABD-80BE-5A703A54F8B3}" srcOrd="0" destOrd="0" presId="urn:microsoft.com/office/officeart/2005/8/layout/list1"/>
    <dgm:cxn modelId="{73D2D179-1A01-446C-A034-F9190EB20F16}" type="presParOf" srcId="{BB923DF1-9EC0-4ABD-80BE-5A703A54F8B3}" destId="{53A40CD5-C6E2-46C7-A917-3FFF9B16B79B}" srcOrd="0" destOrd="0" presId="urn:microsoft.com/office/officeart/2005/8/layout/list1"/>
    <dgm:cxn modelId="{659E3761-03DB-4500-AB5A-CDF7D50EEB8F}" type="presParOf" srcId="{BB923DF1-9EC0-4ABD-80BE-5A703A54F8B3}" destId="{872CF043-5E2E-4A39-834F-284DF2C1A8B3}" srcOrd="1" destOrd="0" presId="urn:microsoft.com/office/officeart/2005/8/layout/list1"/>
    <dgm:cxn modelId="{091C22FE-252E-43AC-B1EF-391FEE0A83F3}" type="presParOf" srcId="{DAA57B1C-875A-486F-B78B-3745CCFE4302}" destId="{2E32C7D2-8463-4E86-AFED-8B41BE88BBBB}" srcOrd="1" destOrd="0" presId="urn:microsoft.com/office/officeart/2005/8/layout/list1"/>
    <dgm:cxn modelId="{A42D2F56-CAF8-480D-B246-83D6B11156F5}" type="presParOf" srcId="{DAA57B1C-875A-486F-B78B-3745CCFE4302}" destId="{02DEEECC-C18B-4F0C-9D00-9DB0DA3809E2}" srcOrd="2" destOrd="0" presId="urn:microsoft.com/office/officeart/2005/8/layout/list1"/>
    <dgm:cxn modelId="{282C2690-2FAA-4BFC-B9F8-C63848D1DB3E}" type="presParOf" srcId="{DAA57B1C-875A-486F-B78B-3745CCFE4302}" destId="{F101D983-2A4C-4923-B0A7-3FEC34A4C596}" srcOrd="3" destOrd="0" presId="urn:microsoft.com/office/officeart/2005/8/layout/list1"/>
    <dgm:cxn modelId="{782312C1-4424-4952-AEF4-A070676C4D4B}" type="presParOf" srcId="{DAA57B1C-875A-486F-B78B-3745CCFE4302}" destId="{5A202833-A7B6-419D-90F7-D72D27540EDD}" srcOrd="4" destOrd="0" presId="urn:microsoft.com/office/officeart/2005/8/layout/list1"/>
    <dgm:cxn modelId="{CA53B893-A4FF-47C6-BDA5-3CE23F06E0C4}" type="presParOf" srcId="{5A202833-A7B6-419D-90F7-D72D27540EDD}" destId="{95135748-AA92-43DD-A6E5-62245E1512C7}" srcOrd="0" destOrd="0" presId="urn:microsoft.com/office/officeart/2005/8/layout/list1"/>
    <dgm:cxn modelId="{295177F8-F1C5-4FA3-A8A1-1116C6DAC786}" type="presParOf" srcId="{5A202833-A7B6-419D-90F7-D72D27540EDD}" destId="{304169BA-7DE7-4191-9130-222BB1A26AEB}" srcOrd="1" destOrd="0" presId="urn:microsoft.com/office/officeart/2005/8/layout/list1"/>
    <dgm:cxn modelId="{95BB0E88-0225-4EED-8B46-2418A5C85F0A}" type="presParOf" srcId="{DAA57B1C-875A-486F-B78B-3745CCFE4302}" destId="{B37C6C45-6FA6-4100-8D06-B72AA557FF01}" srcOrd="5" destOrd="0" presId="urn:microsoft.com/office/officeart/2005/8/layout/list1"/>
    <dgm:cxn modelId="{34874528-DC45-428C-934D-683A5DE080F7}" type="presParOf" srcId="{DAA57B1C-875A-486F-B78B-3745CCFE4302}" destId="{4F4CC658-A9DA-443C-B467-2E5521B9E7DB}" srcOrd="6" destOrd="0" presId="urn:microsoft.com/office/officeart/2005/8/layout/list1"/>
    <dgm:cxn modelId="{95ADF7C3-84D2-4F2E-8006-7EDBD796639F}" type="presParOf" srcId="{DAA57B1C-875A-486F-B78B-3745CCFE4302}" destId="{DD935CE4-D1F5-4C2E-B4DC-B064D20BCD7C}" srcOrd="7" destOrd="0" presId="urn:microsoft.com/office/officeart/2005/8/layout/list1"/>
    <dgm:cxn modelId="{9F8FE831-F7DA-4CC7-B596-BD3F3A9AB15A}" type="presParOf" srcId="{DAA57B1C-875A-486F-B78B-3745CCFE4302}" destId="{23B41670-E913-4B39-BAB1-BFE62B1000BA}" srcOrd="8" destOrd="0" presId="urn:microsoft.com/office/officeart/2005/8/layout/list1"/>
    <dgm:cxn modelId="{BE47A6A3-34DE-42B4-83E9-05E075B371A5}" type="presParOf" srcId="{23B41670-E913-4B39-BAB1-BFE62B1000BA}" destId="{C8B42666-AC3F-4DCC-8D62-02DCF7E878F5}" srcOrd="0" destOrd="0" presId="urn:microsoft.com/office/officeart/2005/8/layout/list1"/>
    <dgm:cxn modelId="{1800113B-6DA0-445E-8877-E8E811887529}" type="presParOf" srcId="{23B41670-E913-4B39-BAB1-BFE62B1000BA}" destId="{663072EE-6A1C-4E71-A0E8-036D5324999A}" srcOrd="1" destOrd="0" presId="urn:microsoft.com/office/officeart/2005/8/layout/list1"/>
    <dgm:cxn modelId="{2602BD05-1217-461F-B145-9F70399B2702}" type="presParOf" srcId="{DAA57B1C-875A-486F-B78B-3745CCFE4302}" destId="{938921A6-9257-42D9-B907-4E4C76FECCBA}" srcOrd="9" destOrd="0" presId="urn:microsoft.com/office/officeart/2005/8/layout/list1"/>
    <dgm:cxn modelId="{F0AB3102-10A1-4FB7-8410-7F58F4753EAB}" type="presParOf" srcId="{DAA57B1C-875A-486F-B78B-3745CCFE4302}" destId="{B468C5FF-7BF7-473B-9B0A-7350B8574913}" srcOrd="10" destOrd="0" presId="urn:microsoft.com/office/officeart/2005/8/layout/list1"/>
    <dgm:cxn modelId="{988E97DF-6EC0-4D3E-9FA5-5BF7F99D11A4}" type="presParOf" srcId="{DAA57B1C-875A-486F-B78B-3745CCFE4302}" destId="{DCA44B6C-3590-4A4C-9F11-473F064701F7}" srcOrd="11" destOrd="0" presId="urn:microsoft.com/office/officeart/2005/8/layout/list1"/>
    <dgm:cxn modelId="{17E0C40A-1146-4F68-B361-D2BD02D90AD9}" type="presParOf" srcId="{DAA57B1C-875A-486F-B78B-3745CCFE4302}" destId="{0AEB9A49-AEE1-4D45-BC2A-C9D50B9F6FA5}" srcOrd="12" destOrd="0" presId="urn:microsoft.com/office/officeart/2005/8/layout/list1"/>
    <dgm:cxn modelId="{12FEBA88-EE05-4CFE-91CE-CFA493CF9A99}" type="presParOf" srcId="{0AEB9A49-AEE1-4D45-BC2A-C9D50B9F6FA5}" destId="{199E4983-6510-4DE7-929F-3201367BAE90}" srcOrd="0" destOrd="0" presId="urn:microsoft.com/office/officeart/2005/8/layout/list1"/>
    <dgm:cxn modelId="{20921FCB-3A49-450E-94AE-C8F2A70F866B}" type="presParOf" srcId="{0AEB9A49-AEE1-4D45-BC2A-C9D50B9F6FA5}" destId="{5E0EB0D4-EA2F-47DB-86A0-6DCE46AF6CF8}" srcOrd="1" destOrd="0" presId="urn:microsoft.com/office/officeart/2005/8/layout/list1"/>
    <dgm:cxn modelId="{5D7A3E19-550F-4C7B-944A-49F9BE5E8EFE}" type="presParOf" srcId="{DAA57B1C-875A-486F-B78B-3745CCFE4302}" destId="{77CD4F3E-1E5E-45EC-ACE6-0BFECC9A7B7D}" srcOrd="13" destOrd="0" presId="urn:microsoft.com/office/officeart/2005/8/layout/list1"/>
    <dgm:cxn modelId="{B1B72629-6B7B-4887-9332-CD3988226FE8}" type="presParOf" srcId="{DAA57B1C-875A-486F-B78B-3745CCFE4302}" destId="{EA6C0C11-336C-4A8A-A2F3-160D95D65A83}" srcOrd="14" destOrd="0" presId="urn:microsoft.com/office/officeart/2005/8/layout/list1"/>
    <dgm:cxn modelId="{11B7A7E0-2482-4064-8E81-4D6809A4B200}" type="presParOf" srcId="{DAA57B1C-875A-486F-B78B-3745CCFE4302}" destId="{3B4FC56C-CE00-4744-B9A3-0C52A9BEC935}" srcOrd="15" destOrd="0" presId="urn:microsoft.com/office/officeart/2005/8/layout/list1"/>
    <dgm:cxn modelId="{B02F47D7-0E85-4E47-91DC-BA6D79AED151}" type="presParOf" srcId="{DAA57B1C-875A-486F-B78B-3745CCFE4302}" destId="{B91B67F1-72F7-41BB-B225-45A33AA08475}" srcOrd="16" destOrd="0" presId="urn:microsoft.com/office/officeart/2005/8/layout/list1"/>
    <dgm:cxn modelId="{5F3D2DFF-7FB3-4ECB-8714-44F25A6E6E02}" type="presParOf" srcId="{B91B67F1-72F7-41BB-B225-45A33AA08475}" destId="{8AA85CAE-747E-4A9B-BAC7-699B8F19171B}" srcOrd="0" destOrd="0" presId="urn:microsoft.com/office/officeart/2005/8/layout/list1"/>
    <dgm:cxn modelId="{3F2CDBEC-3A5B-47D0-BE52-5A70EAF155CF}" type="presParOf" srcId="{B91B67F1-72F7-41BB-B225-45A33AA08475}" destId="{19FAA552-130C-49F6-8FAE-73C7C4EA1605}" srcOrd="1" destOrd="0" presId="urn:microsoft.com/office/officeart/2005/8/layout/list1"/>
    <dgm:cxn modelId="{226C46D7-AE1E-4A46-9149-3B70AAFEB80B}" type="presParOf" srcId="{DAA57B1C-875A-486F-B78B-3745CCFE4302}" destId="{3275C1F7-8843-484E-BEA7-2B56217E12A6}" srcOrd="17" destOrd="0" presId="urn:microsoft.com/office/officeart/2005/8/layout/list1"/>
    <dgm:cxn modelId="{5A172053-5FF3-47CB-A36B-DF2CF0265578}" type="presParOf" srcId="{DAA57B1C-875A-486F-B78B-3745CCFE4302}" destId="{9044B9DC-9904-4C8B-AC18-44A9E0D9439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DEEECC-C18B-4F0C-9D00-9DB0DA3809E2}">
      <dsp:nvSpPr>
        <dsp:cNvPr id="0" name=""/>
        <dsp:cNvSpPr/>
      </dsp:nvSpPr>
      <dsp:spPr>
        <a:xfrm>
          <a:off x="0" y="424400"/>
          <a:ext cx="6666833" cy="6048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72CF043-5E2E-4A39-834F-284DF2C1A8B3}">
      <dsp:nvSpPr>
        <dsp:cNvPr id="0" name=""/>
        <dsp:cNvSpPr/>
      </dsp:nvSpPr>
      <dsp:spPr>
        <a:xfrm>
          <a:off x="333341" y="70160"/>
          <a:ext cx="4666783" cy="7084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a:t>Joseph Capalbo, Esq.</a:t>
          </a:r>
        </a:p>
      </dsp:txBody>
      <dsp:txXfrm>
        <a:off x="367926" y="104745"/>
        <a:ext cx="4597613" cy="639310"/>
      </dsp:txXfrm>
    </dsp:sp>
    <dsp:sp modelId="{4F4CC658-A9DA-443C-B467-2E5521B9E7DB}">
      <dsp:nvSpPr>
        <dsp:cNvPr id="0" name=""/>
        <dsp:cNvSpPr/>
      </dsp:nvSpPr>
      <dsp:spPr>
        <a:xfrm>
          <a:off x="0" y="1513040"/>
          <a:ext cx="6666833" cy="604800"/>
        </a:xfrm>
        <a:prstGeom prst="rect">
          <a:avLst/>
        </a:prstGeom>
        <a:solidFill>
          <a:schemeClr val="lt1">
            <a:alpha val="90000"/>
            <a:hueOff val="0"/>
            <a:satOff val="0"/>
            <a:lumOff val="0"/>
            <a:alphaOff val="0"/>
          </a:schemeClr>
        </a:solidFill>
        <a:ln w="6350" cap="flat" cmpd="sng" algn="ctr">
          <a:solidFill>
            <a:schemeClr val="accent5">
              <a:hueOff val="-1689636"/>
              <a:satOff val="-4355"/>
              <a:lumOff val="-2941"/>
              <a:alphaOff val="0"/>
            </a:schemeClr>
          </a:solidFill>
          <a:prstDash val="solid"/>
          <a:miter lim="800000"/>
        </a:ln>
        <a:effectLst/>
      </dsp:spPr>
      <dsp:style>
        <a:lnRef idx="1">
          <a:scrgbClr r="0" g="0" b="0"/>
        </a:lnRef>
        <a:fillRef idx="1">
          <a:scrgbClr r="0" g="0" b="0"/>
        </a:fillRef>
        <a:effectRef idx="0">
          <a:scrgbClr r="0" g="0" b="0"/>
        </a:effectRef>
        <a:fontRef idx="minor"/>
      </dsp:style>
    </dsp:sp>
    <dsp:sp modelId="{304169BA-7DE7-4191-9130-222BB1A26AEB}">
      <dsp:nvSpPr>
        <dsp:cNvPr id="0" name=""/>
        <dsp:cNvSpPr/>
      </dsp:nvSpPr>
      <dsp:spPr>
        <a:xfrm>
          <a:off x="333341" y="1158800"/>
          <a:ext cx="4666783" cy="708480"/>
        </a:xfrm>
        <a:prstGeom prst="round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a:t>Derrick Gibbs, Owner</a:t>
          </a:r>
        </a:p>
      </dsp:txBody>
      <dsp:txXfrm>
        <a:off x="367926" y="1193385"/>
        <a:ext cx="4597613" cy="639310"/>
      </dsp:txXfrm>
    </dsp:sp>
    <dsp:sp modelId="{B468C5FF-7BF7-473B-9B0A-7350B8574913}">
      <dsp:nvSpPr>
        <dsp:cNvPr id="0" name=""/>
        <dsp:cNvSpPr/>
      </dsp:nvSpPr>
      <dsp:spPr>
        <a:xfrm>
          <a:off x="0" y="2601680"/>
          <a:ext cx="6666833" cy="604800"/>
        </a:xfrm>
        <a:prstGeom prst="rect">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0">
          <a:scrgbClr r="0" g="0" b="0"/>
        </a:effectRef>
        <a:fontRef idx="minor"/>
      </dsp:style>
    </dsp:sp>
    <dsp:sp modelId="{663072EE-6A1C-4E71-A0E8-036D5324999A}">
      <dsp:nvSpPr>
        <dsp:cNvPr id="0" name=""/>
        <dsp:cNvSpPr/>
      </dsp:nvSpPr>
      <dsp:spPr>
        <a:xfrm>
          <a:off x="333341" y="2247440"/>
          <a:ext cx="4666783" cy="708480"/>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dirty="0"/>
            <a:t>Carl </a:t>
          </a:r>
          <a:r>
            <a:rPr lang="en-US" sz="2400" kern="1200" dirty="0" err="1"/>
            <a:t>Tirella</a:t>
          </a:r>
          <a:r>
            <a:rPr lang="en-US" sz="2400" kern="1200" dirty="0"/>
            <a:t>, Owner</a:t>
          </a:r>
        </a:p>
      </dsp:txBody>
      <dsp:txXfrm>
        <a:off x="367926" y="2282025"/>
        <a:ext cx="4597613" cy="639310"/>
      </dsp:txXfrm>
    </dsp:sp>
    <dsp:sp modelId="{EA6C0C11-336C-4A8A-A2F3-160D95D65A83}">
      <dsp:nvSpPr>
        <dsp:cNvPr id="0" name=""/>
        <dsp:cNvSpPr/>
      </dsp:nvSpPr>
      <dsp:spPr>
        <a:xfrm>
          <a:off x="0" y="3690319"/>
          <a:ext cx="6666833" cy="604800"/>
        </a:xfrm>
        <a:prstGeom prst="rect">
          <a:avLst/>
        </a:prstGeom>
        <a:solidFill>
          <a:schemeClr val="lt1">
            <a:alpha val="90000"/>
            <a:hueOff val="0"/>
            <a:satOff val="0"/>
            <a:lumOff val="0"/>
            <a:alphaOff val="0"/>
          </a:schemeClr>
        </a:solidFill>
        <a:ln w="6350" cap="flat" cmpd="sng" algn="ctr">
          <a:solidFill>
            <a:schemeClr val="accent5">
              <a:hueOff val="-5068907"/>
              <a:satOff val="-13064"/>
              <a:lumOff val="-8824"/>
              <a:alphaOff val="0"/>
            </a:schemeClr>
          </a:solidFill>
          <a:prstDash val="solid"/>
          <a:miter lim="800000"/>
        </a:ln>
        <a:effectLst/>
      </dsp:spPr>
      <dsp:style>
        <a:lnRef idx="1">
          <a:scrgbClr r="0" g="0" b="0"/>
        </a:lnRef>
        <a:fillRef idx="1">
          <a:scrgbClr r="0" g="0" b="0"/>
        </a:fillRef>
        <a:effectRef idx="0">
          <a:scrgbClr r="0" g="0" b="0"/>
        </a:effectRef>
        <a:fontRef idx="minor"/>
      </dsp:style>
    </dsp:sp>
    <dsp:sp modelId="{5E0EB0D4-EA2F-47DB-86A0-6DCE46AF6CF8}">
      <dsp:nvSpPr>
        <dsp:cNvPr id="0" name=""/>
        <dsp:cNvSpPr/>
      </dsp:nvSpPr>
      <dsp:spPr>
        <a:xfrm>
          <a:off x="333341" y="3336080"/>
          <a:ext cx="4666783" cy="708480"/>
        </a:xfrm>
        <a:prstGeom prst="roundRec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a:t>Jim Bubaris, Traffic Consultant</a:t>
          </a:r>
        </a:p>
      </dsp:txBody>
      <dsp:txXfrm>
        <a:off x="367926" y="3370665"/>
        <a:ext cx="4597613" cy="639310"/>
      </dsp:txXfrm>
    </dsp:sp>
    <dsp:sp modelId="{9044B9DC-9904-4C8B-AC18-44A9E0D94396}">
      <dsp:nvSpPr>
        <dsp:cNvPr id="0" name=""/>
        <dsp:cNvSpPr/>
      </dsp:nvSpPr>
      <dsp:spPr>
        <a:xfrm>
          <a:off x="0" y="4778959"/>
          <a:ext cx="6666833" cy="604800"/>
        </a:xfrm>
        <a:prstGeom prst="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sp>
    <dsp:sp modelId="{19FAA552-130C-49F6-8FAE-73C7C4EA1605}">
      <dsp:nvSpPr>
        <dsp:cNvPr id="0" name=""/>
        <dsp:cNvSpPr/>
      </dsp:nvSpPr>
      <dsp:spPr>
        <a:xfrm>
          <a:off x="333341" y="4424719"/>
          <a:ext cx="4666783" cy="70848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dirty="0"/>
            <a:t>Ken Frattaroli, Surveyor</a:t>
          </a:r>
        </a:p>
      </dsp:txBody>
      <dsp:txXfrm>
        <a:off x="367926" y="4459304"/>
        <a:ext cx="4597613"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6647" tIns="48324" rIns="96647" bIns="48324" rtlCol="0"/>
          <a:lstStyle>
            <a:lvl1pPr algn="r">
              <a:defRPr sz="1300"/>
            </a:lvl1pPr>
          </a:lstStyle>
          <a:p>
            <a:fld id="{34108517-3D29-4EC5-B68F-6561BF7843A3}" type="datetimeFigureOut">
              <a:rPr lang="en-US" smtClean="0"/>
              <a:t>4/29/24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7" tIns="48324" rIns="96647" bIns="48324"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47" tIns="48324" rIns="96647" bIns="48324"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47" tIns="48324" rIns="96647" bIns="48324" rtlCol="0" anchor="b"/>
          <a:lstStyle>
            <a:lvl1pPr algn="r">
              <a:defRPr sz="1300"/>
            </a:lvl1pPr>
          </a:lstStyle>
          <a:p>
            <a:fld id="{497BB8CF-DE20-4F45-B213-D9B78C56D878}" type="slidenum">
              <a:rPr lang="en-US" smtClean="0"/>
              <a:t>‹#›</a:t>
            </a:fld>
            <a:endParaRPr lang="en-US"/>
          </a:p>
        </p:txBody>
      </p:sp>
    </p:spTree>
    <p:extLst>
      <p:ext uri="{BB962C8B-B14F-4D97-AF65-F5344CB8AC3E}">
        <p14:creationId xmlns:p14="http://schemas.microsoft.com/office/powerpoint/2010/main" val="2078978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16</a:t>
            </a:fld>
            <a:endParaRPr lang="en-US" dirty="0"/>
          </a:p>
        </p:txBody>
      </p:sp>
    </p:spTree>
    <p:extLst>
      <p:ext uri="{BB962C8B-B14F-4D97-AF65-F5344CB8AC3E}">
        <p14:creationId xmlns:p14="http://schemas.microsoft.com/office/powerpoint/2010/main" val="3899010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22</a:t>
            </a:fld>
            <a:endParaRPr lang="en-US" dirty="0"/>
          </a:p>
        </p:txBody>
      </p:sp>
    </p:spTree>
    <p:extLst>
      <p:ext uri="{BB962C8B-B14F-4D97-AF65-F5344CB8AC3E}">
        <p14:creationId xmlns:p14="http://schemas.microsoft.com/office/powerpoint/2010/main" val="3381230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23</a:t>
            </a:fld>
            <a:endParaRPr lang="en-US" dirty="0"/>
          </a:p>
        </p:txBody>
      </p:sp>
    </p:spTree>
    <p:extLst>
      <p:ext uri="{BB962C8B-B14F-4D97-AF65-F5344CB8AC3E}">
        <p14:creationId xmlns:p14="http://schemas.microsoft.com/office/powerpoint/2010/main" val="373993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28</a:t>
            </a:fld>
            <a:endParaRPr lang="en-US" dirty="0"/>
          </a:p>
        </p:txBody>
      </p:sp>
    </p:spTree>
    <p:extLst>
      <p:ext uri="{BB962C8B-B14F-4D97-AF65-F5344CB8AC3E}">
        <p14:creationId xmlns:p14="http://schemas.microsoft.com/office/powerpoint/2010/main" val="3912167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30</a:t>
            </a:fld>
            <a:endParaRPr lang="en-US" dirty="0"/>
          </a:p>
        </p:txBody>
      </p:sp>
    </p:spTree>
    <p:extLst>
      <p:ext uri="{BB962C8B-B14F-4D97-AF65-F5344CB8AC3E}">
        <p14:creationId xmlns:p14="http://schemas.microsoft.com/office/powerpoint/2010/main" val="3547059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7E7C0-29EE-2D4D-86E7-D81608418C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DF1E23-3FDA-874F-B2D0-3B2DD8896D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3B30A2-A09B-8E4E-A729-930C43C08D70}"/>
              </a:ext>
            </a:extLst>
          </p:cNvPr>
          <p:cNvSpPr>
            <a:spLocks noGrp="1"/>
          </p:cNvSpPr>
          <p:nvPr>
            <p:ph type="dt" sz="half" idx="10"/>
          </p:nvPr>
        </p:nvSpPr>
        <p:spPr/>
        <p:txBody>
          <a:bodyPr/>
          <a:lstStyle/>
          <a:p>
            <a:fld id="{C322E0D8-7D70-0B4D-ABF2-664C98DBF0CC}" type="datetimeFigureOut">
              <a:rPr lang="en-US" smtClean="0"/>
              <a:t>4/29/24</a:t>
            </a:fld>
            <a:endParaRPr lang="en-US"/>
          </a:p>
        </p:txBody>
      </p:sp>
      <p:sp>
        <p:nvSpPr>
          <p:cNvPr id="5" name="Footer Placeholder 4">
            <a:extLst>
              <a:ext uri="{FF2B5EF4-FFF2-40B4-BE49-F238E27FC236}">
                <a16:creationId xmlns:a16="http://schemas.microsoft.com/office/drawing/2014/main" id="{C5AEFD0D-A043-7745-B152-8E09FD1CE8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50FC4C-33CD-894B-BD79-6E375CB4B3BE}"/>
              </a:ext>
            </a:extLst>
          </p:cNvPr>
          <p:cNvSpPr>
            <a:spLocks noGrp="1"/>
          </p:cNvSpPr>
          <p:nvPr>
            <p:ph type="sldNum" sz="quarter" idx="12"/>
          </p:nvPr>
        </p:nvSpPr>
        <p:spPr/>
        <p:txBody>
          <a:bodyPr/>
          <a:lstStyle/>
          <a:p>
            <a:fld id="{BAD1EC2C-D463-5C42-8871-2BB0BBC7630C}" type="slidenum">
              <a:rPr lang="en-US" smtClean="0"/>
              <a:t>‹#›</a:t>
            </a:fld>
            <a:endParaRPr lang="en-US"/>
          </a:p>
        </p:txBody>
      </p:sp>
    </p:spTree>
    <p:extLst>
      <p:ext uri="{BB962C8B-B14F-4D97-AF65-F5344CB8AC3E}">
        <p14:creationId xmlns:p14="http://schemas.microsoft.com/office/powerpoint/2010/main" val="206530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C7D63-0539-7646-B6EB-7F15EE8686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4F12A6-97A8-2447-80AE-F6D313E9C2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B5E4E2-EA7B-2946-85F0-A09D43033090}"/>
              </a:ext>
            </a:extLst>
          </p:cNvPr>
          <p:cNvSpPr>
            <a:spLocks noGrp="1"/>
          </p:cNvSpPr>
          <p:nvPr>
            <p:ph type="dt" sz="half" idx="10"/>
          </p:nvPr>
        </p:nvSpPr>
        <p:spPr/>
        <p:txBody>
          <a:bodyPr/>
          <a:lstStyle/>
          <a:p>
            <a:fld id="{C322E0D8-7D70-0B4D-ABF2-664C98DBF0CC}" type="datetimeFigureOut">
              <a:rPr lang="en-US" smtClean="0"/>
              <a:t>4/29/24</a:t>
            </a:fld>
            <a:endParaRPr lang="en-US"/>
          </a:p>
        </p:txBody>
      </p:sp>
      <p:sp>
        <p:nvSpPr>
          <p:cNvPr id="5" name="Footer Placeholder 4">
            <a:extLst>
              <a:ext uri="{FF2B5EF4-FFF2-40B4-BE49-F238E27FC236}">
                <a16:creationId xmlns:a16="http://schemas.microsoft.com/office/drawing/2014/main" id="{86253F4B-CD58-8644-B87B-18EB39EC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17E693-DD4A-374C-8354-5774FF315305}"/>
              </a:ext>
            </a:extLst>
          </p:cNvPr>
          <p:cNvSpPr>
            <a:spLocks noGrp="1"/>
          </p:cNvSpPr>
          <p:nvPr>
            <p:ph type="sldNum" sz="quarter" idx="12"/>
          </p:nvPr>
        </p:nvSpPr>
        <p:spPr/>
        <p:txBody>
          <a:bodyPr/>
          <a:lstStyle/>
          <a:p>
            <a:fld id="{BAD1EC2C-D463-5C42-8871-2BB0BBC7630C}" type="slidenum">
              <a:rPr lang="en-US" smtClean="0"/>
              <a:t>‹#›</a:t>
            </a:fld>
            <a:endParaRPr lang="en-US"/>
          </a:p>
        </p:txBody>
      </p:sp>
    </p:spTree>
    <p:extLst>
      <p:ext uri="{BB962C8B-B14F-4D97-AF65-F5344CB8AC3E}">
        <p14:creationId xmlns:p14="http://schemas.microsoft.com/office/powerpoint/2010/main" val="996820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E13C86-C7EF-ED49-AC82-CA1CCCF0C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363DC5-E623-B04C-8CBA-0B7872079F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0A071-1F0E-FA43-9D5E-DD7E952950D4}"/>
              </a:ext>
            </a:extLst>
          </p:cNvPr>
          <p:cNvSpPr>
            <a:spLocks noGrp="1"/>
          </p:cNvSpPr>
          <p:nvPr>
            <p:ph type="dt" sz="half" idx="10"/>
          </p:nvPr>
        </p:nvSpPr>
        <p:spPr/>
        <p:txBody>
          <a:bodyPr/>
          <a:lstStyle/>
          <a:p>
            <a:fld id="{C322E0D8-7D70-0B4D-ABF2-664C98DBF0CC}" type="datetimeFigureOut">
              <a:rPr lang="en-US" smtClean="0"/>
              <a:t>4/29/24</a:t>
            </a:fld>
            <a:endParaRPr lang="en-US"/>
          </a:p>
        </p:txBody>
      </p:sp>
      <p:sp>
        <p:nvSpPr>
          <p:cNvPr id="5" name="Footer Placeholder 4">
            <a:extLst>
              <a:ext uri="{FF2B5EF4-FFF2-40B4-BE49-F238E27FC236}">
                <a16:creationId xmlns:a16="http://schemas.microsoft.com/office/drawing/2014/main" id="{97F10E93-C7AB-374C-8042-909C2D8D92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7BF4C9-B1C1-E845-A91F-EECF37E46F43}"/>
              </a:ext>
            </a:extLst>
          </p:cNvPr>
          <p:cNvSpPr>
            <a:spLocks noGrp="1"/>
          </p:cNvSpPr>
          <p:nvPr>
            <p:ph type="sldNum" sz="quarter" idx="12"/>
          </p:nvPr>
        </p:nvSpPr>
        <p:spPr/>
        <p:txBody>
          <a:bodyPr/>
          <a:lstStyle/>
          <a:p>
            <a:fld id="{BAD1EC2C-D463-5C42-8871-2BB0BBC7630C}" type="slidenum">
              <a:rPr lang="en-US" smtClean="0"/>
              <a:t>‹#›</a:t>
            </a:fld>
            <a:endParaRPr lang="en-US"/>
          </a:p>
        </p:txBody>
      </p:sp>
    </p:spTree>
    <p:extLst>
      <p:ext uri="{BB962C8B-B14F-4D97-AF65-F5344CB8AC3E}">
        <p14:creationId xmlns:p14="http://schemas.microsoft.com/office/powerpoint/2010/main" val="1146199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1BC7B-25E9-0D4E-B16D-9231544976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C9F512-1722-7B4E-8241-B199E4AEF5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9A030-74BA-DD47-A471-C13B4E080FBA}"/>
              </a:ext>
            </a:extLst>
          </p:cNvPr>
          <p:cNvSpPr>
            <a:spLocks noGrp="1"/>
          </p:cNvSpPr>
          <p:nvPr>
            <p:ph type="dt" sz="half" idx="10"/>
          </p:nvPr>
        </p:nvSpPr>
        <p:spPr/>
        <p:txBody>
          <a:bodyPr/>
          <a:lstStyle/>
          <a:p>
            <a:fld id="{C322E0D8-7D70-0B4D-ABF2-664C98DBF0CC}" type="datetimeFigureOut">
              <a:rPr lang="en-US" smtClean="0"/>
              <a:t>4/29/24</a:t>
            </a:fld>
            <a:endParaRPr lang="en-US"/>
          </a:p>
        </p:txBody>
      </p:sp>
      <p:sp>
        <p:nvSpPr>
          <p:cNvPr id="5" name="Footer Placeholder 4">
            <a:extLst>
              <a:ext uri="{FF2B5EF4-FFF2-40B4-BE49-F238E27FC236}">
                <a16:creationId xmlns:a16="http://schemas.microsoft.com/office/drawing/2014/main" id="{FA7270EA-AD19-1647-95D4-1608EF5910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A2160-DCD8-CE45-8F49-7C983F7BE465}"/>
              </a:ext>
            </a:extLst>
          </p:cNvPr>
          <p:cNvSpPr>
            <a:spLocks noGrp="1"/>
          </p:cNvSpPr>
          <p:nvPr>
            <p:ph type="sldNum" sz="quarter" idx="12"/>
          </p:nvPr>
        </p:nvSpPr>
        <p:spPr/>
        <p:txBody>
          <a:bodyPr/>
          <a:lstStyle/>
          <a:p>
            <a:fld id="{BAD1EC2C-D463-5C42-8871-2BB0BBC7630C}" type="slidenum">
              <a:rPr lang="en-US" smtClean="0"/>
              <a:t>‹#›</a:t>
            </a:fld>
            <a:endParaRPr lang="en-US"/>
          </a:p>
        </p:txBody>
      </p:sp>
    </p:spTree>
    <p:extLst>
      <p:ext uri="{BB962C8B-B14F-4D97-AF65-F5344CB8AC3E}">
        <p14:creationId xmlns:p14="http://schemas.microsoft.com/office/powerpoint/2010/main" val="439541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4A6EF-A42A-184A-98E1-4E6FAC64B9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FE38CC-9027-1F4D-A1C5-A07787D3AF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BF22B2-03B4-C54D-B99C-22055C5E7A25}"/>
              </a:ext>
            </a:extLst>
          </p:cNvPr>
          <p:cNvSpPr>
            <a:spLocks noGrp="1"/>
          </p:cNvSpPr>
          <p:nvPr>
            <p:ph type="dt" sz="half" idx="10"/>
          </p:nvPr>
        </p:nvSpPr>
        <p:spPr/>
        <p:txBody>
          <a:bodyPr/>
          <a:lstStyle/>
          <a:p>
            <a:fld id="{C322E0D8-7D70-0B4D-ABF2-664C98DBF0CC}" type="datetimeFigureOut">
              <a:rPr lang="en-US" smtClean="0"/>
              <a:t>4/29/24</a:t>
            </a:fld>
            <a:endParaRPr lang="en-US"/>
          </a:p>
        </p:txBody>
      </p:sp>
      <p:sp>
        <p:nvSpPr>
          <p:cNvPr id="5" name="Footer Placeholder 4">
            <a:extLst>
              <a:ext uri="{FF2B5EF4-FFF2-40B4-BE49-F238E27FC236}">
                <a16:creationId xmlns:a16="http://schemas.microsoft.com/office/drawing/2014/main" id="{46340652-2A3C-7648-92FF-20B7CDFBD9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178189-437C-224D-BE69-537E0A2806E6}"/>
              </a:ext>
            </a:extLst>
          </p:cNvPr>
          <p:cNvSpPr>
            <a:spLocks noGrp="1"/>
          </p:cNvSpPr>
          <p:nvPr>
            <p:ph type="sldNum" sz="quarter" idx="12"/>
          </p:nvPr>
        </p:nvSpPr>
        <p:spPr/>
        <p:txBody>
          <a:bodyPr/>
          <a:lstStyle/>
          <a:p>
            <a:fld id="{BAD1EC2C-D463-5C42-8871-2BB0BBC7630C}" type="slidenum">
              <a:rPr lang="en-US" smtClean="0"/>
              <a:t>‹#›</a:t>
            </a:fld>
            <a:endParaRPr lang="en-US"/>
          </a:p>
        </p:txBody>
      </p:sp>
    </p:spTree>
    <p:extLst>
      <p:ext uri="{BB962C8B-B14F-4D97-AF65-F5344CB8AC3E}">
        <p14:creationId xmlns:p14="http://schemas.microsoft.com/office/powerpoint/2010/main" val="1297447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FFAAE-81D7-2648-B5B6-20B10E40F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072702-D51F-544D-B508-1C2D893E8B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BAEA86-DE84-A441-95AB-7E1B8C63AD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699D86-2E52-0447-B8D8-8370A67B6BB6}"/>
              </a:ext>
            </a:extLst>
          </p:cNvPr>
          <p:cNvSpPr>
            <a:spLocks noGrp="1"/>
          </p:cNvSpPr>
          <p:nvPr>
            <p:ph type="dt" sz="half" idx="10"/>
          </p:nvPr>
        </p:nvSpPr>
        <p:spPr/>
        <p:txBody>
          <a:bodyPr/>
          <a:lstStyle/>
          <a:p>
            <a:fld id="{C322E0D8-7D70-0B4D-ABF2-664C98DBF0CC}" type="datetimeFigureOut">
              <a:rPr lang="en-US" smtClean="0"/>
              <a:t>4/29/24</a:t>
            </a:fld>
            <a:endParaRPr lang="en-US"/>
          </a:p>
        </p:txBody>
      </p:sp>
      <p:sp>
        <p:nvSpPr>
          <p:cNvPr id="6" name="Footer Placeholder 5">
            <a:extLst>
              <a:ext uri="{FF2B5EF4-FFF2-40B4-BE49-F238E27FC236}">
                <a16:creationId xmlns:a16="http://schemas.microsoft.com/office/drawing/2014/main" id="{46E2CBA8-A3EE-C443-A839-FB254C6CA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05D5FB-DE36-4145-BC8F-5C8A2A5E4815}"/>
              </a:ext>
            </a:extLst>
          </p:cNvPr>
          <p:cNvSpPr>
            <a:spLocks noGrp="1"/>
          </p:cNvSpPr>
          <p:nvPr>
            <p:ph type="sldNum" sz="quarter" idx="12"/>
          </p:nvPr>
        </p:nvSpPr>
        <p:spPr/>
        <p:txBody>
          <a:bodyPr/>
          <a:lstStyle/>
          <a:p>
            <a:fld id="{BAD1EC2C-D463-5C42-8871-2BB0BBC7630C}" type="slidenum">
              <a:rPr lang="en-US" smtClean="0"/>
              <a:t>‹#›</a:t>
            </a:fld>
            <a:endParaRPr lang="en-US"/>
          </a:p>
        </p:txBody>
      </p:sp>
    </p:spTree>
    <p:extLst>
      <p:ext uri="{BB962C8B-B14F-4D97-AF65-F5344CB8AC3E}">
        <p14:creationId xmlns:p14="http://schemas.microsoft.com/office/powerpoint/2010/main" val="2364756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1ABCB-88BE-7B4F-BE42-C196362B4F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C83525-7935-6849-BD2C-8B08D980D9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023F46-3321-7045-BC39-0421527EFF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81EEE8-5E37-6B44-809B-4244AB0D40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6B3A19-0EC1-6E4F-A6E3-F79A13D4CD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74D5A2-5664-6241-AFDF-4F29FAA191D6}"/>
              </a:ext>
            </a:extLst>
          </p:cNvPr>
          <p:cNvSpPr>
            <a:spLocks noGrp="1"/>
          </p:cNvSpPr>
          <p:nvPr>
            <p:ph type="dt" sz="half" idx="10"/>
          </p:nvPr>
        </p:nvSpPr>
        <p:spPr/>
        <p:txBody>
          <a:bodyPr/>
          <a:lstStyle/>
          <a:p>
            <a:fld id="{C322E0D8-7D70-0B4D-ABF2-664C98DBF0CC}" type="datetimeFigureOut">
              <a:rPr lang="en-US" smtClean="0"/>
              <a:t>4/29/24</a:t>
            </a:fld>
            <a:endParaRPr lang="en-US"/>
          </a:p>
        </p:txBody>
      </p:sp>
      <p:sp>
        <p:nvSpPr>
          <p:cNvPr id="8" name="Footer Placeholder 7">
            <a:extLst>
              <a:ext uri="{FF2B5EF4-FFF2-40B4-BE49-F238E27FC236}">
                <a16:creationId xmlns:a16="http://schemas.microsoft.com/office/drawing/2014/main" id="{A471DCB7-701B-DD46-BF68-8A64E06965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66ACF8-9041-4A40-8BEF-423CEDB57155}"/>
              </a:ext>
            </a:extLst>
          </p:cNvPr>
          <p:cNvSpPr>
            <a:spLocks noGrp="1"/>
          </p:cNvSpPr>
          <p:nvPr>
            <p:ph type="sldNum" sz="quarter" idx="12"/>
          </p:nvPr>
        </p:nvSpPr>
        <p:spPr/>
        <p:txBody>
          <a:bodyPr/>
          <a:lstStyle/>
          <a:p>
            <a:fld id="{BAD1EC2C-D463-5C42-8871-2BB0BBC7630C}" type="slidenum">
              <a:rPr lang="en-US" smtClean="0"/>
              <a:t>‹#›</a:t>
            </a:fld>
            <a:endParaRPr lang="en-US"/>
          </a:p>
        </p:txBody>
      </p:sp>
    </p:spTree>
    <p:extLst>
      <p:ext uri="{BB962C8B-B14F-4D97-AF65-F5344CB8AC3E}">
        <p14:creationId xmlns:p14="http://schemas.microsoft.com/office/powerpoint/2010/main" val="2921318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BE838-290C-D143-9198-2991F06399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53AEF6-3647-1441-81B2-95219F5D40A6}"/>
              </a:ext>
            </a:extLst>
          </p:cNvPr>
          <p:cNvSpPr>
            <a:spLocks noGrp="1"/>
          </p:cNvSpPr>
          <p:nvPr>
            <p:ph type="dt" sz="half" idx="10"/>
          </p:nvPr>
        </p:nvSpPr>
        <p:spPr/>
        <p:txBody>
          <a:bodyPr/>
          <a:lstStyle/>
          <a:p>
            <a:fld id="{C322E0D8-7D70-0B4D-ABF2-664C98DBF0CC}" type="datetimeFigureOut">
              <a:rPr lang="en-US" smtClean="0"/>
              <a:t>4/29/24</a:t>
            </a:fld>
            <a:endParaRPr lang="en-US"/>
          </a:p>
        </p:txBody>
      </p:sp>
      <p:sp>
        <p:nvSpPr>
          <p:cNvPr id="4" name="Footer Placeholder 3">
            <a:extLst>
              <a:ext uri="{FF2B5EF4-FFF2-40B4-BE49-F238E27FC236}">
                <a16:creationId xmlns:a16="http://schemas.microsoft.com/office/drawing/2014/main" id="{663B31E7-2A08-0A48-924E-E351585480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9EC603-1C63-3742-961D-63E2783E8D00}"/>
              </a:ext>
            </a:extLst>
          </p:cNvPr>
          <p:cNvSpPr>
            <a:spLocks noGrp="1"/>
          </p:cNvSpPr>
          <p:nvPr>
            <p:ph type="sldNum" sz="quarter" idx="12"/>
          </p:nvPr>
        </p:nvSpPr>
        <p:spPr/>
        <p:txBody>
          <a:bodyPr/>
          <a:lstStyle/>
          <a:p>
            <a:fld id="{BAD1EC2C-D463-5C42-8871-2BB0BBC7630C}" type="slidenum">
              <a:rPr lang="en-US" smtClean="0"/>
              <a:t>‹#›</a:t>
            </a:fld>
            <a:endParaRPr lang="en-US"/>
          </a:p>
        </p:txBody>
      </p:sp>
    </p:spTree>
    <p:extLst>
      <p:ext uri="{BB962C8B-B14F-4D97-AF65-F5344CB8AC3E}">
        <p14:creationId xmlns:p14="http://schemas.microsoft.com/office/powerpoint/2010/main" val="3691465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BE3313-C015-784F-AF69-DB9B9A24C37C}"/>
              </a:ext>
            </a:extLst>
          </p:cNvPr>
          <p:cNvSpPr>
            <a:spLocks noGrp="1"/>
          </p:cNvSpPr>
          <p:nvPr>
            <p:ph type="dt" sz="half" idx="10"/>
          </p:nvPr>
        </p:nvSpPr>
        <p:spPr/>
        <p:txBody>
          <a:bodyPr/>
          <a:lstStyle/>
          <a:p>
            <a:fld id="{C322E0D8-7D70-0B4D-ABF2-664C98DBF0CC}" type="datetimeFigureOut">
              <a:rPr lang="en-US" smtClean="0"/>
              <a:t>4/29/24</a:t>
            </a:fld>
            <a:endParaRPr lang="en-US"/>
          </a:p>
        </p:txBody>
      </p:sp>
      <p:sp>
        <p:nvSpPr>
          <p:cNvPr id="3" name="Footer Placeholder 2">
            <a:extLst>
              <a:ext uri="{FF2B5EF4-FFF2-40B4-BE49-F238E27FC236}">
                <a16:creationId xmlns:a16="http://schemas.microsoft.com/office/drawing/2014/main" id="{021CBBDD-9283-824E-A876-DF8ADD2443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64F3C5-9E36-FE40-9CE5-0A1D139AA8C2}"/>
              </a:ext>
            </a:extLst>
          </p:cNvPr>
          <p:cNvSpPr>
            <a:spLocks noGrp="1"/>
          </p:cNvSpPr>
          <p:nvPr>
            <p:ph type="sldNum" sz="quarter" idx="12"/>
          </p:nvPr>
        </p:nvSpPr>
        <p:spPr/>
        <p:txBody>
          <a:bodyPr/>
          <a:lstStyle/>
          <a:p>
            <a:fld id="{BAD1EC2C-D463-5C42-8871-2BB0BBC7630C}" type="slidenum">
              <a:rPr lang="en-US" smtClean="0"/>
              <a:t>‹#›</a:t>
            </a:fld>
            <a:endParaRPr lang="en-US"/>
          </a:p>
        </p:txBody>
      </p:sp>
    </p:spTree>
    <p:extLst>
      <p:ext uri="{BB962C8B-B14F-4D97-AF65-F5344CB8AC3E}">
        <p14:creationId xmlns:p14="http://schemas.microsoft.com/office/powerpoint/2010/main" val="3976565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25150-4ABD-DC48-8EEF-CB8899CAAC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F26A6A-DAB0-C344-9B13-57D9118EE4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E1D344-2B41-CF47-B4E3-3121BD7BA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31D14A-DDF8-E141-B56F-C9B64995D1CD}"/>
              </a:ext>
            </a:extLst>
          </p:cNvPr>
          <p:cNvSpPr>
            <a:spLocks noGrp="1"/>
          </p:cNvSpPr>
          <p:nvPr>
            <p:ph type="dt" sz="half" idx="10"/>
          </p:nvPr>
        </p:nvSpPr>
        <p:spPr/>
        <p:txBody>
          <a:bodyPr/>
          <a:lstStyle/>
          <a:p>
            <a:fld id="{C322E0D8-7D70-0B4D-ABF2-664C98DBF0CC}" type="datetimeFigureOut">
              <a:rPr lang="en-US" smtClean="0"/>
              <a:t>4/29/24</a:t>
            </a:fld>
            <a:endParaRPr lang="en-US"/>
          </a:p>
        </p:txBody>
      </p:sp>
      <p:sp>
        <p:nvSpPr>
          <p:cNvPr id="6" name="Footer Placeholder 5">
            <a:extLst>
              <a:ext uri="{FF2B5EF4-FFF2-40B4-BE49-F238E27FC236}">
                <a16:creationId xmlns:a16="http://schemas.microsoft.com/office/drawing/2014/main" id="{0B286F3B-D3ED-2D42-B847-A03B9AD143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FD4462-9E5E-D141-8CE4-E2D80D89526A}"/>
              </a:ext>
            </a:extLst>
          </p:cNvPr>
          <p:cNvSpPr>
            <a:spLocks noGrp="1"/>
          </p:cNvSpPr>
          <p:nvPr>
            <p:ph type="sldNum" sz="quarter" idx="12"/>
          </p:nvPr>
        </p:nvSpPr>
        <p:spPr/>
        <p:txBody>
          <a:bodyPr/>
          <a:lstStyle/>
          <a:p>
            <a:fld id="{BAD1EC2C-D463-5C42-8871-2BB0BBC7630C}" type="slidenum">
              <a:rPr lang="en-US" smtClean="0"/>
              <a:t>‹#›</a:t>
            </a:fld>
            <a:endParaRPr lang="en-US"/>
          </a:p>
        </p:txBody>
      </p:sp>
    </p:spTree>
    <p:extLst>
      <p:ext uri="{BB962C8B-B14F-4D97-AF65-F5344CB8AC3E}">
        <p14:creationId xmlns:p14="http://schemas.microsoft.com/office/powerpoint/2010/main" val="1415180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D2EFC-E3E3-AE4F-B13D-3D9FD26CBA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00BF36-F63B-2741-88D8-B50F87422F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57D2C2-46A7-0644-92B4-CE9CD482F5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EF5CD5-C8F8-A04C-8037-4EA0406E7203}"/>
              </a:ext>
            </a:extLst>
          </p:cNvPr>
          <p:cNvSpPr>
            <a:spLocks noGrp="1"/>
          </p:cNvSpPr>
          <p:nvPr>
            <p:ph type="dt" sz="half" idx="10"/>
          </p:nvPr>
        </p:nvSpPr>
        <p:spPr/>
        <p:txBody>
          <a:bodyPr/>
          <a:lstStyle/>
          <a:p>
            <a:fld id="{C322E0D8-7D70-0B4D-ABF2-664C98DBF0CC}" type="datetimeFigureOut">
              <a:rPr lang="en-US" smtClean="0"/>
              <a:t>4/29/24</a:t>
            </a:fld>
            <a:endParaRPr lang="en-US"/>
          </a:p>
        </p:txBody>
      </p:sp>
      <p:sp>
        <p:nvSpPr>
          <p:cNvPr id="6" name="Footer Placeholder 5">
            <a:extLst>
              <a:ext uri="{FF2B5EF4-FFF2-40B4-BE49-F238E27FC236}">
                <a16:creationId xmlns:a16="http://schemas.microsoft.com/office/drawing/2014/main" id="{17502B91-B2F0-1F4F-A369-48051174A6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98BF11-BFC2-CA47-9680-4E026B83C0C4}"/>
              </a:ext>
            </a:extLst>
          </p:cNvPr>
          <p:cNvSpPr>
            <a:spLocks noGrp="1"/>
          </p:cNvSpPr>
          <p:nvPr>
            <p:ph type="sldNum" sz="quarter" idx="12"/>
          </p:nvPr>
        </p:nvSpPr>
        <p:spPr/>
        <p:txBody>
          <a:bodyPr/>
          <a:lstStyle/>
          <a:p>
            <a:fld id="{BAD1EC2C-D463-5C42-8871-2BB0BBC7630C}" type="slidenum">
              <a:rPr lang="en-US" smtClean="0"/>
              <a:t>‹#›</a:t>
            </a:fld>
            <a:endParaRPr lang="en-US"/>
          </a:p>
        </p:txBody>
      </p:sp>
    </p:spTree>
    <p:extLst>
      <p:ext uri="{BB962C8B-B14F-4D97-AF65-F5344CB8AC3E}">
        <p14:creationId xmlns:p14="http://schemas.microsoft.com/office/powerpoint/2010/main" val="2489577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DC2A4-63AC-5D42-8FEA-BCD8BD79B0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84BB90-9EB4-A343-BBBD-1397E95319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0A13B5-40BC-214C-BB7D-97DD731E95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22E0D8-7D70-0B4D-ABF2-664C98DBF0CC}" type="datetimeFigureOut">
              <a:rPr lang="en-US" smtClean="0"/>
              <a:t>4/29/24</a:t>
            </a:fld>
            <a:endParaRPr lang="en-US"/>
          </a:p>
        </p:txBody>
      </p:sp>
      <p:sp>
        <p:nvSpPr>
          <p:cNvPr id="5" name="Footer Placeholder 4">
            <a:extLst>
              <a:ext uri="{FF2B5EF4-FFF2-40B4-BE49-F238E27FC236}">
                <a16:creationId xmlns:a16="http://schemas.microsoft.com/office/drawing/2014/main" id="{E6AD0CCB-7C35-7E4D-B9BF-0419ACADF2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9A3E2B-AB5B-D546-A52E-C7A9833F3D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D1EC2C-D463-5C42-8871-2BB0BBC7630C}" type="slidenum">
              <a:rPr lang="en-US" smtClean="0"/>
              <a:t>‹#›</a:t>
            </a:fld>
            <a:endParaRPr lang="en-US"/>
          </a:p>
        </p:txBody>
      </p:sp>
    </p:spTree>
    <p:extLst>
      <p:ext uri="{BB962C8B-B14F-4D97-AF65-F5344CB8AC3E}">
        <p14:creationId xmlns:p14="http://schemas.microsoft.com/office/powerpoint/2010/main" val="34602350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4DE81DB2-2D2F-F04B-4DEF-654866FAA4A0}"/>
              </a:ext>
            </a:extLst>
          </p:cNvPr>
          <p:cNvPicPr>
            <a:picLocks noChangeAspect="1"/>
          </p:cNvPicPr>
          <p:nvPr/>
        </p:nvPicPr>
        <p:blipFill rotWithShape="1">
          <a:blip r:embed="rId2">
            <a:alphaModFix/>
          </a:blip>
          <a:srcRect t="12007" b="12993"/>
          <a:stretch/>
        </p:blipFill>
        <p:spPr>
          <a:xfrm>
            <a:off x="-9589" y="0"/>
            <a:ext cx="12191979" cy="6857990"/>
          </a:xfrm>
          <a:prstGeom prst="rect">
            <a:avLst/>
          </a:prstGeom>
        </p:spPr>
      </p:pic>
      <p:sp>
        <p:nvSpPr>
          <p:cNvPr id="15" name="Rectangle 8">
            <a:extLst>
              <a:ext uri="{FF2B5EF4-FFF2-40B4-BE49-F238E27FC236}">
                <a16:creationId xmlns:a16="http://schemas.microsoft.com/office/drawing/2014/main" id="{EB0222B5-B739-82A9-5CCC-C5585AE12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44663" y="-4344657"/>
            <a:ext cx="3512260" cy="12201589"/>
          </a:xfrm>
          <a:prstGeom prst="rect">
            <a:avLst/>
          </a:prstGeom>
          <a:gradFill flip="none" rotWithShape="1">
            <a:gsLst>
              <a:gs pos="10000">
                <a:srgbClr val="000000">
                  <a:alpha val="0"/>
                </a:srgbClr>
              </a:gs>
              <a:gs pos="66000">
                <a:srgbClr val="000000">
                  <a:alpha val="46000"/>
                </a:srgbClr>
              </a:gs>
              <a:gs pos="100000">
                <a:srgbClr val="000000">
                  <a:alpha val="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3EA3FA-EEB9-1644-A488-490AEE3688C6}"/>
              </a:ext>
            </a:extLst>
          </p:cNvPr>
          <p:cNvSpPr>
            <a:spLocks noGrp="1"/>
          </p:cNvSpPr>
          <p:nvPr>
            <p:ph type="ctrTitle"/>
          </p:nvPr>
        </p:nvSpPr>
        <p:spPr>
          <a:xfrm>
            <a:off x="762000" y="1137435"/>
            <a:ext cx="7800660" cy="835744"/>
          </a:xfrm>
        </p:spPr>
        <p:txBody>
          <a:bodyPr anchor="t">
            <a:normAutofit/>
          </a:bodyPr>
          <a:lstStyle/>
          <a:p>
            <a:pPr algn="l"/>
            <a:r>
              <a:rPr lang="en-US" sz="4000" dirty="0">
                <a:solidFill>
                  <a:srgbClr val="FFFFFF"/>
                </a:solidFill>
              </a:rPr>
              <a:t>BUDR</a:t>
            </a:r>
          </a:p>
        </p:txBody>
      </p:sp>
      <p:sp>
        <p:nvSpPr>
          <p:cNvPr id="16" name="Rectangle 10">
            <a:extLst>
              <a:ext uri="{FF2B5EF4-FFF2-40B4-BE49-F238E27FC236}">
                <a16:creationId xmlns:a16="http://schemas.microsoft.com/office/drawing/2014/main" id="{5BE23E75-E7E9-4D9F-6D25-5512363F8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78570" y="-449383"/>
            <a:ext cx="2425271" cy="12201588"/>
          </a:xfrm>
          <a:prstGeom prst="rect">
            <a:avLst/>
          </a:prstGeom>
          <a:gradFill flip="none" rotWithShape="1">
            <a:gsLst>
              <a:gs pos="10000">
                <a:srgbClr val="000000">
                  <a:alpha val="0"/>
                </a:srgbClr>
              </a:gs>
              <a:gs pos="66000">
                <a:srgbClr val="000000">
                  <a:alpha val="35000"/>
                </a:srgbClr>
              </a:gs>
              <a:gs pos="100000">
                <a:srgbClr val="000000">
                  <a:alpha val="4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1B115DB-65EB-3FC3-7284-CFDF4ADC60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E11ED00-9434-4DB5-B56C-AA7BE29615B3}"/>
              </a:ext>
            </a:extLst>
          </p:cNvPr>
          <p:cNvPicPr/>
          <p:nvPr/>
        </p:nvPicPr>
        <p:blipFill>
          <a:blip r:embed="rId3"/>
          <a:stretch>
            <a:fillRect/>
          </a:stretch>
        </p:blipFill>
        <p:spPr>
          <a:xfrm>
            <a:off x="995105" y="3266454"/>
            <a:ext cx="3667225" cy="1418135"/>
          </a:xfrm>
          <a:prstGeom prst="rect">
            <a:avLst/>
          </a:prstGeom>
        </p:spPr>
      </p:pic>
    </p:spTree>
    <p:extLst>
      <p:ext uri="{BB962C8B-B14F-4D97-AF65-F5344CB8AC3E}">
        <p14:creationId xmlns:p14="http://schemas.microsoft.com/office/powerpoint/2010/main" val="218845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6A1201-3ABE-2F49-B17D-4942388FA28F}"/>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                BUDR Community Outreach</a:t>
            </a:r>
          </a:p>
        </p:txBody>
      </p:sp>
      <p:sp>
        <p:nvSpPr>
          <p:cNvPr id="3" name="Content Placeholder 2">
            <a:extLst>
              <a:ext uri="{FF2B5EF4-FFF2-40B4-BE49-F238E27FC236}">
                <a16:creationId xmlns:a16="http://schemas.microsoft.com/office/drawing/2014/main" id="{AB4C1170-DDD1-7348-A539-2795F06912BC}"/>
              </a:ext>
            </a:extLst>
          </p:cNvPr>
          <p:cNvSpPr>
            <a:spLocks noGrp="1"/>
          </p:cNvSpPr>
          <p:nvPr>
            <p:ph idx="1"/>
          </p:nvPr>
        </p:nvSpPr>
        <p:spPr>
          <a:xfrm>
            <a:off x="1371599" y="2318197"/>
            <a:ext cx="9724031" cy="3683358"/>
          </a:xfrm>
        </p:spPr>
        <p:txBody>
          <a:bodyPr anchor="ctr">
            <a:normAutofit/>
          </a:bodyPr>
          <a:lstStyle/>
          <a:p>
            <a:r>
              <a:rPr lang="en-US" sz="1300"/>
              <a:t>1. Attended two community meetings at Bethel ME Church.</a:t>
            </a:r>
          </a:p>
          <a:p>
            <a:r>
              <a:rPr lang="en-US" sz="1300"/>
              <a:t>2. With the assistance of Cynthia Bowser, organized a community meeting where BUDR presented to community leaders and residents of the West Side at the Stamford Police Department Community Room.</a:t>
            </a:r>
          </a:p>
          <a:p>
            <a:r>
              <a:rPr lang="en-US" sz="1300"/>
              <a:t>Met with Reverend Ford of Faith Tabernacle Church and Reverend Bradley of Union Baptist Church.</a:t>
            </a:r>
          </a:p>
          <a:p>
            <a:r>
              <a:rPr lang="en-US" sz="1300"/>
              <a:t>Met twice with Representative Corey Paris.</a:t>
            </a:r>
          </a:p>
          <a:p>
            <a:r>
              <a:rPr lang="en-US" sz="1300"/>
              <a:t>Met with State Black and Puerto Rican Caucus – several City of Stamford officials sit on the caucus.</a:t>
            </a:r>
          </a:p>
          <a:p>
            <a:r>
              <a:rPr lang="en-US" sz="1300"/>
              <a:t>Provided tours of the BUDR Danbury facility to 3 West Side Community Leaders: Cynthia Bowser, Community Activist, Maya Donald, President of CORNERS and Mike Meyer, Director Family and Community Development.</a:t>
            </a:r>
          </a:p>
          <a:p>
            <a:r>
              <a:rPr lang="en-US" sz="1300"/>
              <a:t>Met with Representative Denis Patterson (6</a:t>
            </a:r>
            <a:r>
              <a:rPr lang="en-US" sz="1300" baseline="30000"/>
              <a:t>th</a:t>
            </a:r>
            <a:r>
              <a:rPr lang="en-US" sz="1300"/>
              <a:t>) and and briefly with Representative Bonnie Kim Campbell (5</a:t>
            </a:r>
            <a:r>
              <a:rPr lang="en-US" sz="1300" baseline="30000"/>
              <a:t>th</a:t>
            </a:r>
            <a:r>
              <a:rPr lang="en-US" sz="1300"/>
              <a:t>)</a:t>
            </a:r>
          </a:p>
          <a:p>
            <a:r>
              <a:rPr lang="en-US" sz="1300"/>
              <a:t>Spoke with Janeen Freeman- Special Assistant to the Mayor and Director of Partnership and Community Engagement.</a:t>
            </a:r>
          </a:p>
          <a:p>
            <a:r>
              <a:rPr lang="en-US" sz="1300"/>
              <a:t>Met with Matt Quinones, Director of Operations to discuss West Side operational concerns.</a:t>
            </a:r>
          </a:p>
          <a:p>
            <a:r>
              <a:rPr lang="en-US" sz="1300"/>
              <a:t>Also reached out to Craig Baker at the Stamford BGC; Jeffrey Stella and Kindrea Walston, District 9 Reps; Representative Davis Michel and Senator Patricia Billie Miller.</a:t>
            </a:r>
          </a:p>
          <a:p>
            <a:pPr marL="0" indent="0">
              <a:buNone/>
            </a:pPr>
            <a:endParaRPr lang="en-US" sz="1300"/>
          </a:p>
        </p:txBody>
      </p:sp>
    </p:spTree>
    <p:extLst>
      <p:ext uri="{BB962C8B-B14F-4D97-AF65-F5344CB8AC3E}">
        <p14:creationId xmlns:p14="http://schemas.microsoft.com/office/powerpoint/2010/main" val="3931246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5">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42DC32-5449-4165-BF97-55B763181788}"/>
              </a:ext>
            </a:extLst>
          </p:cNvPr>
          <p:cNvSpPr>
            <a:spLocks noGrp="1"/>
          </p:cNvSpPr>
          <p:nvPr>
            <p:ph type="title"/>
          </p:nvPr>
        </p:nvSpPr>
        <p:spPr>
          <a:xfrm>
            <a:off x="8643193" y="489507"/>
            <a:ext cx="3091607" cy="1655483"/>
          </a:xfrm>
        </p:spPr>
        <p:txBody>
          <a:bodyPr anchor="b">
            <a:normAutofit/>
          </a:bodyPr>
          <a:lstStyle/>
          <a:p>
            <a:r>
              <a:rPr lang="en-US" sz="4000"/>
              <a:t>Site Information</a:t>
            </a:r>
          </a:p>
        </p:txBody>
      </p:sp>
      <p:pic>
        <p:nvPicPr>
          <p:cNvPr id="31" name="Picture 21" descr="Floorplan on a table">
            <a:extLst>
              <a:ext uri="{FF2B5EF4-FFF2-40B4-BE49-F238E27FC236}">
                <a16:creationId xmlns:a16="http://schemas.microsoft.com/office/drawing/2014/main" id="{0BDD6D58-9AEB-D47A-CDDB-CB998FF2305B}"/>
              </a:ext>
            </a:extLst>
          </p:cNvPr>
          <p:cNvPicPr>
            <a:picLocks noChangeAspect="1"/>
          </p:cNvPicPr>
          <p:nvPr/>
        </p:nvPicPr>
        <p:blipFill rotWithShape="1">
          <a:blip r:embed="rId2"/>
          <a:srcRect l="10721" r="2" b="2"/>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FFC80B8D-A651-4DDB-8D19-2DCA9A7F4627}"/>
              </a:ext>
            </a:extLst>
          </p:cNvPr>
          <p:cNvSpPr>
            <a:spLocks noGrp="1"/>
          </p:cNvSpPr>
          <p:nvPr>
            <p:ph idx="1"/>
          </p:nvPr>
        </p:nvSpPr>
        <p:spPr>
          <a:xfrm>
            <a:off x="8643193" y="2418408"/>
            <a:ext cx="2942813" cy="3540265"/>
          </a:xfrm>
        </p:spPr>
        <p:txBody>
          <a:bodyPr>
            <a:normAutofit/>
          </a:bodyPr>
          <a:lstStyle/>
          <a:p>
            <a:r>
              <a:rPr lang="en-US" sz="2000" dirty="0"/>
              <a:t>Carl </a:t>
            </a:r>
            <a:r>
              <a:rPr lang="en-US" sz="2000" dirty="0" err="1"/>
              <a:t>Tirella</a:t>
            </a:r>
            <a:endParaRPr lang="en-US" sz="2000" dirty="0"/>
          </a:p>
          <a:p>
            <a:pPr lvl="1"/>
            <a:r>
              <a:rPr lang="en-US" sz="2000" dirty="0"/>
              <a:t>Retail Layout</a:t>
            </a:r>
          </a:p>
          <a:p>
            <a:pPr lvl="1"/>
            <a:r>
              <a:rPr lang="en-US" sz="2000" dirty="0"/>
              <a:t>Purchase Process</a:t>
            </a:r>
          </a:p>
          <a:p>
            <a:pPr lvl="1"/>
            <a:r>
              <a:rPr lang="en-US" sz="2000" dirty="0"/>
              <a:t>Building Details</a:t>
            </a:r>
          </a:p>
          <a:p>
            <a:pPr lvl="1"/>
            <a:r>
              <a:rPr lang="en-US" sz="2000" dirty="0"/>
              <a:t>Security</a:t>
            </a:r>
          </a:p>
        </p:txBody>
      </p:sp>
      <p:sp>
        <p:nvSpPr>
          <p:cNvPr id="28" name="Rectangle 27">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9090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74CD657-CC4B-4739-8B8E-894F909F2929}"/>
              </a:ext>
            </a:extLst>
          </p:cNvPr>
          <p:cNvPicPr>
            <a:picLocks noChangeAspect="1"/>
          </p:cNvPicPr>
          <p:nvPr/>
        </p:nvPicPr>
        <p:blipFill>
          <a:blip r:embed="rId2"/>
          <a:stretch>
            <a:fillRect/>
          </a:stretch>
        </p:blipFill>
        <p:spPr>
          <a:xfrm>
            <a:off x="580724" y="0"/>
            <a:ext cx="11030552" cy="6858000"/>
          </a:xfrm>
          <a:prstGeom prst="rect">
            <a:avLst/>
          </a:prstGeom>
        </p:spPr>
      </p:pic>
    </p:spTree>
    <p:extLst>
      <p:ext uri="{BB962C8B-B14F-4D97-AF65-F5344CB8AC3E}">
        <p14:creationId xmlns:p14="http://schemas.microsoft.com/office/powerpoint/2010/main" val="1439503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map of a city&#10;&#10;Description automatically generated">
            <a:extLst>
              <a:ext uri="{FF2B5EF4-FFF2-40B4-BE49-F238E27FC236}">
                <a16:creationId xmlns:a16="http://schemas.microsoft.com/office/drawing/2014/main" id="{E2B1ECEC-5BCE-BB45-9C08-89642C5C08F8}"/>
              </a:ext>
            </a:extLst>
          </p:cNvPr>
          <p:cNvPicPr>
            <a:picLocks noGrp="1" noChangeAspect="1"/>
          </p:cNvPicPr>
          <p:nvPr>
            <p:ph idx="1"/>
          </p:nvPr>
        </p:nvPicPr>
        <p:blipFill rotWithShape="1">
          <a:blip r:embed="rId2"/>
          <a:srcRect l="4871" r="1" b="1"/>
          <a:stretch/>
        </p:blipFill>
        <p:spPr>
          <a:xfrm>
            <a:off x="20" y="1282"/>
            <a:ext cx="12191980" cy="6856718"/>
          </a:xfrm>
          <a:prstGeom prst="rect">
            <a:avLst/>
          </a:prstGeom>
        </p:spPr>
      </p:pic>
    </p:spTree>
    <p:extLst>
      <p:ext uri="{BB962C8B-B14F-4D97-AF65-F5344CB8AC3E}">
        <p14:creationId xmlns:p14="http://schemas.microsoft.com/office/powerpoint/2010/main" val="4239508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usy pedestrian crossing">
            <a:extLst>
              <a:ext uri="{FF2B5EF4-FFF2-40B4-BE49-F238E27FC236}">
                <a16:creationId xmlns:a16="http://schemas.microsoft.com/office/drawing/2014/main" id="{C42BE0BA-91F5-4E80-6B5F-71A6E23CB2EE}"/>
              </a:ext>
            </a:extLst>
          </p:cNvPr>
          <p:cNvPicPr>
            <a:picLocks noChangeAspect="1"/>
          </p:cNvPicPr>
          <p:nvPr/>
        </p:nvPicPr>
        <p:blipFill rotWithShape="1">
          <a:blip r:embed="rId2"/>
          <a:srcRect r="5882"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FAB62A-E1F7-400A-AA01-24CBA34C54D8}"/>
              </a:ext>
            </a:extLst>
          </p:cNvPr>
          <p:cNvSpPr>
            <a:spLocks noGrp="1"/>
          </p:cNvSpPr>
          <p:nvPr>
            <p:ph type="title"/>
          </p:nvPr>
        </p:nvSpPr>
        <p:spPr>
          <a:xfrm>
            <a:off x="7531610" y="365125"/>
            <a:ext cx="3822189" cy="1899912"/>
          </a:xfrm>
        </p:spPr>
        <p:txBody>
          <a:bodyPr>
            <a:normAutofit/>
          </a:bodyPr>
          <a:lstStyle/>
          <a:p>
            <a:r>
              <a:rPr lang="en-US" sz="4000"/>
              <a:t>Traffic</a:t>
            </a:r>
          </a:p>
        </p:txBody>
      </p:sp>
      <p:sp>
        <p:nvSpPr>
          <p:cNvPr id="3" name="Content Placeholder 2">
            <a:extLst>
              <a:ext uri="{FF2B5EF4-FFF2-40B4-BE49-F238E27FC236}">
                <a16:creationId xmlns:a16="http://schemas.microsoft.com/office/drawing/2014/main" id="{5ABE47D5-AE8D-4E78-9D35-FBD5F57901AE}"/>
              </a:ext>
            </a:extLst>
          </p:cNvPr>
          <p:cNvSpPr>
            <a:spLocks noGrp="1"/>
          </p:cNvSpPr>
          <p:nvPr>
            <p:ph idx="1"/>
          </p:nvPr>
        </p:nvSpPr>
        <p:spPr>
          <a:xfrm>
            <a:off x="7531610" y="2434201"/>
            <a:ext cx="3822189" cy="3742762"/>
          </a:xfrm>
        </p:spPr>
        <p:txBody>
          <a:bodyPr>
            <a:normAutofit/>
          </a:bodyPr>
          <a:lstStyle/>
          <a:p>
            <a:r>
              <a:rPr lang="en-US" sz="2000"/>
              <a:t>Bubaris Traffic Associates – Report/Study</a:t>
            </a:r>
          </a:p>
        </p:txBody>
      </p:sp>
    </p:spTree>
    <p:extLst>
      <p:ext uri="{BB962C8B-B14F-4D97-AF65-F5344CB8AC3E}">
        <p14:creationId xmlns:p14="http://schemas.microsoft.com/office/powerpoint/2010/main" val="88713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F6E5CC-B266-49E9-A1A6-C30E64856E75}"/>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Conclusions</a:t>
            </a:r>
          </a:p>
        </p:txBody>
      </p:sp>
      <p:sp>
        <p:nvSpPr>
          <p:cNvPr id="3" name="Content Placeholder 2">
            <a:extLst>
              <a:ext uri="{FF2B5EF4-FFF2-40B4-BE49-F238E27FC236}">
                <a16:creationId xmlns:a16="http://schemas.microsoft.com/office/drawing/2014/main" id="{8DCF368D-EA95-460C-ABEF-513A70BA42F3}"/>
              </a:ext>
            </a:extLst>
          </p:cNvPr>
          <p:cNvSpPr>
            <a:spLocks noGrp="1"/>
          </p:cNvSpPr>
          <p:nvPr>
            <p:ph idx="1"/>
          </p:nvPr>
        </p:nvSpPr>
        <p:spPr>
          <a:xfrm>
            <a:off x="1371599" y="1590740"/>
            <a:ext cx="9724031" cy="5267259"/>
          </a:xfrm>
        </p:spPr>
        <p:txBody>
          <a:bodyPr anchor="ctr">
            <a:normAutofit fontScale="85000" lnSpcReduction="10000"/>
          </a:bodyPr>
          <a:lstStyle/>
          <a:p>
            <a:pPr marL="0" indent="0">
              <a:buNone/>
            </a:pPr>
            <a:r>
              <a:rPr lang="en-US" sz="2000" dirty="0"/>
              <a:t>It is the professional opinion of </a:t>
            </a:r>
            <a:r>
              <a:rPr lang="en-US" sz="2000" dirty="0" err="1"/>
              <a:t>Bubaris</a:t>
            </a:r>
            <a:r>
              <a:rPr lang="en-US" sz="2000" dirty="0"/>
              <a:t> Traffic Associates that the proposed cannabis facility, to be located at the northeast quadrant of the signalized intersection of West Main Street at Liberty Street and Roosevelt Avenue, with access to/egress from the surrounding roadway network via the one existing drive serving the site intersecting the north side of West Main Street east of Liberty Street, should not adversely impact traffic operations on the surrounding roadway network in the year 2025-2026 when occupancy of the subject space and full operation is expected.</a:t>
            </a:r>
          </a:p>
          <a:p>
            <a:pPr marL="0" indent="0">
              <a:buNone/>
            </a:pPr>
            <a:endParaRPr lang="en-US" sz="2000" dirty="0"/>
          </a:p>
          <a:p>
            <a:pPr marL="0" indent="0">
              <a:buNone/>
            </a:pPr>
            <a:r>
              <a:rPr lang="en-US" sz="2000" dirty="0"/>
              <a:t>The proposed development will generate about 22 vehicular trips per hour during the weekday am peak, about 46 trips per hour during the weekday pm peak, and about 70 trips per hour during the Saturday midday peak, where each patron visiting the site will generate one inbound and one outbound vehicular trip. </a:t>
            </a:r>
            <a:r>
              <a:rPr lang="en-US" sz="2000" u="sng" dirty="0"/>
              <a:t>Therefore, the projected patron numbers would be HALF of these estimated trip generation estimates.</a:t>
            </a:r>
            <a:r>
              <a:rPr lang="en-US" sz="2000" dirty="0"/>
              <a:t> </a:t>
            </a:r>
          </a:p>
          <a:p>
            <a:pPr marL="0" indent="0">
              <a:buNone/>
            </a:pPr>
            <a:endParaRPr lang="en-US" sz="2000" dirty="0"/>
          </a:p>
          <a:p>
            <a:pPr marL="0" indent="0">
              <a:buNone/>
            </a:pPr>
            <a:r>
              <a:rPr lang="en-US" sz="2000" dirty="0"/>
              <a:t>Traffic operational analyses indicate that the proposed development should not have an adverse impact on traffic operations with good to excellent levels of service. </a:t>
            </a:r>
          </a:p>
          <a:p>
            <a:pPr marL="0" indent="0">
              <a:buNone/>
            </a:pPr>
            <a:endParaRPr lang="en-US" sz="2000" dirty="0"/>
          </a:p>
          <a:p>
            <a:pPr marL="0" indent="0">
              <a:buNone/>
            </a:pPr>
            <a:r>
              <a:rPr lang="en-US" sz="2000" dirty="0"/>
              <a:t>The traffic crash experience for the subject study area is satisfactory, with no recurring problems that need to be corrected, or that may be exacerbated by the proposed development. </a:t>
            </a:r>
          </a:p>
          <a:p>
            <a:pPr marL="0" indent="0">
              <a:buNone/>
            </a:pPr>
            <a:endParaRPr lang="en-US" sz="2000" dirty="0"/>
          </a:p>
          <a:p>
            <a:pPr marL="0" indent="0">
              <a:buNone/>
            </a:pPr>
            <a:r>
              <a:rPr lang="en-US" sz="2000" dirty="0"/>
              <a:t>Available sight line distances at the proposed site drive location were found to be satisfactory.</a:t>
            </a:r>
          </a:p>
        </p:txBody>
      </p:sp>
    </p:spTree>
    <p:extLst>
      <p:ext uri="{BB962C8B-B14F-4D97-AF65-F5344CB8AC3E}">
        <p14:creationId xmlns:p14="http://schemas.microsoft.com/office/powerpoint/2010/main" val="2732679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F64C0E11-7DE4-D558-C3EF-9B3C7A9BF17D}"/>
              </a:ext>
            </a:extLst>
          </p:cNvPr>
          <p:cNvSpPr>
            <a:spLocks noGrp="1"/>
          </p:cNvSpPr>
          <p:nvPr>
            <p:ph type="title" idx="4294967295"/>
          </p:nvPr>
        </p:nvSpPr>
        <p:spPr>
          <a:xfrm>
            <a:off x="1371599" y="294538"/>
            <a:ext cx="9895951" cy="1033669"/>
          </a:xfrm>
        </p:spPr>
        <p:txBody>
          <a:bodyPr vert="horz" lIns="91440" tIns="45720" rIns="91440" bIns="45720" rtlCol="0" anchor="ctr">
            <a:normAutofit/>
          </a:bodyPr>
          <a:lstStyle/>
          <a:p>
            <a:r>
              <a:rPr lang="en-US" sz="3400" kern="1200" dirty="0">
                <a:solidFill>
                  <a:srgbClr val="FFFFFF"/>
                </a:solidFill>
                <a:latin typeface="+mj-lt"/>
                <a:ea typeface="+mj-ea"/>
                <a:cs typeface="+mj-cs"/>
              </a:rPr>
              <a:t>STAMFORD ZONING REGULATIONS:</a:t>
            </a:r>
            <a:br>
              <a:rPr lang="en-US" sz="3400" kern="1200" dirty="0">
                <a:solidFill>
                  <a:srgbClr val="FFFFFF"/>
                </a:solidFill>
                <a:latin typeface="+mj-lt"/>
                <a:ea typeface="+mj-ea"/>
                <a:cs typeface="+mj-cs"/>
              </a:rPr>
            </a:br>
            <a:r>
              <a:rPr lang="en-US" sz="3400" kern="1200" dirty="0">
                <a:solidFill>
                  <a:srgbClr val="FFFFFF"/>
                </a:solidFill>
                <a:latin typeface="+mj-lt"/>
                <a:ea typeface="+mj-ea"/>
                <a:cs typeface="+mj-cs"/>
              </a:rPr>
              <a:t>ADULT-USE CANNABIS RETAILER</a:t>
            </a:r>
          </a:p>
        </p:txBody>
      </p:sp>
      <p:sp>
        <p:nvSpPr>
          <p:cNvPr id="3" name="Content Placeholder 2">
            <a:extLst>
              <a:ext uri="{FF2B5EF4-FFF2-40B4-BE49-F238E27FC236}">
                <a16:creationId xmlns:a16="http://schemas.microsoft.com/office/drawing/2014/main" id="{D4418541-7290-F1A9-2357-CA26E074EF45}"/>
              </a:ext>
            </a:extLst>
          </p:cNvPr>
          <p:cNvSpPr>
            <a:spLocks noGrp="1"/>
          </p:cNvSpPr>
          <p:nvPr>
            <p:ph idx="4294967295"/>
          </p:nvPr>
        </p:nvSpPr>
        <p:spPr>
          <a:xfrm>
            <a:off x="1371599" y="2318197"/>
            <a:ext cx="9724031" cy="3683358"/>
          </a:xfrm>
        </p:spPr>
        <p:txBody>
          <a:bodyPr vert="horz" lIns="91440" tIns="45720" rIns="91440" bIns="45720" rtlCol="0" anchor="ctr">
            <a:normAutofit/>
          </a:bodyPr>
          <a:lstStyle/>
          <a:p>
            <a:pPr marL="0" indent="0">
              <a:buNone/>
            </a:pPr>
            <a:r>
              <a:rPr lang="en-US" sz="2000" dirty="0"/>
              <a:t>SECTION 5.E</a:t>
            </a:r>
          </a:p>
          <a:p>
            <a:pPr marL="0"/>
            <a:r>
              <a:rPr lang="en-US" sz="2000" b="1" dirty="0"/>
              <a:t>Adult-Use Cannabis Retailer </a:t>
            </a:r>
            <a:r>
              <a:rPr lang="en-US" sz="2000" dirty="0"/>
              <a:t>means a place of business licensed by the State of Connecticut where Adult-Use Cannabis may be sold at retail directly to qualifying customers. The regulations for Adult-Use Cannabis Retailer shall also apply to Hybrid Retail facilities where both Medical Marijuana and Adult-Use Cannabis products are sold at a retail directly to qualifying customers and/or patients.</a:t>
            </a:r>
          </a:p>
          <a:p>
            <a:endParaRPr lang="en-US" sz="2000" dirty="0"/>
          </a:p>
        </p:txBody>
      </p:sp>
    </p:spTree>
    <p:extLst>
      <p:ext uri="{BB962C8B-B14F-4D97-AF65-F5344CB8AC3E}">
        <p14:creationId xmlns:p14="http://schemas.microsoft.com/office/powerpoint/2010/main" val="1450287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36E272-4418-47DB-9923-0DD1FD53A409}"/>
              </a:ext>
            </a:extLst>
          </p:cNvPr>
          <p:cNvSpPr>
            <a:spLocks noGrp="1"/>
          </p:cNvSpPr>
          <p:nvPr>
            <p:ph type="title" idx="4294967295"/>
          </p:nvPr>
        </p:nvSpPr>
        <p:spPr>
          <a:xfrm>
            <a:off x="1371599" y="294538"/>
            <a:ext cx="9895951" cy="1033669"/>
          </a:xfrm>
        </p:spPr>
        <p:txBody>
          <a:bodyPr vert="horz" lIns="91440" tIns="45720" rIns="91440" bIns="45720" rtlCol="0" anchor="ctr">
            <a:normAutofit/>
          </a:bodyPr>
          <a:lstStyle/>
          <a:p>
            <a:r>
              <a:rPr lang="en-US" sz="3400" kern="1200" dirty="0">
                <a:solidFill>
                  <a:srgbClr val="FFFFFF"/>
                </a:solidFill>
                <a:latin typeface="+mj-lt"/>
                <a:ea typeface="+mj-ea"/>
                <a:cs typeface="+mj-cs"/>
              </a:rPr>
              <a:t>STAMFORD ZONING REGULATIONS:</a:t>
            </a:r>
            <a:br>
              <a:rPr lang="en-US" sz="3400" kern="1200" dirty="0">
                <a:solidFill>
                  <a:srgbClr val="FFFFFF"/>
                </a:solidFill>
                <a:latin typeface="+mj-lt"/>
                <a:ea typeface="+mj-ea"/>
                <a:cs typeface="+mj-cs"/>
              </a:rPr>
            </a:br>
            <a:r>
              <a:rPr lang="en-US" sz="3400" kern="1200" dirty="0">
                <a:solidFill>
                  <a:srgbClr val="FFFFFF"/>
                </a:solidFill>
                <a:latin typeface="+mj-lt"/>
                <a:ea typeface="+mj-ea"/>
                <a:cs typeface="+mj-cs"/>
              </a:rPr>
              <a:t>ADULT-USE CANNABIS </a:t>
            </a:r>
            <a:r>
              <a:rPr lang="en-US" sz="3400" dirty="0">
                <a:solidFill>
                  <a:srgbClr val="FFFFFF"/>
                </a:solidFill>
              </a:rPr>
              <a:t>RETAILER</a:t>
            </a:r>
            <a:endParaRPr lang="en-US" sz="3400"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745F577D-C434-46FD-A98F-26B06D43C583}"/>
              </a:ext>
            </a:extLst>
          </p:cNvPr>
          <p:cNvSpPr>
            <a:spLocks noGrp="1"/>
          </p:cNvSpPr>
          <p:nvPr>
            <p:ph idx="4294967295"/>
          </p:nvPr>
        </p:nvSpPr>
        <p:spPr>
          <a:xfrm>
            <a:off x="1371599" y="2318197"/>
            <a:ext cx="9724031" cy="3683358"/>
          </a:xfrm>
        </p:spPr>
        <p:txBody>
          <a:bodyPr vert="horz" lIns="91440" tIns="45720" rIns="91440" bIns="45720" rtlCol="0" anchor="ctr">
            <a:normAutofit/>
          </a:bodyPr>
          <a:lstStyle/>
          <a:p>
            <a:pPr marL="285750" indent="0">
              <a:buNone/>
            </a:pPr>
            <a:r>
              <a:rPr lang="en-US" sz="2000" dirty="0"/>
              <a:t>STANDARDS:</a:t>
            </a:r>
          </a:p>
          <a:p>
            <a:pPr marL="628650" indent="-342900"/>
            <a:r>
              <a:rPr lang="en-US" sz="2000" dirty="0"/>
              <a:t>In Stamford there shall be no more than one Adult-Use Cannabis Retailer for every 25,000 residents.</a:t>
            </a:r>
          </a:p>
          <a:p>
            <a:pPr marL="628650" indent="-342900"/>
            <a:r>
              <a:rPr lang="en-US" sz="2000" b="1" dirty="0"/>
              <a:t>There are currently 3 Retailers with Permits. Stamford would permit up to 5 based upon a population of about 136,000.</a:t>
            </a:r>
          </a:p>
          <a:p>
            <a:pPr marL="628650" indent="-342900"/>
            <a:r>
              <a:rPr lang="en-US" sz="2000" b="1" dirty="0"/>
              <a:t>2 Permits currently available</a:t>
            </a:r>
          </a:p>
          <a:p>
            <a:endParaRPr lang="en-US" sz="2000" dirty="0"/>
          </a:p>
        </p:txBody>
      </p:sp>
    </p:spTree>
    <p:extLst>
      <p:ext uri="{BB962C8B-B14F-4D97-AF65-F5344CB8AC3E}">
        <p14:creationId xmlns:p14="http://schemas.microsoft.com/office/powerpoint/2010/main" val="1980066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73DCC-3EDD-41B5-88A8-A6B3C59A649C}"/>
              </a:ext>
            </a:extLst>
          </p:cNvPr>
          <p:cNvSpPr>
            <a:spLocks noGrp="1"/>
          </p:cNvSpPr>
          <p:nvPr>
            <p:ph type="title" idx="4294967295"/>
          </p:nvPr>
        </p:nvSpPr>
        <p:spPr>
          <a:xfrm>
            <a:off x="1371599" y="294538"/>
            <a:ext cx="9895951" cy="1033669"/>
          </a:xfrm>
        </p:spPr>
        <p:txBody>
          <a:bodyPr vert="horz" lIns="91440" tIns="45720" rIns="91440" bIns="45720" rtlCol="0" anchor="ctr">
            <a:normAutofit/>
          </a:bodyPr>
          <a:lstStyle/>
          <a:p>
            <a:r>
              <a:rPr lang="en-US" sz="3400" kern="1200" dirty="0">
                <a:solidFill>
                  <a:srgbClr val="FFFFFF"/>
                </a:solidFill>
                <a:latin typeface="+mj-lt"/>
                <a:ea typeface="+mj-ea"/>
                <a:cs typeface="+mj-cs"/>
              </a:rPr>
              <a:t>STAMFORD ZONING REGULATIONS:</a:t>
            </a:r>
            <a:br>
              <a:rPr lang="en-US" sz="3400" kern="1200" dirty="0">
                <a:solidFill>
                  <a:srgbClr val="FFFFFF"/>
                </a:solidFill>
                <a:latin typeface="+mj-lt"/>
                <a:ea typeface="+mj-ea"/>
                <a:cs typeface="+mj-cs"/>
              </a:rPr>
            </a:br>
            <a:r>
              <a:rPr lang="en-US" sz="3400" kern="1200" dirty="0">
                <a:solidFill>
                  <a:srgbClr val="FFFFFF"/>
                </a:solidFill>
                <a:latin typeface="+mj-lt"/>
                <a:ea typeface="+mj-ea"/>
                <a:cs typeface="+mj-cs"/>
              </a:rPr>
              <a:t>ADULT-USE CANNABIS RETAILER</a:t>
            </a:r>
          </a:p>
        </p:txBody>
      </p:sp>
      <p:sp>
        <p:nvSpPr>
          <p:cNvPr id="4" name="Content Placeholder 3">
            <a:extLst>
              <a:ext uri="{FF2B5EF4-FFF2-40B4-BE49-F238E27FC236}">
                <a16:creationId xmlns:a16="http://schemas.microsoft.com/office/drawing/2014/main" id="{45E1D657-09AD-4C5D-B992-3E9ED4F95765}"/>
              </a:ext>
            </a:extLst>
          </p:cNvPr>
          <p:cNvSpPr>
            <a:spLocks noGrp="1"/>
          </p:cNvSpPr>
          <p:nvPr>
            <p:ph idx="4294967295"/>
          </p:nvPr>
        </p:nvSpPr>
        <p:spPr>
          <a:xfrm>
            <a:off x="1371599" y="2318197"/>
            <a:ext cx="9724031" cy="3683358"/>
          </a:xfrm>
        </p:spPr>
        <p:txBody>
          <a:bodyPr vert="horz" lIns="91440" tIns="45720" rIns="91440" bIns="45720" rtlCol="0" anchor="ctr">
            <a:normAutofit/>
          </a:bodyPr>
          <a:lstStyle/>
          <a:p>
            <a:pPr marL="285750" indent="0">
              <a:buNone/>
            </a:pPr>
            <a:r>
              <a:rPr lang="en-US" sz="2000" dirty="0"/>
              <a:t>STANDARDS:</a:t>
            </a:r>
          </a:p>
          <a:p>
            <a:pPr marL="342900"/>
            <a:r>
              <a:rPr lang="en-US" sz="2000" dirty="0"/>
              <a:t>Adult-Use Cannabis Retailers must possess a current license from the State of Connecticut Department of Consumer Protection. Evidence of proper licenses must be provided in connection with a Building Permit application. Failure to maintain proper licenses shall be deemed an immediate violation of the City of Stamford Zoning Regulations.</a:t>
            </a:r>
          </a:p>
          <a:p>
            <a:pPr marL="800100" lvl="1"/>
            <a:r>
              <a:rPr lang="en-US" sz="2000" b="1" dirty="0"/>
              <a:t>Applicant maintains a current Connecticut license and has other locations already established and operating in Connecticut. The license shall be presented prior to the Building Permit Application process.</a:t>
            </a:r>
          </a:p>
          <a:p>
            <a:endParaRPr lang="en-US" sz="2000" dirty="0"/>
          </a:p>
        </p:txBody>
      </p:sp>
    </p:spTree>
    <p:extLst>
      <p:ext uri="{BB962C8B-B14F-4D97-AF65-F5344CB8AC3E}">
        <p14:creationId xmlns:p14="http://schemas.microsoft.com/office/powerpoint/2010/main" val="4162177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8DFBC6-9E75-4F09-9894-AF08C14BB062}"/>
              </a:ext>
            </a:extLst>
          </p:cNvPr>
          <p:cNvSpPr>
            <a:spLocks noGrp="1"/>
          </p:cNvSpPr>
          <p:nvPr>
            <p:ph type="title" idx="4294967295"/>
          </p:nvPr>
        </p:nvSpPr>
        <p:spPr>
          <a:xfrm>
            <a:off x="1371599" y="294538"/>
            <a:ext cx="9895951" cy="1033669"/>
          </a:xfrm>
        </p:spPr>
        <p:txBody>
          <a:bodyPr vert="horz" lIns="91440" tIns="45720" rIns="91440" bIns="45720" rtlCol="0" anchor="ctr">
            <a:normAutofit/>
          </a:bodyPr>
          <a:lstStyle/>
          <a:p>
            <a:r>
              <a:rPr lang="en-US" sz="3400" kern="1200" dirty="0">
                <a:solidFill>
                  <a:srgbClr val="FFFFFF"/>
                </a:solidFill>
                <a:latin typeface="+mj-lt"/>
                <a:ea typeface="+mj-ea"/>
                <a:cs typeface="+mj-cs"/>
              </a:rPr>
              <a:t>STAMFORD ZONING REGULATIONS:</a:t>
            </a:r>
            <a:br>
              <a:rPr lang="en-US" sz="3400" kern="1200" dirty="0">
                <a:solidFill>
                  <a:srgbClr val="FFFFFF"/>
                </a:solidFill>
                <a:latin typeface="+mj-lt"/>
                <a:ea typeface="+mj-ea"/>
                <a:cs typeface="+mj-cs"/>
              </a:rPr>
            </a:br>
            <a:r>
              <a:rPr lang="en-US" sz="3400" kern="1200" dirty="0">
                <a:solidFill>
                  <a:srgbClr val="FFFFFF"/>
                </a:solidFill>
                <a:latin typeface="+mj-lt"/>
                <a:ea typeface="+mj-ea"/>
                <a:cs typeface="+mj-cs"/>
              </a:rPr>
              <a:t>ADULT-USE CANNABIS RETAILER</a:t>
            </a:r>
          </a:p>
        </p:txBody>
      </p:sp>
      <p:sp>
        <p:nvSpPr>
          <p:cNvPr id="4" name="Content Placeholder 3">
            <a:extLst>
              <a:ext uri="{FF2B5EF4-FFF2-40B4-BE49-F238E27FC236}">
                <a16:creationId xmlns:a16="http://schemas.microsoft.com/office/drawing/2014/main" id="{3B48AC1A-D12A-4A79-8324-B019E942894D}"/>
              </a:ext>
            </a:extLst>
          </p:cNvPr>
          <p:cNvSpPr>
            <a:spLocks noGrp="1"/>
          </p:cNvSpPr>
          <p:nvPr>
            <p:ph idx="4294967295"/>
          </p:nvPr>
        </p:nvSpPr>
        <p:spPr>
          <a:xfrm>
            <a:off x="1371599" y="2318197"/>
            <a:ext cx="9724031" cy="3683358"/>
          </a:xfrm>
        </p:spPr>
        <p:txBody>
          <a:bodyPr vert="horz" lIns="91440" tIns="45720" rIns="91440" bIns="45720" rtlCol="0" anchor="ctr">
            <a:normAutofit/>
          </a:bodyPr>
          <a:lstStyle/>
          <a:p>
            <a:pPr marL="285750" indent="0">
              <a:buNone/>
            </a:pPr>
            <a:r>
              <a:rPr lang="en-US" sz="2000" dirty="0"/>
              <a:t>STANDARDS:</a:t>
            </a:r>
          </a:p>
          <a:p>
            <a:pPr marL="342900"/>
            <a:r>
              <a:rPr lang="en-US" sz="2000" dirty="0"/>
              <a:t>No Adult-Use Cannabis Retailers shall be located within a 3,000 foot radius of any other Dispensary, or within 1,000 feet of public or non-public schools.</a:t>
            </a:r>
          </a:p>
          <a:p>
            <a:pPr marL="457200" lvl="1"/>
            <a:endParaRPr lang="en-US" sz="2000" dirty="0"/>
          </a:p>
          <a:p>
            <a:pPr lvl="1"/>
            <a:r>
              <a:rPr lang="en-US" sz="2000" b="1" dirty="0"/>
              <a:t>The proposed location does not fall within a radius of 3,000 feet of any other approved Dispensary, nor is it proposed to be within 1,000 feet of a public or non-public school as schools are defined in the Stamford Zoning Regulations.</a:t>
            </a:r>
          </a:p>
          <a:p>
            <a:pPr marL="342900"/>
            <a:endParaRPr lang="en-US" sz="2000" dirty="0"/>
          </a:p>
          <a:p>
            <a:pPr marL="342900"/>
            <a:endParaRPr lang="en-US" sz="2000" dirty="0"/>
          </a:p>
          <a:p>
            <a:endParaRPr lang="en-US" sz="2000" dirty="0"/>
          </a:p>
        </p:txBody>
      </p:sp>
    </p:spTree>
    <p:extLst>
      <p:ext uri="{BB962C8B-B14F-4D97-AF65-F5344CB8AC3E}">
        <p14:creationId xmlns:p14="http://schemas.microsoft.com/office/powerpoint/2010/main" val="799367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Shape 69">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2" name="Rectangle 71">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C4DE26-A450-4B9F-9BAC-13B11CE0C695}"/>
              </a:ext>
            </a:extLst>
          </p:cNvPr>
          <p:cNvSpPr>
            <a:spLocks noGrp="1"/>
          </p:cNvSpPr>
          <p:nvPr>
            <p:ph type="title"/>
          </p:nvPr>
        </p:nvSpPr>
        <p:spPr>
          <a:xfrm>
            <a:off x="620115" y="1465881"/>
            <a:ext cx="3115265" cy="2072206"/>
          </a:xfrm>
        </p:spPr>
        <p:txBody>
          <a:bodyPr anchor="b">
            <a:normAutofit/>
          </a:bodyPr>
          <a:lstStyle/>
          <a:p>
            <a:pPr algn="r"/>
            <a:r>
              <a:rPr lang="en-US" sz="4000" dirty="0">
                <a:solidFill>
                  <a:srgbClr val="FFFFFF"/>
                </a:solidFill>
              </a:rPr>
              <a:t>Introduction</a:t>
            </a:r>
            <a:br>
              <a:rPr lang="en-US" sz="4000" dirty="0">
                <a:solidFill>
                  <a:srgbClr val="FFFFFF"/>
                </a:solidFill>
              </a:rPr>
            </a:br>
            <a:endParaRPr lang="en-US" sz="4000" dirty="0">
              <a:solidFill>
                <a:srgbClr val="FFFFFF"/>
              </a:solidFill>
            </a:endParaRPr>
          </a:p>
        </p:txBody>
      </p:sp>
      <p:graphicFrame>
        <p:nvGraphicFramePr>
          <p:cNvPr id="58" name="Content Placeholder 2">
            <a:extLst>
              <a:ext uri="{FF2B5EF4-FFF2-40B4-BE49-F238E27FC236}">
                <a16:creationId xmlns:a16="http://schemas.microsoft.com/office/drawing/2014/main" id="{960CC37B-209B-34DA-3A97-A772EE7C6FC1}"/>
              </a:ext>
            </a:extLst>
          </p:cNvPr>
          <p:cNvGraphicFramePr>
            <a:graphicFrameLocks noGrp="1"/>
          </p:cNvGraphicFramePr>
          <p:nvPr>
            <p:ph idx="1"/>
            <p:extLst>
              <p:ext uri="{D42A27DB-BD31-4B8C-83A1-F6EECF244321}">
                <p14:modId xmlns:p14="http://schemas.microsoft.com/office/powerpoint/2010/main" val="365356347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2443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FB451D-652A-4F7A-BD7B-69F08BFA9E2D}"/>
              </a:ext>
            </a:extLst>
          </p:cNvPr>
          <p:cNvSpPr>
            <a:spLocks noGrp="1"/>
          </p:cNvSpPr>
          <p:nvPr>
            <p:ph type="title" idx="4294967295"/>
          </p:nvPr>
        </p:nvSpPr>
        <p:spPr>
          <a:xfrm>
            <a:off x="1371599" y="294538"/>
            <a:ext cx="9895951" cy="1033669"/>
          </a:xfrm>
        </p:spPr>
        <p:txBody>
          <a:bodyPr vert="horz" lIns="91440" tIns="45720" rIns="91440" bIns="45720" rtlCol="0" anchor="ctr">
            <a:normAutofit/>
          </a:bodyPr>
          <a:lstStyle/>
          <a:p>
            <a:r>
              <a:rPr lang="en-US" sz="3400" kern="1200">
                <a:solidFill>
                  <a:srgbClr val="FFFFFF"/>
                </a:solidFill>
                <a:latin typeface="+mj-lt"/>
                <a:ea typeface="+mj-ea"/>
                <a:cs typeface="+mj-cs"/>
              </a:rPr>
              <a:t>STAMFORD ZONING REGULATIONS:</a:t>
            </a:r>
            <a:br>
              <a:rPr lang="en-US" sz="3400" kern="1200">
                <a:solidFill>
                  <a:srgbClr val="FFFFFF"/>
                </a:solidFill>
                <a:latin typeface="+mj-lt"/>
                <a:ea typeface="+mj-ea"/>
                <a:cs typeface="+mj-cs"/>
              </a:rPr>
            </a:br>
            <a:r>
              <a:rPr lang="en-US" sz="3400" kern="1200">
                <a:solidFill>
                  <a:srgbClr val="FFFFFF"/>
                </a:solidFill>
                <a:latin typeface="+mj-lt"/>
                <a:ea typeface="+mj-ea"/>
                <a:cs typeface="+mj-cs"/>
              </a:rPr>
              <a:t>ADULT-USE CANNABIS RETAILER</a:t>
            </a:r>
          </a:p>
        </p:txBody>
      </p:sp>
      <p:sp>
        <p:nvSpPr>
          <p:cNvPr id="4" name="Content Placeholder 3">
            <a:extLst>
              <a:ext uri="{FF2B5EF4-FFF2-40B4-BE49-F238E27FC236}">
                <a16:creationId xmlns:a16="http://schemas.microsoft.com/office/drawing/2014/main" id="{53FE9C0E-CA12-41FE-A7B0-5E9F4BC74867}"/>
              </a:ext>
            </a:extLst>
          </p:cNvPr>
          <p:cNvSpPr>
            <a:spLocks noGrp="1"/>
          </p:cNvSpPr>
          <p:nvPr>
            <p:ph idx="4294967295"/>
          </p:nvPr>
        </p:nvSpPr>
        <p:spPr>
          <a:xfrm>
            <a:off x="1018095" y="1590740"/>
            <a:ext cx="10077535" cy="5561798"/>
          </a:xfrm>
        </p:spPr>
        <p:txBody>
          <a:bodyPr vert="horz" lIns="91440" tIns="45720" rIns="91440" bIns="45720" rtlCol="0" anchor="ctr">
            <a:normAutofit/>
          </a:bodyPr>
          <a:lstStyle/>
          <a:p>
            <a:pPr marL="285750" indent="0">
              <a:buNone/>
            </a:pPr>
            <a:r>
              <a:rPr lang="en-US" sz="2000" dirty="0"/>
              <a:t>STANDARDS:</a:t>
            </a:r>
          </a:p>
          <a:p>
            <a:pPr marL="342900"/>
            <a:r>
              <a:rPr lang="en-US" sz="2000" dirty="0"/>
              <a:t>Signage for Adult-Use Cannabis Retailers shall be the more restrictive either (1) the requirements of the State of Connecticut relating to signage for Adult-Use Cannabis Retailers or (2) the sign regulations for the retrospective zoning district as prescribed in Section 13 of those regulations. In addition, the following limitations shall apply:</a:t>
            </a:r>
          </a:p>
          <a:p>
            <a:pPr marL="342900"/>
            <a:r>
              <a:rPr lang="en-US" sz="2000" dirty="0"/>
              <a:t>There shall be no illumination of a Sign advertising adult-use cannabis  products at any time;</a:t>
            </a:r>
          </a:p>
          <a:p>
            <a:pPr marL="342900"/>
            <a:r>
              <a:rPr lang="en-US" sz="2000" dirty="0"/>
              <a:t>There shall be no signage that advertises adult use cannabis brand names or utilizes graphics related to marijuana or  paraphernalia on the exterior of the Dispensary or the Building in which the Dispensary is located.</a:t>
            </a:r>
          </a:p>
          <a:p>
            <a:pPr marL="342900"/>
            <a:r>
              <a:rPr lang="en-US" sz="2000" dirty="0"/>
              <a:t>There shall be no display of adult use cannabis or paraphernalia within the facility which is clearly visible from the exterior of the facility; and</a:t>
            </a:r>
          </a:p>
          <a:p>
            <a:pPr marL="342900"/>
            <a:r>
              <a:rPr lang="en-US" sz="2000" dirty="0"/>
              <a:t>There shall be no signage on the exterior of the facility which advertises the price of its adult-use cannabis.</a:t>
            </a:r>
          </a:p>
          <a:p>
            <a:pPr marL="114300" indent="0">
              <a:buNone/>
            </a:pPr>
            <a:endParaRPr lang="en-US" sz="2000" dirty="0"/>
          </a:p>
          <a:p>
            <a:pPr lvl="1"/>
            <a:r>
              <a:rPr lang="en-US" sz="2000" b="1" dirty="0"/>
              <a:t>All signage will conform to the requirements of the Zoning Regulations.</a:t>
            </a:r>
            <a:endParaRPr lang="en-US" sz="2000" dirty="0"/>
          </a:p>
          <a:p>
            <a:endParaRPr lang="en-US" sz="1600" dirty="0"/>
          </a:p>
        </p:txBody>
      </p:sp>
    </p:spTree>
    <p:extLst>
      <p:ext uri="{BB962C8B-B14F-4D97-AF65-F5344CB8AC3E}">
        <p14:creationId xmlns:p14="http://schemas.microsoft.com/office/powerpoint/2010/main" val="2497762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AE4EE0-4397-49D0-84B4-6B24CC381712}"/>
              </a:ext>
            </a:extLst>
          </p:cNvPr>
          <p:cNvSpPr>
            <a:spLocks noGrp="1"/>
          </p:cNvSpPr>
          <p:nvPr>
            <p:ph type="title" idx="4294967295"/>
          </p:nvPr>
        </p:nvSpPr>
        <p:spPr>
          <a:xfrm>
            <a:off x="1371599" y="294538"/>
            <a:ext cx="9895951" cy="1033669"/>
          </a:xfrm>
        </p:spPr>
        <p:txBody>
          <a:bodyPr vert="horz" lIns="91440" tIns="45720" rIns="91440" bIns="45720" rtlCol="0" anchor="ctr">
            <a:normAutofit/>
          </a:bodyPr>
          <a:lstStyle/>
          <a:p>
            <a:r>
              <a:rPr lang="en-US" sz="3400" kern="1200">
                <a:solidFill>
                  <a:srgbClr val="FFFFFF"/>
                </a:solidFill>
                <a:latin typeface="+mj-lt"/>
                <a:ea typeface="+mj-ea"/>
                <a:cs typeface="+mj-cs"/>
              </a:rPr>
              <a:t>STAMFORD ZONING REGULATIONS:</a:t>
            </a:r>
            <a:br>
              <a:rPr lang="en-US" sz="3400" kern="1200">
                <a:solidFill>
                  <a:srgbClr val="FFFFFF"/>
                </a:solidFill>
                <a:latin typeface="+mj-lt"/>
                <a:ea typeface="+mj-ea"/>
                <a:cs typeface="+mj-cs"/>
              </a:rPr>
            </a:br>
            <a:r>
              <a:rPr lang="en-US" sz="3400" kern="1200">
                <a:solidFill>
                  <a:srgbClr val="FFFFFF"/>
                </a:solidFill>
                <a:latin typeface="+mj-lt"/>
                <a:ea typeface="+mj-ea"/>
                <a:cs typeface="+mj-cs"/>
              </a:rPr>
              <a:t>ADULT-USE CANNABIS RETAILER </a:t>
            </a:r>
          </a:p>
        </p:txBody>
      </p:sp>
      <p:sp>
        <p:nvSpPr>
          <p:cNvPr id="4" name="Content Placeholder 3">
            <a:extLst>
              <a:ext uri="{FF2B5EF4-FFF2-40B4-BE49-F238E27FC236}">
                <a16:creationId xmlns:a16="http://schemas.microsoft.com/office/drawing/2014/main" id="{3CB3944C-1FED-42D7-BBBE-66758EFDE15E}"/>
              </a:ext>
            </a:extLst>
          </p:cNvPr>
          <p:cNvSpPr>
            <a:spLocks noGrp="1"/>
          </p:cNvSpPr>
          <p:nvPr>
            <p:ph idx="4294967295"/>
          </p:nvPr>
        </p:nvSpPr>
        <p:spPr>
          <a:xfrm>
            <a:off x="1371599" y="1590741"/>
            <a:ext cx="9724031" cy="4972721"/>
          </a:xfrm>
        </p:spPr>
        <p:txBody>
          <a:bodyPr vert="horz" lIns="91440" tIns="45720" rIns="91440" bIns="45720" rtlCol="0" anchor="ctr">
            <a:normAutofit/>
          </a:bodyPr>
          <a:lstStyle/>
          <a:p>
            <a:pPr marL="285750" indent="0">
              <a:buNone/>
            </a:pPr>
            <a:r>
              <a:rPr lang="en-US" sz="2000" dirty="0"/>
              <a:t>STANDARDS:</a:t>
            </a:r>
          </a:p>
          <a:p>
            <a:pPr marL="628650" indent="-342900"/>
            <a:r>
              <a:rPr lang="en-US" sz="2000" dirty="0"/>
              <a:t>Parking shall be provided according to Section 12 of the Zoning Regulations, following the parking standard for the Retail Store.</a:t>
            </a:r>
          </a:p>
          <a:p>
            <a:pPr marL="1085850" lvl="1" indent="-342900"/>
            <a:r>
              <a:rPr lang="en-US" sz="2000" b="1" dirty="0"/>
              <a:t>Applicant is proposed to be located in a free standing commercial structure with 20 exclusive on site parking spaces</a:t>
            </a:r>
          </a:p>
          <a:p>
            <a:pPr marL="1085850" lvl="1" indent="-342900"/>
            <a:r>
              <a:rPr lang="en-US" sz="2000" b="1" dirty="0"/>
              <a:t>9.8 parking spaces are required at a ratio of 4/1000</a:t>
            </a:r>
          </a:p>
          <a:p>
            <a:pPr marL="1085850" lvl="1" indent="-342900"/>
            <a:r>
              <a:rPr lang="en-US" sz="2000" b="1" dirty="0"/>
              <a:t>20 spaces provided</a:t>
            </a:r>
          </a:p>
        </p:txBody>
      </p:sp>
    </p:spTree>
    <p:extLst>
      <p:ext uri="{BB962C8B-B14F-4D97-AF65-F5344CB8AC3E}">
        <p14:creationId xmlns:p14="http://schemas.microsoft.com/office/powerpoint/2010/main" val="289334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7B8245B-90F5-42D5-BB2F-B23140DB200C}"/>
              </a:ext>
            </a:extLst>
          </p:cNvPr>
          <p:cNvSpPr>
            <a:spLocks noGrp="1"/>
          </p:cNvSpPr>
          <p:nvPr>
            <p:ph type="title" idx="4294967295"/>
          </p:nvPr>
        </p:nvSpPr>
        <p:spPr>
          <a:xfrm>
            <a:off x="818984" y="4230093"/>
            <a:ext cx="4150581" cy="1800165"/>
          </a:xfrm>
        </p:spPr>
        <p:txBody>
          <a:bodyPr vert="horz" lIns="91440" tIns="45720" rIns="91440" bIns="45720" rtlCol="0" anchor="t">
            <a:normAutofit/>
          </a:bodyPr>
          <a:lstStyle/>
          <a:p>
            <a:pPr algn="r"/>
            <a:r>
              <a:rPr lang="en-US" sz="3100" kern="1200">
                <a:solidFill>
                  <a:schemeClr val="tx1"/>
                </a:solidFill>
                <a:latin typeface="+mj-lt"/>
                <a:ea typeface="+mj-ea"/>
                <a:cs typeface="+mj-cs"/>
              </a:rPr>
              <a:t>STAMFORD ZONING REGULATIONS:</a:t>
            </a:r>
            <a:br>
              <a:rPr lang="en-US" sz="3100" kern="1200">
                <a:solidFill>
                  <a:schemeClr val="tx1"/>
                </a:solidFill>
                <a:latin typeface="+mj-lt"/>
                <a:ea typeface="+mj-ea"/>
                <a:cs typeface="+mj-cs"/>
              </a:rPr>
            </a:br>
            <a:r>
              <a:rPr lang="en-US" sz="3100" kern="1200">
                <a:solidFill>
                  <a:schemeClr val="tx1"/>
                </a:solidFill>
                <a:latin typeface="+mj-lt"/>
                <a:ea typeface="+mj-ea"/>
                <a:cs typeface="+mj-cs"/>
              </a:rPr>
              <a:t>ADULT-USE CANNABIS RETAILER</a:t>
            </a:r>
          </a:p>
        </p:txBody>
      </p:sp>
      <p:sp>
        <p:nvSpPr>
          <p:cNvPr id="10" name="Content Placeholder 9">
            <a:extLst>
              <a:ext uri="{FF2B5EF4-FFF2-40B4-BE49-F238E27FC236}">
                <a16:creationId xmlns:a16="http://schemas.microsoft.com/office/drawing/2014/main" id="{47262961-9495-E252-E690-1E733A8CCE57}"/>
              </a:ext>
            </a:extLst>
          </p:cNvPr>
          <p:cNvSpPr>
            <a:spLocks noGrp="1"/>
          </p:cNvSpPr>
          <p:nvPr>
            <p:ph idx="4294967295"/>
          </p:nvPr>
        </p:nvSpPr>
        <p:spPr>
          <a:xfrm>
            <a:off x="5246415" y="4230094"/>
            <a:ext cx="6235268" cy="1800164"/>
          </a:xfrm>
        </p:spPr>
        <p:txBody>
          <a:bodyPr vert="horz" lIns="91440" tIns="45720" rIns="91440" bIns="45720" rtlCol="0" anchor="t">
            <a:normAutofit/>
          </a:bodyPr>
          <a:lstStyle/>
          <a:p>
            <a:pPr marL="0" indent="0">
              <a:buNone/>
            </a:pPr>
            <a:r>
              <a:rPr lang="en-US" sz="1400" b="1" u="sng" dirty="0"/>
              <a:t>APPENDIX A – TABLE I LAND USE SCHEDULE</a:t>
            </a:r>
            <a:endParaRPr lang="en-US" sz="1400" b="1" dirty="0"/>
          </a:p>
          <a:p>
            <a:pPr marL="0" indent="0">
              <a:buNone/>
            </a:pPr>
            <a:r>
              <a:rPr lang="en-US" sz="1400" dirty="0"/>
              <a:t>- : Indicates that a Use is not permitted in the respective Zoning District</a:t>
            </a:r>
          </a:p>
          <a:p>
            <a:pPr marL="0" indent="0">
              <a:buNone/>
            </a:pPr>
            <a:r>
              <a:rPr lang="en-US" sz="1400" dirty="0"/>
              <a:t>B : Indicates a Use that is subject to approval by the Zoning Board, pursuant to  the regulations for the respective Zoning District and Section 19.C. of these Regulations and Section 19 of these Regulations. </a:t>
            </a:r>
          </a:p>
        </p:txBody>
      </p:sp>
      <p:sp>
        <p:nvSpPr>
          <p:cNvPr id="22" name="Rectangle 21">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Placeholder 2">
            <a:extLst>
              <a:ext uri="{FF2B5EF4-FFF2-40B4-BE49-F238E27FC236}">
                <a16:creationId xmlns:a16="http://schemas.microsoft.com/office/drawing/2014/main" id="{6AF13B15-615A-B282-84CE-BCE3A52AFAF2}"/>
              </a:ext>
            </a:extLst>
          </p:cNvPr>
          <p:cNvGraphicFramePr>
            <a:graphicFrameLocks noGrp="1"/>
          </p:cNvGraphicFramePr>
          <p:nvPr>
            <p:ph idx="4294967295"/>
            <p:extLst>
              <p:ext uri="{D42A27DB-BD31-4B8C-83A1-F6EECF244321}">
                <p14:modId xmlns:p14="http://schemas.microsoft.com/office/powerpoint/2010/main" val="3252315356"/>
              </p:ext>
            </p:extLst>
          </p:nvPr>
        </p:nvGraphicFramePr>
        <p:xfrm>
          <a:off x="556592" y="1519340"/>
          <a:ext cx="11139789" cy="1331046"/>
        </p:xfrm>
        <a:graphic>
          <a:graphicData uri="http://schemas.openxmlformats.org/drawingml/2006/table">
            <a:tbl>
              <a:tblPr firstRow="1" bandRow="1">
                <a:solidFill>
                  <a:schemeClr val="bg1">
                    <a:lumMod val="95000"/>
                  </a:schemeClr>
                </a:solidFill>
                <a:tableStyleId>{9DCAF9ED-07DC-4A11-8D7F-57B35C25682E}</a:tableStyleId>
              </a:tblPr>
              <a:tblGrid>
                <a:gridCol w="857429">
                  <a:extLst>
                    <a:ext uri="{9D8B030D-6E8A-4147-A177-3AD203B41FA5}">
                      <a16:colId xmlns:a16="http://schemas.microsoft.com/office/drawing/2014/main" val="127040821"/>
                    </a:ext>
                  </a:extLst>
                </a:gridCol>
                <a:gridCol w="593888">
                  <a:extLst>
                    <a:ext uri="{9D8B030D-6E8A-4147-A177-3AD203B41FA5}">
                      <a16:colId xmlns:a16="http://schemas.microsoft.com/office/drawing/2014/main" val="149845700"/>
                    </a:ext>
                  </a:extLst>
                </a:gridCol>
                <a:gridCol w="565609">
                  <a:extLst>
                    <a:ext uri="{9D8B030D-6E8A-4147-A177-3AD203B41FA5}">
                      <a16:colId xmlns:a16="http://schemas.microsoft.com/office/drawing/2014/main" val="3119692462"/>
                    </a:ext>
                  </a:extLst>
                </a:gridCol>
                <a:gridCol w="556181">
                  <a:extLst>
                    <a:ext uri="{9D8B030D-6E8A-4147-A177-3AD203B41FA5}">
                      <a16:colId xmlns:a16="http://schemas.microsoft.com/office/drawing/2014/main" val="3472639139"/>
                    </a:ext>
                  </a:extLst>
                </a:gridCol>
                <a:gridCol w="575035">
                  <a:extLst>
                    <a:ext uri="{9D8B030D-6E8A-4147-A177-3AD203B41FA5}">
                      <a16:colId xmlns:a16="http://schemas.microsoft.com/office/drawing/2014/main" val="2194142016"/>
                    </a:ext>
                  </a:extLst>
                </a:gridCol>
                <a:gridCol w="575035">
                  <a:extLst>
                    <a:ext uri="{9D8B030D-6E8A-4147-A177-3AD203B41FA5}">
                      <a16:colId xmlns:a16="http://schemas.microsoft.com/office/drawing/2014/main" val="3060745106"/>
                    </a:ext>
                  </a:extLst>
                </a:gridCol>
                <a:gridCol w="631596">
                  <a:extLst>
                    <a:ext uri="{9D8B030D-6E8A-4147-A177-3AD203B41FA5}">
                      <a16:colId xmlns:a16="http://schemas.microsoft.com/office/drawing/2014/main" val="545145707"/>
                    </a:ext>
                  </a:extLst>
                </a:gridCol>
                <a:gridCol w="537328">
                  <a:extLst>
                    <a:ext uri="{9D8B030D-6E8A-4147-A177-3AD203B41FA5}">
                      <a16:colId xmlns:a16="http://schemas.microsoft.com/office/drawing/2014/main" val="3284061471"/>
                    </a:ext>
                  </a:extLst>
                </a:gridCol>
                <a:gridCol w="650449">
                  <a:extLst>
                    <a:ext uri="{9D8B030D-6E8A-4147-A177-3AD203B41FA5}">
                      <a16:colId xmlns:a16="http://schemas.microsoft.com/office/drawing/2014/main" val="3381043904"/>
                    </a:ext>
                  </a:extLst>
                </a:gridCol>
                <a:gridCol w="556182">
                  <a:extLst>
                    <a:ext uri="{9D8B030D-6E8A-4147-A177-3AD203B41FA5}">
                      <a16:colId xmlns:a16="http://schemas.microsoft.com/office/drawing/2014/main" val="1950933663"/>
                    </a:ext>
                  </a:extLst>
                </a:gridCol>
                <a:gridCol w="603315">
                  <a:extLst>
                    <a:ext uri="{9D8B030D-6E8A-4147-A177-3AD203B41FA5}">
                      <a16:colId xmlns:a16="http://schemas.microsoft.com/office/drawing/2014/main" val="197875418"/>
                    </a:ext>
                  </a:extLst>
                </a:gridCol>
                <a:gridCol w="499621">
                  <a:extLst>
                    <a:ext uri="{9D8B030D-6E8A-4147-A177-3AD203B41FA5}">
                      <a16:colId xmlns:a16="http://schemas.microsoft.com/office/drawing/2014/main" val="1510594409"/>
                    </a:ext>
                  </a:extLst>
                </a:gridCol>
                <a:gridCol w="527901">
                  <a:extLst>
                    <a:ext uri="{9D8B030D-6E8A-4147-A177-3AD203B41FA5}">
                      <a16:colId xmlns:a16="http://schemas.microsoft.com/office/drawing/2014/main" val="3387014804"/>
                    </a:ext>
                  </a:extLst>
                </a:gridCol>
                <a:gridCol w="452486">
                  <a:extLst>
                    <a:ext uri="{9D8B030D-6E8A-4147-A177-3AD203B41FA5}">
                      <a16:colId xmlns:a16="http://schemas.microsoft.com/office/drawing/2014/main" val="1328782940"/>
                    </a:ext>
                  </a:extLst>
                </a:gridCol>
                <a:gridCol w="443060">
                  <a:extLst>
                    <a:ext uri="{9D8B030D-6E8A-4147-A177-3AD203B41FA5}">
                      <a16:colId xmlns:a16="http://schemas.microsoft.com/office/drawing/2014/main" val="2392436337"/>
                    </a:ext>
                  </a:extLst>
                </a:gridCol>
                <a:gridCol w="499621">
                  <a:extLst>
                    <a:ext uri="{9D8B030D-6E8A-4147-A177-3AD203B41FA5}">
                      <a16:colId xmlns:a16="http://schemas.microsoft.com/office/drawing/2014/main" val="1778669788"/>
                    </a:ext>
                  </a:extLst>
                </a:gridCol>
                <a:gridCol w="443060">
                  <a:extLst>
                    <a:ext uri="{9D8B030D-6E8A-4147-A177-3AD203B41FA5}">
                      <a16:colId xmlns:a16="http://schemas.microsoft.com/office/drawing/2014/main" val="710956803"/>
                    </a:ext>
                  </a:extLst>
                </a:gridCol>
                <a:gridCol w="461913">
                  <a:extLst>
                    <a:ext uri="{9D8B030D-6E8A-4147-A177-3AD203B41FA5}">
                      <a16:colId xmlns:a16="http://schemas.microsoft.com/office/drawing/2014/main" val="3006769720"/>
                    </a:ext>
                  </a:extLst>
                </a:gridCol>
                <a:gridCol w="546755">
                  <a:extLst>
                    <a:ext uri="{9D8B030D-6E8A-4147-A177-3AD203B41FA5}">
                      <a16:colId xmlns:a16="http://schemas.microsoft.com/office/drawing/2014/main" val="3262768898"/>
                    </a:ext>
                  </a:extLst>
                </a:gridCol>
                <a:gridCol w="563325">
                  <a:extLst>
                    <a:ext uri="{9D8B030D-6E8A-4147-A177-3AD203B41FA5}">
                      <a16:colId xmlns:a16="http://schemas.microsoft.com/office/drawing/2014/main" val="2985858765"/>
                    </a:ext>
                  </a:extLst>
                </a:gridCol>
              </a:tblGrid>
              <a:tr h="641939">
                <a:tc>
                  <a:txBody>
                    <a:bodyPr/>
                    <a:lstStyle/>
                    <a:p>
                      <a:pPr algn="ctr"/>
                      <a:r>
                        <a:rPr lang="en-US" sz="1500" b="0" cap="none" spc="0" dirty="0">
                          <a:solidFill>
                            <a:schemeClr val="bg1"/>
                          </a:solidFill>
                        </a:rPr>
                        <a:t>USE</a:t>
                      </a:r>
                    </a:p>
                  </a:txBody>
                  <a:tcPr marL="88348" marR="88348" marT="88348" marB="44174" anchor="ctr">
                    <a:lnL w="12700" cmpd="sng">
                      <a:noFill/>
                    </a:lnL>
                    <a:lnR w="12700" cmpd="sng">
                      <a:noFill/>
                    </a:lnR>
                    <a:lnT w="19050" cap="flat" cmpd="sng" algn="ctr">
                      <a:noFill/>
                      <a:prstDash val="solid"/>
                    </a:lnT>
                    <a:lnB w="38100" cmpd="sng">
                      <a:noFill/>
                    </a:lnB>
                    <a:solidFill>
                      <a:schemeClr val="accent2"/>
                    </a:solidFill>
                  </a:tcPr>
                </a:tc>
                <a:tc>
                  <a:txBody>
                    <a:bodyPr/>
                    <a:lstStyle/>
                    <a:p>
                      <a:pPr algn="ctr"/>
                      <a:r>
                        <a:rPr lang="en-US" sz="1500" b="0" cap="none" spc="0" dirty="0">
                          <a:solidFill>
                            <a:schemeClr val="bg1"/>
                          </a:solidFill>
                        </a:rPr>
                        <a:t>RA-3</a:t>
                      </a:r>
                    </a:p>
                  </a:txBody>
                  <a:tcPr marL="88348" marR="88348" marT="88348" marB="44174" anchor="ctr">
                    <a:lnL w="12700" cmpd="sng">
                      <a:noFill/>
                    </a:lnL>
                    <a:lnR w="12700" cmpd="sng">
                      <a:noFill/>
                    </a:lnR>
                    <a:lnT w="19050" cap="flat" cmpd="sng" algn="ctr">
                      <a:noFill/>
                      <a:prstDash val="solid"/>
                    </a:lnT>
                    <a:lnB w="38100" cmpd="sng">
                      <a:noFill/>
                    </a:lnB>
                    <a:solidFill>
                      <a:schemeClr val="accent2"/>
                    </a:solidFill>
                  </a:tcPr>
                </a:tc>
                <a:tc>
                  <a:txBody>
                    <a:bodyPr/>
                    <a:lstStyle/>
                    <a:p>
                      <a:pPr algn="ctr"/>
                      <a:r>
                        <a:rPr lang="en-US" sz="1500" b="0" cap="none" spc="0">
                          <a:solidFill>
                            <a:schemeClr val="bg1"/>
                          </a:solidFill>
                        </a:rPr>
                        <a:t>RA-2</a:t>
                      </a:r>
                    </a:p>
                  </a:txBody>
                  <a:tcPr marL="88348" marR="88348" marT="88348" marB="44174" anchor="ctr">
                    <a:lnL w="12700" cmpd="sng">
                      <a:noFill/>
                    </a:lnL>
                    <a:lnR w="12700" cmpd="sng">
                      <a:noFill/>
                    </a:lnR>
                    <a:lnT w="19050" cap="flat" cmpd="sng" algn="ctr">
                      <a:noFill/>
                      <a:prstDash val="solid"/>
                    </a:lnT>
                    <a:lnB w="38100" cmpd="sng">
                      <a:noFill/>
                    </a:lnB>
                    <a:solidFill>
                      <a:schemeClr val="accent2"/>
                    </a:solidFill>
                  </a:tcPr>
                </a:tc>
                <a:tc>
                  <a:txBody>
                    <a:bodyPr/>
                    <a:lstStyle/>
                    <a:p>
                      <a:pPr algn="ctr"/>
                      <a:r>
                        <a:rPr lang="en-US" sz="1500" b="0" cap="none" spc="0">
                          <a:solidFill>
                            <a:schemeClr val="bg1"/>
                          </a:solidFill>
                        </a:rPr>
                        <a:t>RA-1</a:t>
                      </a:r>
                    </a:p>
                  </a:txBody>
                  <a:tcPr marL="88348" marR="88348" marT="88348" marB="44174" anchor="ctr">
                    <a:lnL w="12700" cmpd="sng">
                      <a:noFill/>
                    </a:lnL>
                    <a:lnR w="12700" cmpd="sng">
                      <a:noFill/>
                    </a:lnR>
                    <a:lnT w="19050" cap="flat" cmpd="sng" algn="ctr">
                      <a:noFill/>
                      <a:prstDash val="solid"/>
                    </a:lnT>
                    <a:lnB w="38100" cmpd="sng">
                      <a:noFill/>
                    </a:lnB>
                    <a:solidFill>
                      <a:schemeClr val="accent2"/>
                    </a:solidFill>
                  </a:tcPr>
                </a:tc>
                <a:tc>
                  <a:txBody>
                    <a:bodyPr/>
                    <a:lstStyle/>
                    <a:p>
                      <a:pPr algn="ctr"/>
                      <a:r>
                        <a:rPr lang="en-US" sz="1500" b="0" cap="none" spc="0">
                          <a:solidFill>
                            <a:schemeClr val="bg1"/>
                          </a:solidFill>
                        </a:rPr>
                        <a:t>R-20</a:t>
                      </a:r>
                    </a:p>
                  </a:txBody>
                  <a:tcPr marL="88348" marR="88348" marT="88348" marB="44174" anchor="ctr">
                    <a:lnL w="12700" cmpd="sng">
                      <a:noFill/>
                    </a:lnL>
                    <a:lnR w="12700" cmpd="sng">
                      <a:noFill/>
                    </a:lnR>
                    <a:lnT w="19050" cap="flat" cmpd="sng" algn="ctr">
                      <a:noFill/>
                      <a:prstDash val="solid"/>
                    </a:lnT>
                    <a:lnB w="38100" cmpd="sng">
                      <a:noFill/>
                    </a:lnB>
                    <a:solidFill>
                      <a:schemeClr val="accent2"/>
                    </a:solidFill>
                  </a:tcPr>
                </a:tc>
                <a:tc>
                  <a:txBody>
                    <a:bodyPr/>
                    <a:lstStyle/>
                    <a:p>
                      <a:pPr algn="ctr"/>
                      <a:r>
                        <a:rPr lang="en-US" sz="1500" b="0" cap="none" spc="0" dirty="0">
                          <a:solidFill>
                            <a:schemeClr val="bg1"/>
                          </a:solidFill>
                        </a:rPr>
                        <a:t>R-10</a:t>
                      </a:r>
                    </a:p>
                  </a:txBody>
                  <a:tcPr marL="88348" marR="88348" marT="88348" marB="44174" anchor="ctr">
                    <a:lnL w="12700" cmpd="sng">
                      <a:noFill/>
                    </a:lnL>
                    <a:lnR w="12700" cmpd="sng">
                      <a:noFill/>
                    </a:lnR>
                    <a:lnT w="19050" cap="flat" cmpd="sng" algn="ctr">
                      <a:noFill/>
                      <a:prstDash val="solid"/>
                    </a:lnT>
                    <a:lnB w="38100" cmpd="sng">
                      <a:noFill/>
                    </a:lnB>
                    <a:solidFill>
                      <a:schemeClr val="accent2"/>
                    </a:solidFill>
                  </a:tcPr>
                </a:tc>
                <a:tc>
                  <a:txBody>
                    <a:bodyPr/>
                    <a:lstStyle/>
                    <a:p>
                      <a:pPr algn="ctr"/>
                      <a:r>
                        <a:rPr lang="en-US" sz="1500" b="0" cap="none" spc="0">
                          <a:solidFill>
                            <a:schemeClr val="bg1"/>
                          </a:solidFill>
                        </a:rPr>
                        <a:t>R-7 ½ </a:t>
                      </a:r>
                    </a:p>
                  </a:txBody>
                  <a:tcPr marL="88348" marR="88348" marT="88348" marB="44174" anchor="ctr">
                    <a:lnL w="12700" cmpd="sng">
                      <a:noFill/>
                    </a:lnL>
                    <a:lnR w="12700" cmpd="sng">
                      <a:noFill/>
                    </a:lnR>
                    <a:lnT w="19050" cap="flat" cmpd="sng" algn="ctr">
                      <a:noFill/>
                      <a:prstDash val="solid"/>
                    </a:lnT>
                    <a:lnB w="38100" cmpd="sng">
                      <a:noFill/>
                    </a:lnB>
                    <a:solidFill>
                      <a:schemeClr val="accent2"/>
                    </a:solidFill>
                  </a:tcPr>
                </a:tc>
                <a:tc>
                  <a:txBody>
                    <a:bodyPr/>
                    <a:lstStyle/>
                    <a:p>
                      <a:pPr algn="ctr"/>
                      <a:r>
                        <a:rPr lang="en-US" sz="1500" b="0" cap="none" spc="0">
                          <a:solidFill>
                            <a:schemeClr val="bg1"/>
                          </a:solidFill>
                        </a:rPr>
                        <a:t>R-6</a:t>
                      </a:r>
                    </a:p>
                  </a:txBody>
                  <a:tcPr marL="88348" marR="88348" marT="88348" marB="44174" anchor="ctr">
                    <a:lnL w="12700" cmpd="sng">
                      <a:noFill/>
                    </a:lnL>
                    <a:lnR w="12700" cmpd="sng">
                      <a:noFill/>
                    </a:lnR>
                    <a:lnT w="19050" cap="flat" cmpd="sng" algn="ctr">
                      <a:noFill/>
                      <a:prstDash val="solid"/>
                    </a:lnT>
                    <a:lnB w="38100" cmpd="sng">
                      <a:noFill/>
                    </a:lnB>
                    <a:solidFill>
                      <a:schemeClr val="accent2"/>
                    </a:solidFill>
                  </a:tcPr>
                </a:tc>
                <a:tc>
                  <a:txBody>
                    <a:bodyPr/>
                    <a:lstStyle/>
                    <a:p>
                      <a:pPr algn="ctr"/>
                      <a:r>
                        <a:rPr lang="en-US" sz="1500" b="0" cap="none" spc="0">
                          <a:solidFill>
                            <a:schemeClr val="bg1"/>
                          </a:solidFill>
                        </a:rPr>
                        <a:t>RM-1</a:t>
                      </a:r>
                    </a:p>
                  </a:txBody>
                  <a:tcPr marL="88348" marR="88348" marT="88348" marB="44174" anchor="ctr">
                    <a:lnL w="12700" cmpd="sng">
                      <a:noFill/>
                    </a:lnL>
                    <a:lnR w="12700" cmpd="sng">
                      <a:noFill/>
                    </a:lnR>
                    <a:lnT w="19050" cap="flat" cmpd="sng" algn="ctr">
                      <a:noFill/>
                      <a:prstDash val="solid"/>
                    </a:lnT>
                    <a:lnB w="38100" cmpd="sng">
                      <a:noFill/>
                    </a:lnB>
                    <a:solidFill>
                      <a:schemeClr val="accent2"/>
                    </a:solidFill>
                  </a:tcPr>
                </a:tc>
                <a:tc>
                  <a:txBody>
                    <a:bodyPr/>
                    <a:lstStyle/>
                    <a:p>
                      <a:pPr algn="ctr"/>
                      <a:r>
                        <a:rPr lang="en-US" sz="1500" b="0" cap="none" spc="0">
                          <a:solidFill>
                            <a:schemeClr val="bg1"/>
                          </a:solidFill>
                        </a:rPr>
                        <a:t>R-5</a:t>
                      </a:r>
                    </a:p>
                  </a:txBody>
                  <a:tcPr marL="88348" marR="88348" marT="88348" marB="44174" anchor="ctr">
                    <a:lnL w="12700" cmpd="sng">
                      <a:noFill/>
                    </a:lnL>
                    <a:lnR w="12700" cmpd="sng">
                      <a:noFill/>
                    </a:lnR>
                    <a:lnT w="19050" cap="flat" cmpd="sng" algn="ctr">
                      <a:noFill/>
                      <a:prstDash val="solid"/>
                    </a:lnT>
                    <a:lnB w="38100" cmpd="sng">
                      <a:noFill/>
                    </a:lnB>
                    <a:solidFill>
                      <a:schemeClr val="accent2"/>
                    </a:solidFill>
                  </a:tcPr>
                </a:tc>
                <a:tc>
                  <a:txBody>
                    <a:bodyPr/>
                    <a:lstStyle/>
                    <a:p>
                      <a:pPr algn="ctr"/>
                      <a:r>
                        <a:rPr lang="en-US" sz="1500" b="0" cap="none" spc="0">
                          <a:solidFill>
                            <a:schemeClr val="bg1"/>
                          </a:solidFill>
                        </a:rPr>
                        <a:t>R-MF</a:t>
                      </a:r>
                    </a:p>
                  </a:txBody>
                  <a:tcPr marL="88348" marR="88348" marT="88348" marB="44174" anchor="ctr">
                    <a:lnL w="12700" cmpd="sng">
                      <a:noFill/>
                    </a:lnL>
                    <a:lnR w="12700" cmpd="sng">
                      <a:noFill/>
                    </a:lnR>
                    <a:lnT w="19050" cap="flat" cmpd="sng" algn="ctr">
                      <a:noFill/>
                      <a:prstDash val="solid"/>
                    </a:lnT>
                    <a:lnB w="38100" cmpd="sng">
                      <a:noFill/>
                    </a:lnB>
                    <a:solidFill>
                      <a:schemeClr val="accent2"/>
                    </a:solidFill>
                  </a:tcPr>
                </a:tc>
                <a:tc>
                  <a:txBody>
                    <a:bodyPr/>
                    <a:lstStyle/>
                    <a:p>
                      <a:pPr algn="ctr"/>
                      <a:r>
                        <a:rPr lang="en-US" sz="1500" b="0" cap="none" spc="0">
                          <a:solidFill>
                            <a:schemeClr val="bg1"/>
                          </a:solidFill>
                        </a:rPr>
                        <a:t>R-H</a:t>
                      </a:r>
                    </a:p>
                  </a:txBody>
                  <a:tcPr marL="88348" marR="88348" marT="88348" marB="44174" anchor="ctr">
                    <a:lnL w="12700" cmpd="sng">
                      <a:noFill/>
                    </a:lnL>
                    <a:lnR w="12700" cmpd="sng">
                      <a:noFill/>
                    </a:lnR>
                    <a:lnT w="19050" cap="flat" cmpd="sng" algn="ctr">
                      <a:noFill/>
                      <a:prstDash val="solid"/>
                    </a:lnT>
                    <a:lnB w="38100" cmpd="sng">
                      <a:noFill/>
                    </a:lnB>
                    <a:solidFill>
                      <a:schemeClr val="accent2"/>
                    </a:solidFill>
                  </a:tcPr>
                </a:tc>
                <a:tc>
                  <a:txBody>
                    <a:bodyPr/>
                    <a:lstStyle/>
                    <a:p>
                      <a:pPr algn="ctr"/>
                      <a:r>
                        <a:rPr lang="en-US" sz="1500" b="0" cap="none" spc="0">
                          <a:solidFill>
                            <a:schemeClr val="bg1"/>
                          </a:solidFill>
                        </a:rPr>
                        <a:t>C-N</a:t>
                      </a:r>
                    </a:p>
                  </a:txBody>
                  <a:tcPr marL="88348" marR="88348" marT="88348" marB="44174" anchor="ctr">
                    <a:lnL w="12700" cmpd="sng">
                      <a:noFill/>
                    </a:lnL>
                    <a:lnR w="12700" cmpd="sng">
                      <a:noFill/>
                    </a:lnR>
                    <a:lnT w="19050" cap="flat" cmpd="sng" algn="ctr">
                      <a:noFill/>
                      <a:prstDash val="solid"/>
                    </a:lnT>
                    <a:lnB w="38100" cmpd="sng">
                      <a:noFill/>
                    </a:lnB>
                    <a:solidFill>
                      <a:schemeClr val="accent2"/>
                    </a:solidFill>
                  </a:tcPr>
                </a:tc>
                <a:tc>
                  <a:txBody>
                    <a:bodyPr/>
                    <a:lstStyle/>
                    <a:p>
                      <a:pPr algn="ctr"/>
                      <a:r>
                        <a:rPr lang="en-US" sz="1500" b="0" cap="none" spc="0">
                          <a:solidFill>
                            <a:schemeClr val="bg1"/>
                          </a:solidFill>
                        </a:rPr>
                        <a:t>C-B</a:t>
                      </a:r>
                    </a:p>
                  </a:txBody>
                  <a:tcPr marL="88348" marR="88348" marT="88348" marB="44174" anchor="ctr">
                    <a:lnL w="12700" cmpd="sng">
                      <a:noFill/>
                    </a:lnL>
                    <a:lnR w="12700" cmpd="sng">
                      <a:noFill/>
                    </a:lnR>
                    <a:lnT w="19050" cap="flat" cmpd="sng" algn="ctr">
                      <a:noFill/>
                      <a:prstDash val="solid"/>
                    </a:lnT>
                    <a:lnB w="38100" cmpd="sng">
                      <a:noFill/>
                    </a:lnB>
                    <a:solidFill>
                      <a:schemeClr val="accent2"/>
                    </a:solidFill>
                  </a:tcPr>
                </a:tc>
                <a:tc>
                  <a:txBody>
                    <a:bodyPr/>
                    <a:lstStyle/>
                    <a:p>
                      <a:pPr algn="ctr"/>
                      <a:r>
                        <a:rPr lang="en-US" sz="1500" b="0" cap="none" spc="0">
                          <a:solidFill>
                            <a:schemeClr val="bg1"/>
                          </a:solidFill>
                        </a:rPr>
                        <a:t>C-L</a:t>
                      </a:r>
                    </a:p>
                  </a:txBody>
                  <a:tcPr marL="88348" marR="88348" marT="88348" marB="44174" anchor="ctr">
                    <a:lnL w="12700" cmpd="sng">
                      <a:noFill/>
                    </a:lnL>
                    <a:lnR w="12700" cmpd="sng">
                      <a:noFill/>
                    </a:lnR>
                    <a:lnT w="19050" cap="flat" cmpd="sng" algn="ctr">
                      <a:noFill/>
                      <a:prstDash val="solid"/>
                    </a:lnT>
                    <a:lnB w="38100" cmpd="sng">
                      <a:noFill/>
                    </a:lnB>
                    <a:solidFill>
                      <a:schemeClr val="accent2"/>
                    </a:solidFill>
                  </a:tcPr>
                </a:tc>
                <a:tc>
                  <a:txBody>
                    <a:bodyPr/>
                    <a:lstStyle/>
                    <a:p>
                      <a:pPr algn="ctr"/>
                      <a:r>
                        <a:rPr lang="en-US" sz="1500" b="0" cap="none" spc="0" dirty="0">
                          <a:solidFill>
                            <a:schemeClr val="bg1"/>
                          </a:solidFill>
                        </a:rPr>
                        <a:t>C-G</a:t>
                      </a:r>
                    </a:p>
                  </a:txBody>
                  <a:tcPr marL="88348" marR="88348" marT="88348" marB="44174" anchor="ctr">
                    <a:lnL w="12700" cmpd="sng">
                      <a:noFill/>
                    </a:lnL>
                    <a:lnR w="12700" cmpd="sng">
                      <a:noFill/>
                    </a:lnR>
                    <a:lnT w="19050" cap="flat" cmpd="sng" algn="ctr">
                      <a:noFill/>
                      <a:prstDash val="solid"/>
                    </a:lnT>
                    <a:lnB w="38100" cmpd="sng">
                      <a:noFill/>
                    </a:lnB>
                    <a:solidFill>
                      <a:schemeClr val="accent2"/>
                    </a:solidFill>
                  </a:tcPr>
                </a:tc>
                <a:tc>
                  <a:txBody>
                    <a:bodyPr/>
                    <a:lstStyle/>
                    <a:p>
                      <a:pPr algn="ctr"/>
                      <a:r>
                        <a:rPr lang="en-US" sz="1500" b="0" cap="none" spc="0">
                          <a:solidFill>
                            <a:schemeClr val="bg1"/>
                          </a:solidFill>
                        </a:rPr>
                        <a:t>C-C</a:t>
                      </a:r>
                    </a:p>
                  </a:txBody>
                  <a:tcPr marL="88348" marR="88348" marT="88348" marB="44174" anchor="ctr">
                    <a:lnL w="12700" cmpd="sng">
                      <a:noFill/>
                    </a:lnL>
                    <a:lnR w="12700" cmpd="sng">
                      <a:noFill/>
                    </a:lnR>
                    <a:lnT w="19050" cap="flat" cmpd="sng" algn="ctr">
                      <a:noFill/>
                      <a:prstDash val="solid"/>
                    </a:lnT>
                    <a:lnB w="38100" cmpd="sng">
                      <a:noFill/>
                    </a:lnB>
                    <a:solidFill>
                      <a:schemeClr val="accent2"/>
                    </a:solidFill>
                  </a:tcPr>
                </a:tc>
                <a:tc>
                  <a:txBody>
                    <a:bodyPr/>
                    <a:lstStyle/>
                    <a:p>
                      <a:pPr algn="ctr"/>
                      <a:r>
                        <a:rPr lang="en-US" sz="1500" b="0" cap="none" spc="0">
                          <a:solidFill>
                            <a:schemeClr val="bg1"/>
                          </a:solidFill>
                        </a:rPr>
                        <a:t>C-I</a:t>
                      </a:r>
                    </a:p>
                  </a:txBody>
                  <a:tcPr marL="88348" marR="88348" marT="88348" marB="44174" anchor="ctr">
                    <a:lnL w="12700" cmpd="sng">
                      <a:noFill/>
                    </a:lnL>
                    <a:lnR w="12700" cmpd="sng">
                      <a:noFill/>
                    </a:lnR>
                    <a:lnT w="19050" cap="flat" cmpd="sng" algn="ctr">
                      <a:noFill/>
                      <a:prstDash val="solid"/>
                    </a:lnT>
                    <a:lnB w="38100" cmpd="sng">
                      <a:noFill/>
                    </a:lnB>
                    <a:solidFill>
                      <a:schemeClr val="accent2"/>
                    </a:solidFill>
                  </a:tcPr>
                </a:tc>
                <a:tc>
                  <a:txBody>
                    <a:bodyPr/>
                    <a:lstStyle/>
                    <a:p>
                      <a:pPr algn="ctr"/>
                      <a:r>
                        <a:rPr lang="en-US" sz="1500" b="0" cap="none" spc="0">
                          <a:solidFill>
                            <a:schemeClr val="bg1"/>
                          </a:solidFill>
                        </a:rPr>
                        <a:t>M-L</a:t>
                      </a:r>
                    </a:p>
                  </a:txBody>
                  <a:tcPr marL="88348" marR="88348" marT="88348" marB="44174" anchor="ctr">
                    <a:lnL w="12700" cmpd="sng">
                      <a:noFill/>
                    </a:lnL>
                    <a:lnR w="12700" cmpd="sng">
                      <a:noFill/>
                    </a:lnR>
                    <a:lnT w="19050" cap="flat" cmpd="sng" algn="ctr">
                      <a:noFill/>
                      <a:prstDash val="solid"/>
                    </a:lnT>
                    <a:lnB w="38100" cmpd="sng">
                      <a:noFill/>
                    </a:lnB>
                    <a:solidFill>
                      <a:schemeClr val="accent2"/>
                    </a:solidFill>
                  </a:tcPr>
                </a:tc>
                <a:tc>
                  <a:txBody>
                    <a:bodyPr/>
                    <a:lstStyle/>
                    <a:p>
                      <a:pPr algn="ctr"/>
                      <a:r>
                        <a:rPr lang="en-US" sz="1500" b="0" cap="none" spc="0">
                          <a:solidFill>
                            <a:schemeClr val="bg1"/>
                          </a:solidFill>
                        </a:rPr>
                        <a:t>M-G</a:t>
                      </a:r>
                    </a:p>
                  </a:txBody>
                  <a:tcPr marL="88348" marR="88348" marT="88348" marB="44174" anchor="ctr">
                    <a:lnL w="12700" cmpd="sng">
                      <a:noFill/>
                    </a:lnL>
                    <a:lnR w="12700" cmpd="sng">
                      <a:noFill/>
                    </a:lnR>
                    <a:lnT w="19050" cap="flat" cmpd="sng" algn="ctr">
                      <a:noFill/>
                      <a:prstDash val="solid"/>
                    </a:lnT>
                    <a:lnB w="38100" cmpd="sng">
                      <a:noFill/>
                    </a:lnB>
                    <a:solidFill>
                      <a:schemeClr val="accent2"/>
                    </a:solidFill>
                  </a:tcPr>
                </a:tc>
                <a:extLst>
                  <a:ext uri="{0D108BD9-81ED-4DB2-BD59-A6C34878D82A}">
                    <a16:rowId xmlns:a16="http://schemas.microsoft.com/office/drawing/2014/main" val="3298013591"/>
                  </a:ext>
                </a:extLst>
              </a:tr>
              <a:tr h="689107">
                <a:tc>
                  <a:txBody>
                    <a:bodyPr/>
                    <a:lstStyle/>
                    <a:p>
                      <a:pPr algn="l"/>
                      <a:r>
                        <a:rPr lang="en-US" sz="1100" cap="none" spc="0">
                          <a:solidFill>
                            <a:schemeClr val="tx1"/>
                          </a:solidFill>
                        </a:rPr>
                        <a:t>ADULT USE CANNABIS RETAILER</a:t>
                      </a:r>
                    </a:p>
                  </a:txBody>
                  <a:tcPr marL="88348" marR="88348" marT="88348" marB="44174"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algn="ctr"/>
                      <a:r>
                        <a:rPr lang="en-US" sz="1100" cap="none" spc="0">
                          <a:solidFill>
                            <a:schemeClr val="tx1"/>
                          </a:solidFill>
                        </a:rPr>
                        <a:t>-</a:t>
                      </a:r>
                    </a:p>
                  </a:txBody>
                  <a:tcPr marL="88348" marR="88348" marT="88348" marB="44174"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algn="ctr"/>
                      <a:r>
                        <a:rPr lang="en-US" sz="1100" cap="none" spc="0">
                          <a:solidFill>
                            <a:schemeClr val="tx1"/>
                          </a:solidFill>
                        </a:rPr>
                        <a:t>-</a:t>
                      </a:r>
                    </a:p>
                  </a:txBody>
                  <a:tcPr marL="88348" marR="88348" marT="88348" marB="44174"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algn="ctr"/>
                      <a:r>
                        <a:rPr lang="en-US" sz="1100" cap="none" spc="0">
                          <a:solidFill>
                            <a:schemeClr val="tx1"/>
                          </a:solidFill>
                        </a:rPr>
                        <a:t>-</a:t>
                      </a:r>
                    </a:p>
                  </a:txBody>
                  <a:tcPr marL="88348" marR="88348" marT="88348" marB="44174"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algn="ctr"/>
                      <a:r>
                        <a:rPr lang="en-US" sz="1100" cap="none" spc="0">
                          <a:solidFill>
                            <a:schemeClr val="tx1"/>
                          </a:solidFill>
                        </a:rPr>
                        <a:t>-</a:t>
                      </a:r>
                    </a:p>
                  </a:txBody>
                  <a:tcPr marL="88348" marR="88348" marT="88348" marB="44174"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algn="ctr"/>
                      <a:r>
                        <a:rPr lang="en-US" sz="1100" cap="none" spc="0">
                          <a:solidFill>
                            <a:schemeClr val="tx1"/>
                          </a:solidFill>
                        </a:rPr>
                        <a:t>-</a:t>
                      </a:r>
                    </a:p>
                  </a:txBody>
                  <a:tcPr marL="88348" marR="88348" marT="88348" marB="44174"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algn="ctr"/>
                      <a:r>
                        <a:rPr lang="en-US" sz="1100" cap="none" spc="0">
                          <a:solidFill>
                            <a:schemeClr val="tx1"/>
                          </a:solidFill>
                        </a:rPr>
                        <a:t>-</a:t>
                      </a:r>
                    </a:p>
                  </a:txBody>
                  <a:tcPr marL="88348" marR="88348" marT="88348" marB="44174"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algn="ctr"/>
                      <a:r>
                        <a:rPr lang="en-US" sz="1100" cap="none" spc="0" dirty="0">
                          <a:solidFill>
                            <a:schemeClr val="tx1"/>
                          </a:solidFill>
                        </a:rPr>
                        <a:t>-</a:t>
                      </a:r>
                    </a:p>
                  </a:txBody>
                  <a:tcPr marL="88348" marR="88348" marT="88348" marB="44174"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algn="ctr"/>
                      <a:r>
                        <a:rPr lang="en-US" sz="1100" cap="none" spc="0">
                          <a:solidFill>
                            <a:schemeClr val="tx1"/>
                          </a:solidFill>
                        </a:rPr>
                        <a:t>-</a:t>
                      </a:r>
                    </a:p>
                  </a:txBody>
                  <a:tcPr marL="88348" marR="88348" marT="88348" marB="44174"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algn="ctr"/>
                      <a:r>
                        <a:rPr lang="en-US" sz="1100" cap="none" spc="0">
                          <a:solidFill>
                            <a:schemeClr val="tx1"/>
                          </a:solidFill>
                        </a:rPr>
                        <a:t>-</a:t>
                      </a:r>
                    </a:p>
                  </a:txBody>
                  <a:tcPr marL="88348" marR="88348" marT="88348" marB="44174"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algn="ctr"/>
                      <a:r>
                        <a:rPr lang="en-US" sz="1100" cap="none" spc="0">
                          <a:solidFill>
                            <a:schemeClr val="tx1"/>
                          </a:solidFill>
                        </a:rPr>
                        <a:t>-</a:t>
                      </a:r>
                    </a:p>
                  </a:txBody>
                  <a:tcPr marL="88348" marR="88348" marT="88348" marB="44174"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algn="ctr"/>
                      <a:r>
                        <a:rPr lang="en-US" sz="1100" cap="none" spc="0">
                          <a:solidFill>
                            <a:schemeClr val="tx1"/>
                          </a:solidFill>
                        </a:rPr>
                        <a:t>-</a:t>
                      </a:r>
                    </a:p>
                  </a:txBody>
                  <a:tcPr marL="88348" marR="88348" marT="88348" marB="44174"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algn="ctr"/>
                      <a:r>
                        <a:rPr lang="en-US" sz="1100" cap="none" spc="0">
                          <a:solidFill>
                            <a:schemeClr val="tx1"/>
                          </a:solidFill>
                        </a:rPr>
                        <a:t>B</a:t>
                      </a:r>
                    </a:p>
                  </a:txBody>
                  <a:tcPr marL="88348" marR="88348" marT="88348" marB="44174"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algn="ctr"/>
                      <a:r>
                        <a:rPr lang="en-US" sz="1100" cap="none" spc="0">
                          <a:solidFill>
                            <a:schemeClr val="tx1"/>
                          </a:solidFill>
                        </a:rPr>
                        <a:t>B</a:t>
                      </a:r>
                    </a:p>
                  </a:txBody>
                  <a:tcPr marL="88348" marR="88348" marT="88348" marB="44174"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algn="ctr"/>
                      <a:r>
                        <a:rPr lang="en-US" sz="1100" cap="none" spc="0">
                          <a:solidFill>
                            <a:schemeClr val="tx1"/>
                          </a:solidFill>
                        </a:rPr>
                        <a:t>B</a:t>
                      </a:r>
                    </a:p>
                  </a:txBody>
                  <a:tcPr marL="88348" marR="88348" marT="88348" marB="44174"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algn="ctr"/>
                      <a:r>
                        <a:rPr lang="en-US" sz="1100" cap="none" spc="0">
                          <a:solidFill>
                            <a:schemeClr val="tx1"/>
                          </a:solidFill>
                        </a:rPr>
                        <a:t>-</a:t>
                      </a:r>
                    </a:p>
                  </a:txBody>
                  <a:tcPr marL="88348" marR="88348" marT="88348" marB="44174"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algn="ctr"/>
                      <a:r>
                        <a:rPr lang="en-US" sz="1100" cap="none" spc="0">
                          <a:solidFill>
                            <a:schemeClr val="tx1"/>
                          </a:solidFill>
                        </a:rPr>
                        <a:t>-</a:t>
                      </a:r>
                    </a:p>
                  </a:txBody>
                  <a:tcPr marL="88348" marR="88348" marT="88348" marB="44174"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algn="ctr"/>
                      <a:r>
                        <a:rPr lang="en-US" sz="1100" cap="none" spc="0">
                          <a:solidFill>
                            <a:schemeClr val="tx1"/>
                          </a:solidFill>
                        </a:rPr>
                        <a:t>B</a:t>
                      </a:r>
                    </a:p>
                  </a:txBody>
                  <a:tcPr marL="88348" marR="88348" marT="88348" marB="44174"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algn="ctr"/>
                      <a:r>
                        <a:rPr lang="en-US" sz="1100" cap="none" spc="0">
                          <a:solidFill>
                            <a:schemeClr val="tx1"/>
                          </a:solidFill>
                        </a:rPr>
                        <a:t>B</a:t>
                      </a:r>
                    </a:p>
                  </a:txBody>
                  <a:tcPr marL="88348" marR="88348" marT="88348" marB="44174"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algn="ctr"/>
                      <a:r>
                        <a:rPr lang="en-US" sz="1100" cap="none" spc="0" dirty="0">
                          <a:solidFill>
                            <a:schemeClr val="tx1"/>
                          </a:solidFill>
                        </a:rPr>
                        <a:t>B</a:t>
                      </a:r>
                    </a:p>
                  </a:txBody>
                  <a:tcPr marL="88348" marR="88348" marT="88348" marB="44174"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873867931"/>
                  </a:ext>
                </a:extLst>
              </a:tr>
            </a:tbl>
          </a:graphicData>
        </a:graphic>
      </p:graphicFrame>
    </p:spTree>
    <p:extLst>
      <p:ext uri="{BB962C8B-B14F-4D97-AF65-F5344CB8AC3E}">
        <p14:creationId xmlns:p14="http://schemas.microsoft.com/office/powerpoint/2010/main" val="2520582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Rectangle 2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247ABD4-990A-BAC8-69FC-AF4C84F3AD63}"/>
              </a:ext>
            </a:extLst>
          </p:cNvPr>
          <p:cNvSpPr>
            <a:spLocks noGrp="1"/>
          </p:cNvSpPr>
          <p:nvPr>
            <p:ph type="title" idx="4294967295"/>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SECTION 19.C. SPECIAL PERMITS</a:t>
            </a:r>
          </a:p>
        </p:txBody>
      </p:sp>
      <p:sp>
        <p:nvSpPr>
          <p:cNvPr id="9" name="Text Placeholder 8">
            <a:extLst>
              <a:ext uri="{FF2B5EF4-FFF2-40B4-BE49-F238E27FC236}">
                <a16:creationId xmlns:a16="http://schemas.microsoft.com/office/drawing/2014/main" id="{61E6A21B-7748-174B-D77E-8EE0B288C7D0}"/>
              </a:ext>
            </a:extLst>
          </p:cNvPr>
          <p:cNvSpPr>
            <a:spLocks noGrp="1"/>
          </p:cNvSpPr>
          <p:nvPr>
            <p:ph idx="4294967295"/>
          </p:nvPr>
        </p:nvSpPr>
        <p:spPr>
          <a:xfrm>
            <a:off x="4810259" y="649480"/>
            <a:ext cx="6555347" cy="5546047"/>
          </a:xfrm>
        </p:spPr>
        <p:txBody>
          <a:bodyPr vert="horz" lIns="91440" tIns="45720" rIns="91440" bIns="45720" rtlCol="0" anchor="ctr">
            <a:normAutofit/>
          </a:bodyPr>
          <a:lstStyle/>
          <a:p>
            <a:pPr marL="0"/>
            <a:r>
              <a:rPr lang="en-US" sz="2000" dirty="0"/>
              <a:t>19.C.2 – STANDARDS AND CONDITIONS</a:t>
            </a:r>
          </a:p>
          <a:p>
            <a:pPr marL="342900"/>
            <a:r>
              <a:rPr lang="en-US" sz="2000" dirty="0"/>
              <a:t>The location and nature of the proposed site including its size and configuration, the proposed size, scale and arrangement of the </a:t>
            </a:r>
            <a:r>
              <a:rPr lang="en-US" sz="2000" i="1" dirty="0"/>
              <a:t>Structures</a:t>
            </a:r>
            <a:r>
              <a:rPr lang="en-US" sz="2000" dirty="0"/>
              <a:t>, drives and </a:t>
            </a:r>
            <a:r>
              <a:rPr lang="en-US" sz="2000" i="1" dirty="0"/>
              <a:t>Parking Areas </a:t>
            </a:r>
            <a:r>
              <a:rPr lang="en-US" sz="2000" dirty="0"/>
              <a:t>and the proximity of existing Dwellings and other </a:t>
            </a:r>
            <a:r>
              <a:rPr lang="en-US" sz="2000" i="1" dirty="0"/>
              <a:t>Structures</a:t>
            </a:r>
            <a:r>
              <a:rPr lang="en-US" sz="2000" dirty="0"/>
              <a:t>.</a:t>
            </a:r>
          </a:p>
          <a:p>
            <a:pPr marL="342900"/>
            <a:r>
              <a:rPr lang="en-US" sz="2000" b="1" dirty="0"/>
              <a:t>The applicant will occupy the existing structure. No external improvements are proposed.</a:t>
            </a:r>
          </a:p>
          <a:p>
            <a:pPr marL="342900"/>
            <a:r>
              <a:rPr lang="en-US" sz="2000" b="1" dirty="0"/>
              <a:t>The size, scale, and arrangement of the existing site will not be altered or effected.</a:t>
            </a:r>
          </a:p>
        </p:txBody>
      </p:sp>
    </p:spTree>
    <p:extLst>
      <p:ext uri="{BB962C8B-B14F-4D97-AF65-F5344CB8AC3E}">
        <p14:creationId xmlns:p14="http://schemas.microsoft.com/office/powerpoint/2010/main" val="3638111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7E272B-7271-40CC-9892-3FF24C46C17A}"/>
              </a:ext>
            </a:extLst>
          </p:cNvPr>
          <p:cNvSpPr>
            <a:spLocks noGrp="1"/>
          </p:cNvSpPr>
          <p:nvPr>
            <p:ph type="title" idx="4294967295"/>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SECTION 19.C. SPECIAL PERMITS</a:t>
            </a:r>
          </a:p>
        </p:txBody>
      </p:sp>
      <p:sp>
        <p:nvSpPr>
          <p:cNvPr id="4" name="Content Placeholder 3">
            <a:extLst>
              <a:ext uri="{FF2B5EF4-FFF2-40B4-BE49-F238E27FC236}">
                <a16:creationId xmlns:a16="http://schemas.microsoft.com/office/drawing/2014/main" id="{29712BA4-C725-47FC-ACFA-3A3AE7E6F1FE}"/>
              </a:ext>
            </a:extLst>
          </p:cNvPr>
          <p:cNvSpPr>
            <a:spLocks noGrp="1"/>
          </p:cNvSpPr>
          <p:nvPr>
            <p:ph idx="4294967295"/>
          </p:nvPr>
        </p:nvSpPr>
        <p:spPr>
          <a:xfrm>
            <a:off x="4636290" y="669304"/>
            <a:ext cx="6680484" cy="5722069"/>
          </a:xfrm>
        </p:spPr>
        <p:txBody>
          <a:bodyPr vert="horz" lIns="91440" tIns="45720" rIns="91440" bIns="45720" rtlCol="0" anchor="ctr">
            <a:normAutofit/>
          </a:bodyPr>
          <a:lstStyle/>
          <a:p>
            <a:pPr marL="114300" indent="0">
              <a:buNone/>
            </a:pPr>
            <a:r>
              <a:rPr lang="en-US" sz="1800" dirty="0"/>
              <a:t>STANDARDS AND CONDITIONS</a:t>
            </a:r>
            <a:endParaRPr lang="en-US" sz="1700" dirty="0"/>
          </a:p>
          <a:p>
            <a:pPr marL="342900"/>
            <a:r>
              <a:rPr lang="en-US" sz="1700" dirty="0"/>
              <a:t>The nature and intensity of the proposed use in relation to its site and the surrounding area. Operations in connection with </a:t>
            </a:r>
            <a:r>
              <a:rPr lang="en-US" sz="1700" i="1" dirty="0"/>
              <a:t>Special Permit </a:t>
            </a:r>
            <a:r>
              <a:rPr lang="en-US" sz="1700" dirty="0"/>
              <a:t>uses shall not be injurious to the neighborhood, shall be in harmony with the general purpose and intent of these Regulations, and shall not be more objectionable to nearby properties by reason of noise, fumes, vibration, artificial lighting or other potential disturbances to the health, safety or peaceful enjoyment of property than the public necessity demands.</a:t>
            </a:r>
          </a:p>
          <a:p>
            <a:pPr marL="342900"/>
            <a:endParaRPr lang="en-US" sz="1700" dirty="0"/>
          </a:p>
          <a:p>
            <a:pPr lvl="1"/>
            <a:r>
              <a:rPr lang="en-US" sz="1700" b="1" dirty="0"/>
              <a:t>The existing zone is one of the few which permits the applicants intended use.</a:t>
            </a:r>
          </a:p>
          <a:p>
            <a:pPr lvl="1"/>
            <a:r>
              <a:rPr lang="en-US" sz="1700" b="1" dirty="0"/>
              <a:t>The intensity of the proposed use is consistent with the other existing and permitted uses in the area.</a:t>
            </a:r>
          </a:p>
          <a:p>
            <a:pPr lvl="1"/>
            <a:r>
              <a:rPr lang="en-US" sz="1700" b="1" dirty="0"/>
              <a:t>The proposed use does not generate noise, fumes, vibrations or artificial lighting or other potential disturbances.</a:t>
            </a:r>
          </a:p>
          <a:p>
            <a:pPr lvl="1"/>
            <a:r>
              <a:rPr lang="en-US" sz="1700" b="1" dirty="0"/>
              <a:t>The fact that this location is one of the few that permits the proposed use and is consistent with the surrounding uses,  makes it “per-se” in harmony with the general purpose and intent of the regulations.</a:t>
            </a:r>
            <a:endParaRPr lang="en-US" sz="1700" dirty="0"/>
          </a:p>
          <a:p>
            <a:endParaRPr lang="en-US" sz="1700" dirty="0"/>
          </a:p>
        </p:txBody>
      </p:sp>
    </p:spTree>
    <p:extLst>
      <p:ext uri="{BB962C8B-B14F-4D97-AF65-F5344CB8AC3E}">
        <p14:creationId xmlns:p14="http://schemas.microsoft.com/office/powerpoint/2010/main" val="2895397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627A5F-9378-461F-AA16-4567150FE3D2}"/>
              </a:ext>
            </a:extLst>
          </p:cNvPr>
          <p:cNvSpPr>
            <a:spLocks noGrp="1"/>
          </p:cNvSpPr>
          <p:nvPr>
            <p:ph type="title" idx="4294967295"/>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SECTION 19.C. SPECIAL PERMITS</a:t>
            </a:r>
          </a:p>
        </p:txBody>
      </p:sp>
      <p:sp>
        <p:nvSpPr>
          <p:cNvPr id="4" name="Content Placeholder 3">
            <a:extLst>
              <a:ext uri="{FF2B5EF4-FFF2-40B4-BE49-F238E27FC236}">
                <a16:creationId xmlns:a16="http://schemas.microsoft.com/office/drawing/2014/main" id="{F8931A15-CF53-4D2E-B0D1-8297F4D1D40B}"/>
              </a:ext>
            </a:extLst>
          </p:cNvPr>
          <p:cNvSpPr>
            <a:spLocks noGrp="1"/>
          </p:cNvSpPr>
          <p:nvPr>
            <p:ph idx="4294967295"/>
          </p:nvPr>
        </p:nvSpPr>
        <p:spPr>
          <a:xfrm>
            <a:off x="4810259" y="649480"/>
            <a:ext cx="6555347" cy="5546047"/>
          </a:xfrm>
        </p:spPr>
        <p:txBody>
          <a:bodyPr vert="horz" lIns="91440" tIns="45720" rIns="91440" bIns="45720" rtlCol="0" anchor="ctr">
            <a:normAutofit/>
          </a:bodyPr>
          <a:lstStyle/>
          <a:p>
            <a:pPr marL="285750" indent="0">
              <a:buNone/>
            </a:pPr>
            <a:r>
              <a:rPr lang="en-US" sz="2000" dirty="0"/>
              <a:t>STANDARDS AND CONDITIONS</a:t>
            </a:r>
          </a:p>
          <a:p>
            <a:pPr marL="514350"/>
            <a:r>
              <a:rPr lang="en-US" sz="2000" dirty="0"/>
              <a:t>The resulting traffic patterns, the adequacy of existing </a:t>
            </a:r>
            <a:r>
              <a:rPr lang="en-US" sz="2000" i="1" dirty="0"/>
              <a:t>Streets</a:t>
            </a:r>
            <a:r>
              <a:rPr lang="en-US" sz="2000" dirty="0"/>
              <a:t> to accommodate the traffic associated with the proposed use, the adequacy of proposed off-street parking and loading, and the extent to which proposed driveways may cause a safety hazard, or traffic nuisance.</a:t>
            </a:r>
          </a:p>
          <a:p>
            <a:pPr lvl="1"/>
            <a:endParaRPr lang="en-US" sz="2000" dirty="0"/>
          </a:p>
          <a:p>
            <a:pPr lvl="1"/>
            <a:r>
              <a:rPr lang="en-US" sz="2000" b="1" dirty="0"/>
              <a:t>Applicant’s traffic study provides that the proposed use will not have an adverse impact to the existing traffic</a:t>
            </a:r>
          </a:p>
          <a:p>
            <a:pPr lvl="1"/>
            <a:r>
              <a:rPr lang="en-US" sz="2000" b="1" dirty="0"/>
              <a:t>Study is comprehensive and takes into consideration all the standards enumerated in this section</a:t>
            </a:r>
          </a:p>
          <a:p>
            <a:pPr lvl="1"/>
            <a:r>
              <a:rPr lang="en-US" sz="2000" b="1" dirty="0"/>
              <a:t>Traffic operational analysis concludes no adverse impacts on traffic operations with good to excellent levels of service</a:t>
            </a:r>
          </a:p>
        </p:txBody>
      </p:sp>
    </p:spTree>
    <p:extLst>
      <p:ext uri="{BB962C8B-B14F-4D97-AF65-F5344CB8AC3E}">
        <p14:creationId xmlns:p14="http://schemas.microsoft.com/office/powerpoint/2010/main" val="4028559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1FB3D0-F844-474E-9CBD-0A94C88BE777}"/>
              </a:ext>
            </a:extLst>
          </p:cNvPr>
          <p:cNvSpPr>
            <a:spLocks noGrp="1"/>
          </p:cNvSpPr>
          <p:nvPr>
            <p:ph type="title" idx="4294967295"/>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SECTION 19.C. SPECIAL PERMITS</a:t>
            </a:r>
          </a:p>
        </p:txBody>
      </p:sp>
      <p:sp>
        <p:nvSpPr>
          <p:cNvPr id="4" name="Content Placeholder 3">
            <a:extLst>
              <a:ext uri="{FF2B5EF4-FFF2-40B4-BE49-F238E27FC236}">
                <a16:creationId xmlns:a16="http://schemas.microsoft.com/office/drawing/2014/main" id="{7A1C73DB-2F91-484C-8FBC-0A082BD1E046}"/>
              </a:ext>
            </a:extLst>
          </p:cNvPr>
          <p:cNvSpPr>
            <a:spLocks noGrp="1"/>
          </p:cNvSpPr>
          <p:nvPr>
            <p:ph idx="4294967295"/>
          </p:nvPr>
        </p:nvSpPr>
        <p:spPr>
          <a:xfrm>
            <a:off x="4810259" y="649480"/>
            <a:ext cx="6555347" cy="5546047"/>
          </a:xfrm>
        </p:spPr>
        <p:txBody>
          <a:bodyPr vert="horz" lIns="91440" tIns="45720" rIns="91440" bIns="45720" rtlCol="0" anchor="ctr">
            <a:normAutofit/>
          </a:bodyPr>
          <a:lstStyle/>
          <a:p>
            <a:pPr marL="285750" indent="0">
              <a:buNone/>
            </a:pPr>
            <a:r>
              <a:rPr lang="en-US" sz="2000" dirty="0"/>
              <a:t>STANDARDS AND CONDITIONS</a:t>
            </a:r>
          </a:p>
          <a:p>
            <a:pPr marL="514350"/>
            <a:r>
              <a:rPr lang="en-US" sz="2000" dirty="0"/>
              <a:t>The nature of the surrounding area and the extent to which the proposed use or feature might impair its present and future </a:t>
            </a:r>
            <a:r>
              <a:rPr lang="en-US" sz="2000" i="1" dirty="0"/>
              <a:t>Development</a:t>
            </a:r>
            <a:r>
              <a:rPr lang="en-US" sz="2000" dirty="0"/>
              <a:t>.</a:t>
            </a:r>
          </a:p>
          <a:p>
            <a:pPr lvl="1"/>
            <a:endParaRPr lang="en-US" sz="2000" dirty="0"/>
          </a:p>
          <a:p>
            <a:pPr lvl="1"/>
            <a:r>
              <a:rPr lang="en-US" sz="2000" b="1" dirty="0"/>
              <a:t>The applicant is and will be located in an existing building. There are no external improvements proposed or intended. What possibilities for future development exist at this site, if any, are not affected by the applicant’s proposed use. </a:t>
            </a:r>
          </a:p>
        </p:txBody>
      </p:sp>
    </p:spTree>
    <p:extLst>
      <p:ext uri="{BB962C8B-B14F-4D97-AF65-F5344CB8AC3E}">
        <p14:creationId xmlns:p14="http://schemas.microsoft.com/office/powerpoint/2010/main" val="3363211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81B4ED-58C0-4E68-8AEC-8F96358C5AAC}"/>
              </a:ext>
            </a:extLst>
          </p:cNvPr>
          <p:cNvSpPr>
            <a:spLocks noGrp="1"/>
          </p:cNvSpPr>
          <p:nvPr>
            <p:ph type="title" idx="4294967295"/>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SECTION 19.C. SPECIAL PERMITS</a:t>
            </a:r>
          </a:p>
        </p:txBody>
      </p:sp>
      <p:sp>
        <p:nvSpPr>
          <p:cNvPr id="4" name="Content Placeholder 3">
            <a:extLst>
              <a:ext uri="{FF2B5EF4-FFF2-40B4-BE49-F238E27FC236}">
                <a16:creationId xmlns:a16="http://schemas.microsoft.com/office/drawing/2014/main" id="{82F8D2AB-E51C-415D-A3D6-F1926F40615C}"/>
              </a:ext>
            </a:extLst>
          </p:cNvPr>
          <p:cNvSpPr>
            <a:spLocks noGrp="1"/>
          </p:cNvSpPr>
          <p:nvPr>
            <p:ph idx="4294967295"/>
          </p:nvPr>
        </p:nvSpPr>
        <p:spPr>
          <a:xfrm>
            <a:off x="4810259" y="649480"/>
            <a:ext cx="6555347" cy="5546047"/>
          </a:xfrm>
        </p:spPr>
        <p:txBody>
          <a:bodyPr vert="horz" lIns="91440" tIns="45720" rIns="91440" bIns="45720" rtlCol="0" anchor="ctr">
            <a:normAutofit/>
          </a:bodyPr>
          <a:lstStyle/>
          <a:p>
            <a:pPr marL="285750" indent="0">
              <a:buNone/>
            </a:pPr>
            <a:r>
              <a:rPr lang="en-US" sz="2000" dirty="0"/>
              <a:t>STANDARDS AND CONDITIONS</a:t>
            </a:r>
          </a:p>
          <a:p>
            <a:pPr marL="514350"/>
            <a:r>
              <a:rPr lang="en-US" sz="2000" dirty="0"/>
              <a:t>The </a:t>
            </a:r>
            <a:r>
              <a:rPr lang="en-US" sz="2000" i="1" dirty="0"/>
              <a:t>Master Plan </a:t>
            </a:r>
            <a:r>
              <a:rPr lang="en-US" sz="2000" dirty="0"/>
              <a:t>of the City of Stamford and all statements of the purpose and intent of these regulations.</a:t>
            </a:r>
          </a:p>
          <a:p>
            <a:pPr marL="228600" lvl="1" indent="0">
              <a:buNone/>
            </a:pPr>
            <a:endParaRPr lang="en-US" sz="2000" dirty="0"/>
          </a:p>
          <a:p>
            <a:pPr marL="457200" lvl="1"/>
            <a:r>
              <a:rPr lang="en-US" sz="2000" b="1" dirty="0"/>
              <a:t>The Planning Board has reviewed this application and has UNANIMOUSLY determined that it is consistent with the City of Stamford’s Master Plan.</a:t>
            </a:r>
          </a:p>
        </p:txBody>
      </p:sp>
    </p:spTree>
    <p:extLst>
      <p:ext uri="{BB962C8B-B14F-4D97-AF65-F5344CB8AC3E}">
        <p14:creationId xmlns:p14="http://schemas.microsoft.com/office/powerpoint/2010/main" val="2462240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24">
            <a:extLst>
              <a:ext uri="{FF2B5EF4-FFF2-40B4-BE49-F238E27FC236}">
                <a16:creationId xmlns:a16="http://schemas.microsoft.com/office/drawing/2014/main" id="{B4A8555D-2DFF-E6D8-3698-67C06B770264}"/>
              </a:ext>
            </a:extLst>
          </p:cNvPr>
          <p:cNvSpPr>
            <a:spLocks noGrp="1"/>
          </p:cNvSpPr>
          <p:nvPr>
            <p:ph type="title" idx="4294967295"/>
          </p:nvPr>
        </p:nvSpPr>
        <p:spPr>
          <a:xfrm>
            <a:off x="1371597" y="348865"/>
            <a:ext cx="10044023" cy="877729"/>
          </a:xfrm>
        </p:spPr>
        <p:txBody>
          <a:bodyPr vert="horz" lIns="91440" tIns="45720" rIns="91440" bIns="45720" rtlCol="0" anchor="ctr">
            <a:normAutofit/>
          </a:bodyPr>
          <a:lstStyle/>
          <a:p>
            <a:r>
              <a:rPr lang="en-US" sz="4000" kern="1200">
                <a:solidFill>
                  <a:srgbClr val="FFFFFF"/>
                </a:solidFill>
                <a:latin typeface="+mj-lt"/>
                <a:ea typeface="+mj-ea"/>
                <a:cs typeface="+mj-cs"/>
              </a:rPr>
              <a:t>SECTION 5 – USE REGULATIONS</a:t>
            </a:r>
          </a:p>
        </p:txBody>
      </p:sp>
      <p:sp>
        <p:nvSpPr>
          <p:cNvPr id="23" name="Content Placeholder 22">
            <a:extLst>
              <a:ext uri="{FF2B5EF4-FFF2-40B4-BE49-F238E27FC236}">
                <a16:creationId xmlns:a16="http://schemas.microsoft.com/office/drawing/2014/main" id="{E16BFA7C-979F-1D5E-79D4-DEEC56EBE216}"/>
              </a:ext>
            </a:extLst>
          </p:cNvPr>
          <p:cNvSpPr>
            <a:spLocks/>
          </p:cNvSpPr>
          <p:nvPr/>
        </p:nvSpPr>
        <p:spPr>
          <a:xfrm>
            <a:off x="644056" y="2398348"/>
            <a:ext cx="4655710" cy="3621267"/>
          </a:xfrm>
          <a:prstGeom prst="rect">
            <a:avLst/>
          </a:prstGeom>
        </p:spPr>
        <p:txBody>
          <a:bodyPr>
            <a:normAutofit/>
          </a:bodyPr>
          <a:lstStyle/>
          <a:p>
            <a:pPr defTabSz="813816">
              <a:spcAft>
                <a:spcPts val="600"/>
              </a:spcAft>
            </a:pPr>
            <a:r>
              <a:rPr lang="en-US" sz="2000" b="1" kern="1200" dirty="0">
                <a:solidFill>
                  <a:schemeClr val="tx1"/>
                </a:solidFill>
                <a:latin typeface="+mn-lt"/>
                <a:ea typeface="+mn-ea"/>
                <a:cs typeface="+mn-cs"/>
              </a:rPr>
              <a:t>School, Public</a:t>
            </a:r>
          </a:p>
          <a:p>
            <a:pPr marL="254318" indent="-254318" defTabSz="813816">
              <a:spcAft>
                <a:spcPts val="600"/>
              </a:spcAft>
              <a:buFont typeface="Arial" panose="020B0604020202020204" pitchFamily="34" charset="0"/>
              <a:buChar char="•"/>
            </a:pPr>
            <a:r>
              <a:rPr lang="en-US" sz="2000" kern="1200" dirty="0">
                <a:solidFill>
                  <a:schemeClr val="tx1"/>
                </a:solidFill>
                <a:latin typeface="+mn-lt"/>
                <a:ea typeface="+mn-ea"/>
                <a:cs typeface="+mn-cs"/>
              </a:rPr>
              <a:t>Any Building, Structure and/or land principally and regularly used by teachers and students for instructional or educational purposes, which is under the direct supervision and control of the Stamford Board of Education.</a:t>
            </a:r>
          </a:p>
          <a:p>
            <a:pPr>
              <a:spcAft>
                <a:spcPts val="600"/>
              </a:spcAft>
            </a:pPr>
            <a:endParaRPr lang="en-US" dirty="0"/>
          </a:p>
        </p:txBody>
      </p:sp>
      <p:sp>
        <p:nvSpPr>
          <p:cNvPr id="10" name="Content Placeholder 9">
            <a:extLst>
              <a:ext uri="{FF2B5EF4-FFF2-40B4-BE49-F238E27FC236}">
                <a16:creationId xmlns:a16="http://schemas.microsoft.com/office/drawing/2014/main" id="{C1E42FE3-72C0-8885-D01D-FC08E0DEC223}"/>
              </a:ext>
            </a:extLst>
          </p:cNvPr>
          <p:cNvSpPr>
            <a:spLocks/>
          </p:cNvSpPr>
          <p:nvPr/>
        </p:nvSpPr>
        <p:spPr>
          <a:xfrm>
            <a:off x="7155221" y="2398348"/>
            <a:ext cx="4416664" cy="3621267"/>
          </a:xfrm>
          <a:prstGeom prst="rect">
            <a:avLst/>
          </a:prstGeom>
        </p:spPr>
        <p:txBody>
          <a:bodyPr>
            <a:normAutofit lnSpcReduction="10000"/>
          </a:bodyPr>
          <a:lstStyle/>
          <a:p>
            <a:pPr defTabSz="813816">
              <a:spcAft>
                <a:spcPts val="600"/>
              </a:spcAft>
            </a:pPr>
            <a:r>
              <a:rPr lang="en-US" sz="2000" b="1" kern="1200" dirty="0">
                <a:solidFill>
                  <a:schemeClr val="tx1"/>
                </a:solidFill>
                <a:latin typeface="+mn-lt"/>
                <a:ea typeface="+mn-ea"/>
                <a:cs typeface="+mn-cs"/>
              </a:rPr>
              <a:t>School, Vocational or Secretarial or Language</a:t>
            </a:r>
          </a:p>
          <a:p>
            <a:pPr marL="254318" indent="-254318" defTabSz="813816">
              <a:spcAft>
                <a:spcPts val="600"/>
              </a:spcAft>
              <a:buFont typeface="Arial" panose="020B0604020202020204" pitchFamily="34" charset="0"/>
              <a:buChar char="•"/>
            </a:pPr>
            <a:r>
              <a:rPr lang="en-US" sz="2000" kern="1200" dirty="0">
                <a:solidFill>
                  <a:schemeClr val="tx1"/>
                </a:solidFill>
                <a:latin typeface="+mn-lt"/>
                <a:ea typeface="+mn-ea"/>
                <a:cs typeface="+mn-cs"/>
              </a:rPr>
              <a:t>Any Building, Structure and/or principally and regularly used by teachers and students for instructional or educational purposes, at the post-secondary level (excluding colleges and universities), which is licensed by the State of Connecticut or administered by an accredited educational institution or an accredited language school.</a:t>
            </a:r>
          </a:p>
          <a:p>
            <a:pPr>
              <a:spcAft>
                <a:spcPts val="600"/>
              </a:spcAft>
            </a:pPr>
            <a:endParaRPr lang="en-US" dirty="0"/>
          </a:p>
        </p:txBody>
      </p:sp>
      <p:sp>
        <p:nvSpPr>
          <p:cNvPr id="2" name="TextBox 1">
            <a:extLst>
              <a:ext uri="{FF2B5EF4-FFF2-40B4-BE49-F238E27FC236}">
                <a16:creationId xmlns:a16="http://schemas.microsoft.com/office/drawing/2014/main" id="{2BED3AAA-23E7-4AB1-A655-58FF826F3BE8}"/>
              </a:ext>
            </a:extLst>
          </p:cNvPr>
          <p:cNvSpPr txBox="1"/>
          <p:nvPr/>
        </p:nvSpPr>
        <p:spPr>
          <a:xfrm>
            <a:off x="301658" y="1743959"/>
            <a:ext cx="4655710" cy="477054"/>
          </a:xfrm>
          <a:prstGeom prst="rect">
            <a:avLst/>
          </a:prstGeom>
          <a:noFill/>
        </p:spPr>
        <p:txBody>
          <a:bodyPr wrap="square" rtlCol="0">
            <a:spAutoFit/>
          </a:bodyPr>
          <a:lstStyle/>
          <a:p>
            <a:r>
              <a:rPr lang="en-US" sz="2500" dirty="0"/>
              <a:t>DEFINITIONS – SCHOOLS:</a:t>
            </a:r>
          </a:p>
        </p:txBody>
      </p:sp>
    </p:spTree>
    <p:extLst>
      <p:ext uri="{BB962C8B-B14F-4D97-AF65-F5344CB8AC3E}">
        <p14:creationId xmlns:p14="http://schemas.microsoft.com/office/powerpoint/2010/main" val="3811950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04DF7D-870A-4E47-94B9-13E330FA8BEF}"/>
              </a:ext>
            </a:extLst>
          </p:cNvPr>
          <p:cNvSpPr>
            <a:spLocks noGrp="1"/>
          </p:cNvSpPr>
          <p:nvPr>
            <p:ph type="title" idx="4294967295"/>
          </p:nvPr>
        </p:nvSpPr>
        <p:spPr>
          <a:xfrm>
            <a:off x="1371599" y="294538"/>
            <a:ext cx="9895951" cy="1033669"/>
          </a:xfrm>
        </p:spPr>
        <p:txBody>
          <a:bodyPr vert="horz" lIns="91440" tIns="45720" rIns="91440" bIns="45720" rtlCol="0" anchor="ctr">
            <a:normAutofit/>
          </a:bodyPr>
          <a:lstStyle/>
          <a:p>
            <a:r>
              <a:rPr lang="en-US" sz="4000" kern="1200">
                <a:solidFill>
                  <a:srgbClr val="FFFFFF"/>
                </a:solidFill>
                <a:latin typeface="+mj-lt"/>
                <a:ea typeface="+mj-ea"/>
                <a:cs typeface="+mj-cs"/>
              </a:rPr>
              <a:t>SECTION 5 – USE REGULATIONS</a:t>
            </a:r>
          </a:p>
        </p:txBody>
      </p:sp>
      <p:sp>
        <p:nvSpPr>
          <p:cNvPr id="3" name="Content Placeholder 2">
            <a:extLst>
              <a:ext uri="{FF2B5EF4-FFF2-40B4-BE49-F238E27FC236}">
                <a16:creationId xmlns:a16="http://schemas.microsoft.com/office/drawing/2014/main" id="{D6776985-F8E5-4179-BDA0-D10FFAA4D949}"/>
              </a:ext>
            </a:extLst>
          </p:cNvPr>
          <p:cNvSpPr>
            <a:spLocks noGrp="1"/>
          </p:cNvSpPr>
          <p:nvPr>
            <p:ph sz="half" idx="4294967295"/>
          </p:nvPr>
        </p:nvSpPr>
        <p:spPr>
          <a:xfrm>
            <a:off x="1371599" y="1891970"/>
            <a:ext cx="9724031" cy="4109585"/>
          </a:xfrm>
        </p:spPr>
        <p:txBody>
          <a:bodyPr vert="horz" lIns="91440" tIns="45720" rIns="91440" bIns="45720" rtlCol="0" anchor="ctr">
            <a:normAutofit/>
          </a:bodyPr>
          <a:lstStyle/>
          <a:p>
            <a:r>
              <a:rPr lang="en-US" sz="2000" b="1" dirty="0"/>
              <a:t>School, Non-Public</a:t>
            </a:r>
          </a:p>
          <a:p>
            <a:pPr marL="285750"/>
            <a:r>
              <a:rPr lang="en-US" sz="2000" dirty="0"/>
              <a:t>Any Building, Structure and/or land principally and regularly used by teachers and students for instructional and educational purposes, at the nursery, primary, and secondary levels only, which is not under the direct supervision and control of the Stamford Board of Education and which is licensed by the State of Connecticut, or which is administered by an accredited educational institution or a bona fide religious institution. “Schools, Non-Public” shall include land used for recreational purposes as an adjunct to the principal instructional or educational use and any dormitories connected with such schools, but excluding fraternities and sororities. “School, Non-Public” shall not include vocational or secretarial schools.</a:t>
            </a:r>
          </a:p>
          <a:p>
            <a:endParaRPr lang="en-US" sz="1400" dirty="0"/>
          </a:p>
        </p:txBody>
      </p:sp>
    </p:spTree>
    <p:extLst>
      <p:ext uri="{BB962C8B-B14F-4D97-AF65-F5344CB8AC3E}">
        <p14:creationId xmlns:p14="http://schemas.microsoft.com/office/powerpoint/2010/main" val="3028065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Rectangle 3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F85C55-3E82-4054-91AB-FAA8879978E5}"/>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389 WEST MAIN STREET</a:t>
            </a:r>
          </a:p>
        </p:txBody>
      </p:sp>
      <p:sp>
        <p:nvSpPr>
          <p:cNvPr id="22" name="Content Placeholder 2">
            <a:extLst>
              <a:ext uri="{FF2B5EF4-FFF2-40B4-BE49-F238E27FC236}">
                <a16:creationId xmlns:a16="http://schemas.microsoft.com/office/drawing/2014/main" id="{97E60CC6-5DBD-4601-8B66-F5134AC030E9}"/>
              </a:ext>
            </a:extLst>
          </p:cNvPr>
          <p:cNvSpPr>
            <a:spLocks noGrp="1"/>
          </p:cNvSpPr>
          <p:nvPr>
            <p:ph idx="1"/>
          </p:nvPr>
        </p:nvSpPr>
        <p:spPr>
          <a:xfrm>
            <a:off x="4810259" y="649480"/>
            <a:ext cx="6555347" cy="5546047"/>
          </a:xfrm>
        </p:spPr>
        <p:txBody>
          <a:bodyPr anchor="ctr">
            <a:normAutofit/>
          </a:bodyPr>
          <a:lstStyle/>
          <a:p>
            <a:r>
              <a:rPr lang="en-US" sz="2000"/>
              <a:t>North side of West Main on the corner of West Main Street and Liberty Street</a:t>
            </a:r>
          </a:p>
          <a:p>
            <a:r>
              <a:rPr lang="en-US" sz="2000"/>
              <a:t>Lot Area: 15,236 sq. ft.</a:t>
            </a:r>
          </a:p>
          <a:p>
            <a:r>
              <a:rPr lang="en-US" sz="2000"/>
              <a:t>One story brick building constructed in 1978</a:t>
            </a:r>
          </a:p>
          <a:p>
            <a:r>
              <a:rPr lang="en-US" sz="2000"/>
              <a:t>Building Size: 2,449 sq. ft.</a:t>
            </a:r>
          </a:p>
          <a:p>
            <a:r>
              <a:rPr lang="en-US" sz="2000"/>
              <a:t>20 existing parking spaces, 2 handicap</a:t>
            </a:r>
          </a:p>
          <a:p>
            <a:r>
              <a:rPr lang="en-US" sz="2000"/>
              <a:t>Zones C-L, Limited Business District</a:t>
            </a:r>
          </a:p>
          <a:p>
            <a:pPr lvl="1"/>
            <a:r>
              <a:rPr lang="en-US" sz="2000"/>
              <a:t>Allows the Proposed Use by Special Permit</a:t>
            </a:r>
          </a:p>
        </p:txBody>
      </p:sp>
    </p:spTree>
    <p:extLst>
      <p:ext uri="{BB962C8B-B14F-4D97-AF65-F5344CB8AC3E}">
        <p14:creationId xmlns:p14="http://schemas.microsoft.com/office/powerpoint/2010/main" val="4063519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6402"/>
            <a:ext cx="12191998" cy="1590742"/>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70175"/>
            <a:ext cx="12185331" cy="1590742"/>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5265546"/>
            <a:ext cx="4076698" cy="1590742"/>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35" y="5263483"/>
            <a:ext cx="12192000" cy="1597433"/>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44923D-C618-15EF-E1D7-7C1B0DBB1D0F}"/>
              </a:ext>
            </a:extLst>
          </p:cNvPr>
          <p:cNvSpPr>
            <a:spLocks noGrp="1"/>
          </p:cNvSpPr>
          <p:nvPr>
            <p:ph type="title" idx="4294967295"/>
          </p:nvPr>
        </p:nvSpPr>
        <p:spPr>
          <a:xfrm>
            <a:off x="1371599" y="5510253"/>
            <a:ext cx="9895951" cy="1033669"/>
          </a:xfrm>
        </p:spPr>
        <p:txBody>
          <a:bodyPr vert="horz" lIns="91440" tIns="45720" rIns="91440" bIns="45720" rtlCol="0" anchor="ctr" anchorCtr="0">
            <a:normAutofit/>
          </a:bodyPr>
          <a:lstStyle/>
          <a:p>
            <a:r>
              <a:rPr lang="en-US" sz="4000" b="1" kern="1200" cap="all" spc="0" baseline="0">
                <a:solidFill>
                  <a:srgbClr val="FFFFFF"/>
                </a:solidFill>
                <a:latin typeface="+mj-lt"/>
                <a:ea typeface="+mj-ea"/>
                <a:cs typeface="+mj-cs"/>
              </a:rPr>
              <a:t>APPENDIX A – TABLE 1 LAND USE SCHEDULE</a:t>
            </a:r>
          </a:p>
        </p:txBody>
      </p:sp>
      <p:sp>
        <p:nvSpPr>
          <p:cNvPr id="4" name="TextBox 3">
            <a:extLst>
              <a:ext uri="{FF2B5EF4-FFF2-40B4-BE49-F238E27FC236}">
                <a16:creationId xmlns:a16="http://schemas.microsoft.com/office/drawing/2014/main" id="{EE035556-58B5-43A6-AB99-E19055781F25}"/>
              </a:ext>
            </a:extLst>
          </p:cNvPr>
          <p:cNvSpPr txBox="1"/>
          <p:nvPr/>
        </p:nvSpPr>
        <p:spPr>
          <a:xfrm>
            <a:off x="1940256" y="3171763"/>
            <a:ext cx="8332826" cy="1946991"/>
          </a:xfrm>
          <a:prstGeom prst="rect">
            <a:avLst/>
          </a:prstGeom>
        </p:spPr>
        <p:txBody>
          <a:bodyPr vert="horz" lIns="91440" tIns="45720" rIns="91440" bIns="45720" rtlCol="0" anchor="ctr" anchorCtr="0">
            <a:normAutofit/>
          </a:bodyPr>
          <a:lstStyle/>
          <a:p>
            <a:pPr>
              <a:lnSpc>
                <a:spcPct val="90000"/>
              </a:lnSpc>
              <a:spcBef>
                <a:spcPts val="1000"/>
              </a:spcBef>
            </a:pPr>
            <a:r>
              <a:rPr lang="en-US" sz="1200" dirty="0"/>
              <a:t>- : Indicates that a Use is not permitted in the respective Zoning District</a:t>
            </a:r>
          </a:p>
          <a:p>
            <a:pPr>
              <a:lnSpc>
                <a:spcPct val="90000"/>
              </a:lnSpc>
              <a:spcBef>
                <a:spcPts val="1000"/>
              </a:spcBef>
            </a:pPr>
            <a:r>
              <a:rPr lang="en-US" sz="1200" dirty="0">
                <a:sym typeface="Symbol" panose="05050102010706020507" pitchFamily="18" charset="2"/>
              </a:rPr>
              <a:t></a:t>
            </a:r>
            <a:r>
              <a:rPr lang="en-US" sz="1200" dirty="0"/>
              <a:t> : Indicates a Use that is permitted as-of-right in the respective district, but Site plan or Large-Scale   Development Plan approval pursuant to Sections 19.D. or 19.E., respectively, may be required.</a:t>
            </a:r>
          </a:p>
          <a:p>
            <a:pPr>
              <a:lnSpc>
                <a:spcPct val="90000"/>
              </a:lnSpc>
              <a:spcBef>
                <a:spcPts val="1000"/>
              </a:spcBef>
            </a:pPr>
            <a:r>
              <a:rPr lang="en-US" sz="1200" dirty="0"/>
              <a:t>A: Indicates that a Use is that is subject to approval of the Zoning Board of Appeals, in accordance with procedures and standards as set forth in the statues and as provided for under Section 19.C. of these Regulations</a:t>
            </a:r>
          </a:p>
          <a:p>
            <a:pPr>
              <a:lnSpc>
                <a:spcPct val="90000"/>
              </a:lnSpc>
              <a:spcBef>
                <a:spcPts val="1000"/>
              </a:spcBef>
            </a:pPr>
            <a:r>
              <a:rPr lang="en-US" sz="1200" dirty="0"/>
              <a:t>B : Indicates a Use that is subject to approval by the Zoning Board, pursuant to  the regulations for the respective Zoning District and Section 19.C. of these Regulations and Section 19 of these Regulations. </a:t>
            </a:r>
          </a:p>
          <a:p>
            <a:pPr indent="-228600">
              <a:lnSpc>
                <a:spcPct val="90000"/>
              </a:lnSpc>
              <a:spcBef>
                <a:spcPts val="1000"/>
              </a:spcBef>
              <a:buFont typeface="Arial" panose="020B0604020202020204" pitchFamily="34" charset="0"/>
              <a:buChar char="•"/>
            </a:pPr>
            <a:endParaRPr lang="en-US" sz="700" dirty="0"/>
          </a:p>
        </p:txBody>
      </p:sp>
      <p:graphicFrame>
        <p:nvGraphicFramePr>
          <p:cNvPr id="6" name="Table Placeholder 3">
            <a:extLst>
              <a:ext uri="{FF2B5EF4-FFF2-40B4-BE49-F238E27FC236}">
                <a16:creationId xmlns:a16="http://schemas.microsoft.com/office/drawing/2014/main" id="{8B2437E8-72AB-C7C2-6EC7-E8366A2C8DB4}"/>
              </a:ext>
            </a:extLst>
          </p:cNvPr>
          <p:cNvGraphicFramePr>
            <a:graphicFrameLocks noGrp="1"/>
          </p:cNvGraphicFramePr>
          <p:nvPr>
            <p:ph idx="4294967295"/>
            <p:extLst>
              <p:ext uri="{D42A27DB-BD31-4B8C-83A1-F6EECF244321}">
                <p14:modId xmlns:p14="http://schemas.microsoft.com/office/powerpoint/2010/main" val="3506788748"/>
              </p:ext>
            </p:extLst>
          </p:nvPr>
        </p:nvGraphicFramePr>
        <p:xfrm>
          <a:off x="961534" y="1088729"/>
          <a:ext cx="10306021" cy="1842956"/>
        </p:xfrm>
        <a:graphic>
          <a:graphicData uri="http://schemas.openxmlformats.org/drawingml/2006/table">
            <a:tbl>
              <a:tblPr firstRow="1" bandRow="1">
                <a:tableStyleId>{9DCAF9ED-07DC-4A11-8D7F-57B35C25682E}</a:tableStyleId>
              </a:tblPr>
              <a:tblGrid>
                <a:gridCol w="1237167">
                  <a:extLst>
                    <a:ext uri="{9D8B030D-6E8A-4147-A177-3AD203B41FA5}">
                      <a16:colId xmlns:a16="http://schemas.microsoft.com/office/drawing/2014/main" val="2382218087"/>
                    </a:ext>
                  </a:extLst>
                </a:gridCol>
                <a:gridCol w="540301">
                  <a:extLst>
                    <a:ext uri="{9D8B030D-6E8A-4147-A177-3AD203B41FA5}">
                      <a16:colId xmlns:a16="http://schemas.microsoft.com/office/drawing/2014/main" val="3953468724"/>
                    </a:ext>
                  </a:extLst>
                </a:gridCol>
                <a:gridCol w="540301">
                  <a:extLst>
                    <a:ext uri="{9D8B030D-6E8A-4147-A177-3AD203B41FA5}">
                      <a16:colId xmlns:a16="http://schemas.microsoft.com/office/drawing/2014/main" val="4277526474"/>
                    </a:ext>
                  </a:extLst>
                </a:gridCol>
                <a:gridCol w="540301">
                  <a:extLst>
                    <a:ext uri="{9D8B030D-6E8A-4147-A177-3AD203B41FA5}">
                      <a16:colId xmlns:a16="http://schemas.microsoft.com/office/drawing/2014/main" val="2438884888"/>
                    </a:ext>
                  </a:extLst>
                </a:gridCol>
                <a:gridCol w="487176">
                  <a:extLst>
                    <a:ext uri="{9D8B030D-6E8A-4147-A177-3AD203B41FA5}">
                      <a16:colId xmlns:a16="http://schemas.microsoft.com/office/drawing/2014/main" val="1403662244"/>
                    </a:ext>
                  </a:extLst>
                </a:gridCol>
                <a:gridCol w="487176">
                  <a:extLst>
                    <a:ext uri="{9D8B030D-6E8A-4147-A177-3AD203B41FA5}">
                      <a16:colId xmlns:a16="http://schemas.microsoft.com/office/drawing/2014/main" val="4091659657"/>
                    </a:ext>
                  </a:extLst>
                </a:gridCol>
                <a:gridCol w="568425">
                  <a:extLst>
                    <a:ext uri="{9D8B030D-6E8A-4147-A177-3AD203B41FA5}">
                      <a16:colId xmlns:a16="http://schemas.microsoft.com/office/drawing/2014/main" val="4058609219"/>
                    </a:ext>
                  </a:extLst>
                </a:gridCol>
                <a:gridCol w="432490">
                  <a:extLst>
                    <a:ext uri="{9D8B030D-6E8A-4147-A177-3AD203B41FA5}">
                      <a16:colId xmlns:a16="http://schemas.microsoft.com/office/drawing/2014/main" val="3318620993"/>
                    </a:ext>
                  </a:extLst>
                </a:gridCol>
                <a:gridCol w="568425">
                  <a:extLst>
                    <a:ext uri="{9D8B030D-6E8A-4147-A177-3AD203B41FA5}">
                      <a16:colId xmlns:a16="http://schemas.microsoft.com/office/drawing/2014/main" val="3283439198"/>
                    </a:ext>
                  </a:extLst>
                </a:gridCol>
                <a:gridCol w="432490">
                  <a:extLst>
                    <a:ext uri="{9D8B030D-6E8A-4147-A177-3AD203B41FA5}">
                      <a16:colId xmlns:a16="http://schemas.microsoft.com/office/drawing/2014/main" val="2013724963"/>
                    </a:ext>
                  </a:extLst>
                </a:gridCol>
                <a:gridCol w="541863">
                  <a:extLst>
                    <a:ext uri="{9D8B030D-6E8A-4147-A177-3AD203B41FA5}">
                      <a16:colId xmlns:a16="http://schemas.microsoft.com/office/drawing/2014/main" val="895739637"/>
                    </a:ext>
                  </a:extLst>
                </a:gridCol>
                <a:gridCol w="432490">
                  <a:extLst>
                    <a:ext uri="{9D8B030D-6E8A-4147-A177-3AD203B41FA5}">
                      <a16:colId xmlns:a16="http://schemas.microsoft.com/office/drawing/2014/main" val="1559046853"/>
                    </a:ext>
                  </a:extLst>
                </a:gridCol>
                <a:gridCol w="432490">
                  <a:extLst>
                    <a:ext uri="{9D8B030D-6E8A-4147-A177-3AD203B41FA5}">
                      <a16:colId xmlns:a16="http://schemas.microsoft.com/office/drawing/2014/main" val="1242633067"/>
                    </a:ext>
                  </a:extLst>
                </a:gridCol>
                <a:gridCol w="432490">
                  <a:extLst>
                    <a:ext uri="{9D8B030D-6E8A-4147-A177-3AD203B41FA5}">
                      <a16:colId xmlns:a16="http://schemas.microsoft.com/office/drawing/2014/main" val="3341073543"/>
                    </a:ext>
                  </a:extLst>
                </a:gridCol>
                <a:gridCol w="432490">
                  <a:extLst>
                    <a:ext uri="{9D8B030D-6E8A-4147-A177-3AD203B41FA5}">
                      <a16:colId xmlns:a16="http://schemas.microsoft.com/office/drawing/2014/main" val="3472894290"/>
                    </a:ext>
                  </a:extLst>
                </a:gridCol>
                <a:gridCol w="432490">
                  <a:extLst>
                    <a:ext uri="{9D8B030D-6E8A-4147-A177-3AD203B41FA5}">
                      <a16:colId xmlns:a16="http://schemas.microsoft.com/office/drawing/2014/main" val="2874000651"/>
                    </a:ext>
                  </a:extLst>
                </a:gridCol>
                <a:gridCol w="432490">
                  <a:extLst>
                    <a:ext uri="{9D8B030D-6E8A-4147-A177-3AD203B41FA5}">
                      <a16:colId xmlns:a16="http://schemas.microsoft.com/office/drawing/2014/main" val="2360731403"/>
                    </a:ext>
                  </a:extLst>
                </a:gridCol>
                <a:gridCol w="432490">
                  <a:extLst>
                    <a:ext uri="{9D8B030D-6E8A-4147-A177-3AD203B41FA5}">
                      <a16:colId xmlns:a16="http://schemas.microsoft.com/office/drawing/2014/main" val="1004232997"/>
                    </a:ext>
                  </a:extLst>
                </a:gridCol>
                <a:gridCol w="451238">
                  <a:extLst>
                    <a:ext uri="{9D8B030D-6E8A-4147-A177-3AD203B41FA5}">
                      <a16:colId xmlns:a16="http://schemas.microsoft.com/office/drawing/2014/main" val="969596735"/>
                    </a:ext>
                  </a:extLst>
                </a:gridCol>
                <a:gridCol w="451238">
                  <a:extLst>
                    <a:ext uri="{9D8B030D-6E8A-4147-A177-3AD203B41FA5}">
                      <a16:colId xmlns:a16="http://schemas.microsoft.com/office/drawing/2014/main" val="766092693"/>
                    </a:ext>
                  </a:extLst>
                </a:gridCol>
              </a:tblGrid>
              <a:tr h="421424">
                <a:tc>
                  <a:txBody>
                    <a:bodyPr/>
                    <a:lstStyle/>
                    <a:p>
                      <a:pPr algn="ctr"/>
                      <a:r>
                        <a:rPr lang="en-US" sz="1000"/>
                        <a:t>USE</a:t>
                      </a:r>
                    </a:p>
                  </a:txBody>
                  <a:tcPr marL="77871" marR="77871" marT="38936" marB="38936" anchor="ctr"/>
                </a:tc>
                <a:tc>
                  <a:txBody>
                    <a:bodyPr/>
                    <a:lstStyle/>
                    <a:p>
                      <a:pPr algn="ctr"/>
                      <a:r>
                        <a:rPr lang="en-US" sz="1000"/>
                        <a:t>RA-3</a:t>
                      </a:r>
                    </a:p>
                  </a:txBody>
                  <a:tcPr marL="77871" marR="77871" marT="38936" marB="38936" anchor="ctr"/>
                </a:tc>
                <a:tc>
                  <a:txBody>
                    <a:bodyPr/>
                    <a:lstStyle/>
                    <a:p>
                      <a:pPr algn="ctr"/>
                      <a:r>
                        <a:rPr lang="en-US" sz="1000"/>
                        <a:t>RA-2</a:t>
                      </a:r>
                    </a:p>
                  </a:txBody>
                  <a:tcPr marL="77871" marR="77871" marT="38936" marB="38936" anchor="ctr"/>
                </a:tc>
                <a:tc>
                  <a:txBody>
                    <a:bodyPr/>
                    <a:lstStyle/>
                    <a:p>
                      <a:pPr algn="ctr"/>
                      <a:r>
                        <a:rPr lang="en-US" sz="1000"/>
                        <a:t>RA-1</a:t>
                      </a:r>
                    </a:p>
                  </a:txBody>
                  <a:tcPr marL="77871" marR="77871" marT="38936" marB="38936" anchor="ctr"/>
                </a:tc>
                <a:tc>
                  <a:txBody>
                    <a:bodyPr/>
                    <a:lstStyle/>
                    <a:p>
                      <a:pPr algn="ctr"/>
                      <a:r>
                        <a:rPr lang="en-US" sz="1000"/>
                        <a:t>R-20</a:t>
                      </a:r>
                    </a:p>
                  </a:txBody>
                  <a:tcPr marL="77871" marR="77871" marT="38936" marB="38936" anchor="ctr"/>
                </a:tc>
                <a:tc>
                  <a:txBody>
                    <a:bodyPr/>
                    <a:lstStyle/>
                    <a:p>
                      <a:pPr algn="ctr"/>
                      <a:r>
                        <a:rPr lang="en-US" sz="1000"/>
                        <a:t>R-10</a:t>
                      </a:r>
                    </a:p>
                  </a:txBody>
                  <a:tcPr marL="77871" marR="77871" marT="38936" marB="38936" anchor="ctr"/>
                </a:tc>
                <a:tc>
                  <a:txBody>
                    <a:bodyPr/>
                    <a:lstStyle/>
                    <a:p>
                      <a:pPr algn="ctr"/>
                      <a:r>
                        <a:rPr lang="en-US" sz="1000"/>
                        <a:t>R-7 ½ </a:t>
                      </a:r>
                    </a:p>
                  </a:txBody>
                  <a:tcPr marL="77871" marR="77871" marT="38936" marB="38936" anchor="ctr"/>
                </a:tc>
                <a:tc>
                  <a:txBody>
                    <a:bodyPr/>
                    <a:lstStyle/>
                    <a:p>
                      <a:pPr algn="ctr"/>
                      <a:r>
                        <a:rPr lang="en-US" sz="1000"/>
                        <a:t>R-6</a:t>
                      </a:r>
                    </a:p>
                  </a:txBody>
                  <a:tcPr marL="77871" marR="77871" marT="38936" marB="38936" anchor="ctr"/>
                </a:tc>
                <a:tc>
                  <a:txBody>
                    <a:bodyPr/>
                    <a:lstStyle/>
                    <a:p>
                      <a:pPr algn="ctr"/>
                      <a:r>
                        <a:rPr lang="en-US" sz="1000"/>
                        <a:t>RM-1</a:t>
                      </a:r>
                    </a:p>
                  </a:txBody>
                  <a:tcPr marL="77871" marR="77871" marT="38936" marB="38936" anchor="ctr"/>
                </a:tc>
                <a:tc>
                  <a:txBody>
                    <a:bodyPr/>
                    <a:lstStyle/>
                    <a:p>
                      <a:pPr algn="ctr"/>
                      <a:r>
                        <a:rPr lang="en-US" sz="1000"/>
                        <a:t>R-5</a:t>
                      </a:r>
                    </a:p>
                  </a:txBody>
                  <a:tcPr marL="77871" marR="77871" marT="38936" marB="38936" anchor="ctr"/>
                </a:tc>
                <a:tc>
                  <a:txBody>
                    <a:bodyPr/>
                    <a:lstStyle/>
                    <a:p>
                      <a:pPr algn="ctr"/>
                      <a:r>
                        <a:rPr lang="en-US" sz="1000"/>
                        <a:t>R-MF</a:t>
                      </a:r>
                    </a:p>
                  </a:txBody>
                  <a:tcPr marL="77871" marR="77871" marT="38936" marB="38936" anchor="ctr"/>
                </a:tc>
                <a:tc>
                  <a:txBody>
                    <a:bodyPr/>
                    <a:lstStyle/>
                    <a:p>
                      <a:pPr algn="ctr"/>
                      <a:r>
                        <a:rPr lang="en-US" sz="1000"/>
                        <a:t>R-H</a:t>
                      </a:r>
                    </a:p>
                  </a:txBody>
                  <a:tcPr marL="77871" marR="77871" marT="38936" marB="38936" anchor="ctr"/>
                </a:tc>
                <a:tc>
                  <a:txBody>
                    <a:bodyPr/>
                    <a:lstStyle/>
                    <a:p>
                      <a:pPr algn="ctr"/>
                      <a:r>
                        <a:rPr lang="en-US" sz="1000"/>
                        <a:t>C-N</a:t>
                      </a:r>
                    </a:p>
                  </a:txBody>
                  <a:tcPr marL="77871" marR="77871" marT="38936" marB="38936" anchor="ctr"/>
                </a:tc>
                <a:tc>
                  <a:txBody>
                    <a:bodyPr/>
                    <a:lstStyle/>
                    <a:p>
                      <a:pPr algn="ctr"/>
                      <a:r>
                        <a:rPr lang="en-US" sz="1000"/>
                        <a:t>C-B</a:t>
                      </a:r>
                    </a:p>
                  </a:txBody>
                  <a:tcPr marL="77871" marR="77871" marT="38936" marB="38936" anchor="ctr"/>
                </a:tc>
                <a:tc>
                  <a:txBody>
                    <a:bodyPr/>
                    <a:lstStyle/>
                    <a:p>
                      <a:pPr algn="ctr"/>
                      <a:r>
                        <a:rPr lang="en-US" sz="1000"/>
                        <a:t>C-L</a:t>
                      </a:r>
                    </a:p>
                  </a:txBody>
                  <a:tcPr marL="77871" marR="77871" marT="38936" marB="38936" anchor="ctr"/>
                </a:tc>
                <a:tc>
                  <a:txBody>
                    <a:bodyPr/>
                    <a:lstStyle/>
                    <a:p>
                      <a:pPr algn="ctr"/>
                      <a:r>
                        <a:rPr lang="en-US" sz="1000"/>
                        <a:t>C-G</a:t>
                      </a:r>
                    </a:p>
                  </a:txBody>
                  <a:tcPr marL="77871" marR="77871" marT="38936" marB="38936" anchor="ctr"/>
                </a:tc>
                <a:tc>
                  <a:txBody>
                    <a:bodyPr/>
                    <a:lstStyle/>
                    <a:p>
                      <a:pPr algn="ctr"/>
                      <a:r>
                        <a:rPr lang="en-US" sz="1000"/>
                        <a:t>C-C</a:t>
                      </a:r>
                    </a:p>
                  </a:txBody>
                  <a:tcPr marL="77871" marR="77871" marT="38936" marB="38936" anchor="ctr"/>
                </a:tc>
                <a:tc>
                  <a:txBody>
                    <a:bodyPr/>
                    <a:lstStyle/>
                    <a:p>
                      <a:pPr algn="ctr"/>
                      <a:r>
                        <a:rPr lang="en-US" sz="1000"/>
                        <a:t>C-I</a:t>
                      </a:r>
                    </a:p>
                  </a:txBody>
                  <a:tcPr marL="77871" marR="77871" marT="38936" marB="38936" anchor="ctr"/>
                </a:tc>
                <a:tc>
                  <a:txBody>
                    <a:bodyPr/>
                    <a:lstStyle/>
                    <a:p>
                      <a:pPr algn="ctr"/>
                      <a:r>
                        <a:rPr lang="en-US" sz="1000"/>
                        <a:t>M-L</a:t>
                      </a:r>
                    </a:p>
                  </a:txBody>
                  <a:tcPr marL="77871" marR="77871" marT="38936" marB="38936" anchor="ctr"/>
                </a:tc>
                <a:tc>
                  <a:txBody>
                    <a:bodyPr/>
                    <a:lstStyle/>
                    <a:p>
                      <a:pPr algn="ctr"/>
                      <a:r>
                        <a:rPr lang="en-US" sz="1000"/>
                        <a:t>M-G</a:t>
                      </a:r>
                    </a:p>
                  </a:txBody>
                  <a:tcPr marL="77871" marR="77871" marT="38936" marB="38936" anchor="ctr"/>
                </a:tc>
                <a:extLst>
                  <a:ext uri="{0D108BD9-81ED-4DB2-BD59-A6C34878D82A}">
                    <a16:rowId xmlns:a16="http://schemas.microsoft.com/office/drawing/2014/main" val="2857107962"/>
                  </a:ext>
                </a:extLst>
              </a:tr>
              <a:tr h="421424">
                <a:tc>
                  <a:txBody>
                    <a:bodyPr/>
                    <a:lstStyle/>
                    <a:p>
                      <a:pPr algn="ctr"/>
                      <a:r>
                        <a:rPr lang="en-US" sz="1000"/>
                        <a:t>School, Private</a:t>
                      </a:r>
                    </a:p>
                  </a:txBody>
                  <a:tcPr marL="77871" marR="77871" marT="38936" marB="38936" anchor="ctr"/>
                </a:tc>
                <a:tc>
                  <a:txBody>
                    <a:bodyPr/>
                    <a:lstStyle/>
                    <a:p>
                      <a:pPr algn="ctr"/>
                      <a:r>
                        <a:rPr lang="en-US" sz="1000"/>
                        <a:t>A</a:t>
                      </a:r>
                    </a:p>
                  </a:txBody>
                  <a:tcPr marL="77871" marR="77871" marT="38936" marB="38936" anchor="ctr"/>
                </a:tc>
                <a:tc>
                  <a:txBody>
                    <a:bodyPr/>
                    <a:lstStyle/>
                    <a:p>
                      <a:pPr algn="ctr"/>
                      <a:r>
                        <a:rPr lang="en-US" sz="1000"/>
                        <a:t>A</a:t>
                      </a:r>
                    </a:p>
                  </a:txBody>
                  <a:tcPr marL="77871" marR="77871" marT="38936" marB="38936" anchor="ctr"/>
                </a:tc>
                <a:tc>
                  <a:txBody>
                    <a:bodyPr/>
                    <a:lstStyle/>
                    <a:p>
                      <a:pPr algn="ctr"/>
                      <a:r>
                        <a:rPr lang="en-US" sz="1000"/>
                        <a:t>A</a:t>
                      </a:r>
                    </a:p>
                  </a:txBody>
                  <a:tcPr marL="77871" marR="77871" marT="38936" marB="38936" anchor="ctr"/>
                </a:tc>
                <a:tc>
                  <a:txBody>
                    <a:bodyPr/>
                    <a:lstStyle/>
                    <a:p>
                      <a:pPr algn="ctr"/>
                      <a:r>
                        <a:rPr lang="en-US" sz="1000"/>
                        <a:t>A</a:t>
                      </a:r>
                    </a:p>
                  </a:txBody>
                  <a:tcPr marL="77871" marR="77871" marT="38936" marB="38936" anchor="ctr"/>
                </a:tc>
                <a:tc>
                  <a:txBody>
                    <a:bodyPr/>
                    <a:lstStyle/>
                    <a:p>
                      <a:pPr algn="ctr"/>
                      <a:r>
                        <a:rPr lang="en-US" sz="1000"/>
                        <a:t>A</a:t>
                      </a:r>
                    </a:p>
                  </a:txBody>
                  <a:tcPr marL="77871" marR="77871" marT="38936" marB="38936" anchor="ctr"/>
                </a:tc>
                <a:tc>
                  <a:txBody>
                    <a:bodyPr/>
                    <a:lstStyle/>
                    <a:p>
                      <a:pPr algn="ctr"/>
                      <a:r>
                        <a:rPr lang="en-US" sz="1000"/>
                        <a:t>A</a:t>
                      </a:r>
                    </a:p>
                  </a:txBody>
                  <a:tcPr marL="77871" marR="77871" marT="38936" marB="38936" anchor="ctr"/>
                </a:tc>
                <a:tc>
                  <a:txBody>
                    <a:bodyPr/>
                    <a:lstStyle/>
                    <a:p>
                      <a:pPr algn="ctr"/>
                      <a:r>
                        <a:rPr lang="en-US" sz="1000"/>
                        <a:t>A</a:t>
                      </a:r>
                    </a:p>
                  </a:txBody>
                  <a:tcPr marL="77871" marR="77871" marT="38936" marB="38936" anchor="ctr"/>
                </a:tc>
                <a:tc>
                  <a:txBody>
                    <a:bodyPr/>
                    <a:lstStyle/>
                    <a:p>
                      <a:pPr algn="ctr"/>
                      <a:r>
                        <a:rPr lang="en-US" sz="1000"/>
                        <a:t>B</a:t>
                      </a:r>
                    </a:p>
                  </a:txBody>
                  <a:tcPr marL="77871" marR="77871" marT="38936" marB="38936" anchor="ctr"/>
                </a:tc>
                <a:tc>
                  <a:txBody>
                    <a:bodyPr/>
                    <a:lstStyle/>
                    <a:p>
                      <a:pPr algn="ctr"/>
                      <a:r>
                        <a:rPr lang="en-US" sz="1000"/>
                        <a:t>B</a:t>
                      </a:r>
                    </a:p>
                  </a:txBody>
                  <a:tcPr marL="77871" marR="77871" marT="38936" marB="38936" anchor="ctr"/>
                </a:tc>
                <a:tc>
                  <a:txBody>
                    <a:bodyPr/>
                    <a:lstStyle/>
                    <a:p>
                      <a:pPr algn="ctr"/>
                      <a:r>
                        <a:rPr lang="en-US" sz="1000"/>
                        <a:t>B</a:t>
                      </a:r>
                    </a:p>
                  </a:txBody>
                  <a:tcPr marL="77871" marR="77871" marT="38936" marB="38936" anchor="ctr"/>
                </a:tc>
                <a:tc>
                  <a:txBody>
                    <a:bodyPr/>
                    <a:lstStyle/>
                    <a:p>
                      <a:pPr algn="ctr"/>
                      <a:r>
                        <a:rPr lang="en-US" sz="1000"/>
                        <a:t>B</a:t>
                      </a:r>
                    </a:p>
                  </a:txBody>
                  <a:tcPr marL="77871" marR="77871" marT="38936" marB="38936" anchor="ctr"/>
                </a:tc>
                <a:tc>
                  <a:txBody>
                    <a:bodyPr/>
                    <a:lstStyle/>
                    <a:p>
                      <a:pPr algn="ctr"/>
                      <a:r>
                        <a:rPr lang="en-US" sz="1000"/>
                        <a:t>A</a:t>
                      </a:r>
                    </a:p>
                  </a:txBody>
                  <a:tcPr marL="77871" marR="77871" marT="38936" marB="38936" anchor="ctr"/>
                </a:tc>
                <a:tc>
                  <a:txBody>
                    <a:bodyPr/>
                    <a:lstStyle/>
                    <a:p>
                      <a:pPr algn="ctr"/>
                      <a:r>
                        <a:rPr lang="en-US" sz="1000"/>
                        <a:t>A</a:t>
                      </a:r>
                    </a:p>
                  </a:txBody>
                  <a:tcPr marL="77871" marR="77871" marT="38936" marB="38936" anchor="ctr"/>
                </a:tc>
                <a:tc>
                  <a:txBody>
                    <a:bodyPr/>
                    <a:lstStyle/>
                    <a:p>
                      <a:pPr algn="ctr"/>
                      <a:r>
                        <a:rPr lang="en-US" sz="1000"/>
                        <a:t>A</a:t>
                      </a:r>
                    </a:p>
                  </a:txBody>
                  <a:tcPr marL="77871" marR="77871" marT="38936" marB="38936" anchor="ctr"/>
                </a:tc>
                <a:tc>
                  <a:txBody>
                    <a:bodyPr/>
                    <a:lstStyle/>
                    <a:p>
                      <a:pPr algn="ctr"/>
                      <a:r>
                        <a:rPr lang="en-US" sz="1000"/>
                        <a:t>B</a:t>
                      </a:r>
                    </a:p>
                  </a:txBody>
                  <a:tcPr marL="77871" marR="77871" marT="38936" marB="38936" anchor="ctr"/>
                </a:tc>
                <a:tc>
                  <a:txBody>
                    <a:bodyPr/>
                    <a:lstStyle/>
                    <a:p>
                      <a:pPr algn="ctr"/>
                      <a:r>
                        <a:rPr lang="en-US" sz="1000"/>
                        <a:t>B</a:t>
                      </a:r>
                    </a:p>
                  </a:txBody>
                  <a:tcPr marL="77871" marR="77871" marT="38936" marB="38936" anchor="ctr"/>
                </a:tc>
                <a:tc>
                  <a:txBody>
                    <a:bodyPr/>
                    <a:lstStyle/>
                    <a:p>
                      <a:pPr algn="ctr"/>
                      <a:r>
                        <a:rPr lang="en-US" sz="1000"/>
                        <a:t>A</a:t>
                      </a:r>
                    </a:p>
                  </a:txBody>
                  <a:tcPr marL="77871" marR="77871" marT="38936" marB="38936" anchor="ctr"/>
                </a:tc>
                <a:tc>
                  <a:txBody>
                    <a:bodyPr/>
                    <a:lstStyle/>
                    <a:p>
                      <a:pPr algn="ctr"/>
                      <a:r>
                        <a:rPr lang="en-US" sz="1000"/>
                        <a:t>A</a:t>
                      </a:r>
                    </a:p>
                  </a:txBody>
                  <a:tcPr marL="77871" marR="77871" marT="38936" marB="38936" anchor="ctr"/>
                </a:tc>
                <a:tc>
                  <a:txBody>
                    <a:bodyPr/>
                    <a:lstStyle/>
                    <a:p>
                      <a:pPr algn="ctr"/>
                      <a:r>
                        <a:rPr lang="en-US" sz="1000"/>
                        <a:t>A</a:t>
                      </a:r>
                    </a:p>
                  </a:txBody>
                  <a:tcPr marL="77871" marR="77871" marT="38936" marB="38936" anchor="ctr"/>
                </a:tc>
                <a:extLst>
                  <a:ext uri="{0D108BD9-81ED-4DB2-BD59-A6C34878D82A}">
                    <a16:rowId xmlns:a16="http://schemas.microsoft.com/office/drawing/2014/main" val="1671386868"/>
                  </a:ext>
                </a:extLst>
              </a:tr>
              <a:tr h="264164">
                <a:tc>
                  <a:txBody>
                    <a:bodyPr/>
                    <a:lstStyle/>
                    <a:p>
                      <a:pPr algn="ctr"/>
                      <a:r>
                        <a:rPr lang="en-US" sz="1000"/>
                        <a:t>School, Public</a:t>
                      </a:r>
                    </a:p>
                  </a:txBody>
                  <a:tcPr marL="77871" marR="77871" marT="38936" marB="38936" anchor="ctr"/>
                </a:tc>
                <a:tc>
                  <a:txBody>
                    <a:bodyPr/>
                    <a:lstStyle/>
                    <a:p>
                      <a:pPr algn="ctr"/>
                      <a:r>
                        <a:rPr lang="en-US" sz="1000" dirty="0">
                          <a:sym typeface="Symbol" panose="05050102010706020507" pitchFamily="18" charset="2"/>
                        </a:rPr>
                        <a:t></a:t>
                      </a:r>
                      <a:endParaRPr lang="en-US" sz="1000" dirty="0"/>
                    </a:p>
                  </a:txBody>
                  <a:tcPr marL="77871" marR="77871" marT="38936" marB="3893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ym typeface="Symbol" panose="05050102010706020507" pitchFamily="18" charset="2"/>
                        </a:rPr>
                        <a:t></a:t>
                      </a:r>
                      <a:endParaRPr lang="en-US" sz="1000"/>
                    </a:p>
                  </a:txBody>
                  <a:tcPr marL="77871" marR="77871" marT="38936" marB="3893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ym typeface="Symbol" panose="05050102010706020507" pitchFamily="18" charset="2"/>
                        </a:rPr>
                        <a:t></a:t>
                      </a:r>
                      <a:endParaRPr lang="en-US" sz="1000"/>
                    </a:p>
                  </a:txBody>
                  <a:tcPr marL="77871" marR="77871" marT="38936" marB="3893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ym typeface="Symbol" panose="05050102010706020507" pitchFamily="18" charset="2"/>
                        </a:rPr>
                        <a:t></a:t>
                      </a:r>
                      <a:endParaRPr lang="en-US" sz="1000"/>
                    </a:p>
                  </a:txBody>
                  <a:tcPr marL="77871" marR="77871" marT="38936" marB="3893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ym typeface="Symbol" panose="05050102010706020507" pitchFamily="18" charset="2"/>
                        </a:rPr>
                        <a:t></a:t>
                      </a:r>
                      <a:endParaRPr lang="en-US" sz="1000"/>
                    </a:p>
                  </a:txBody>
                  <a:tcPr marL="77871" marR="77871" marT="38936" marB="3893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ym typeface="Symbol" panose="05050102010706020507" pitchFamily="18" charset="2"/>
                        </a:rPr>
                        <a:t></a:t>
                      </a:r>
                      <a:endParaRPr lang="en-US" sz="1000"/>
                    </a:p>
                  </a:txBody>
                  <a:tcPr marL="77871" marR="77871" marT="38936" marB="3893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ym typeface="Symbol" panose="05050102010706020507" pitchFamily="18" charset="2"/>
                        </a:rPr>
                        <a:t></a:t>
                      </a:r>
                      <a:endParaRPr lang="en-US" sz="1000"/>
                    </a:p>
                  </a:txBody>
                  <a:tcPr marL="77871" marR="77871" marT="38936" marB="3893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ym typeface="Symbol" panose="05050102010706020507" pitchFamily="18" charset="2"/>
                        </a:rPr>
                        <a:t></a:t>
                      </a:r>
                      <a:endParaRPr lang="en-US" sz="1000"/>
                    </a:p>
                  </a:txBody>
                  <a:tcPr marL="77871" marR="77871" marT="38936" marB="3893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ym typeface="Symbol" panose="05050102010706020507" pitchFamily="18" charset="2"/>
                        </a:rPr>
                        <a:t></a:t>
                      </a:r>
                      <a:endParaRPr lang="en-US" sz="1000"/>
                    </a:p>
                  </a:txBody>
                  <a:tcPr marL="77871" marR="77871" marT="38936" marB="3893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ym typeface="Symbol" panose="05050102010706020507" pitchFamily="18" charset="2"/>
                        </a:rPr>
                        <a:t></a:t>
                      </a:r>
                      <a:endParaRPr lang="en-US" sz="1000"/>
                    </a:p>
                  </a:txBody>
                  <a:tcPr marL="77871" marR="77871" marT="38936" marB="3893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ym typeface="Symbol" panose="05050102010706020507" pitchFamily="18" charset="2"/>
                        </a:rPr>
                        <a:t></a:t>
                      </a:r>
                      <a:endParaRPr lang="en-US" sz="1000"/>
                    </a:p>
                  </a:txBody>
                  <a:tcPr marL="77871" marR="77871" marT="38936" marB="3893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ym typeface="Symbol" panose="05050102010706020507" pitchFamily="18" charset="2"/>
                        </a:rPr>
                        <a:t></a:t>
                      </a:r>
                      <a:endParaRPr lang="en-US" sz="1000"/>
                    </a:p>
                  </a:txBody>
                  <a:tcPr marL="77871" marR="77871" marT="38936" marB="3893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ym typeface="Symbol" panose="05050102010706020507" pitchFamily="18" charset="2"/>
                        </a:rPr>
                        <a:t></a:t>
                      </a:r>
                      <a:endParaRPr lang="en-US" sz="1000"/>
                    </a:p>
                  </a:txBody>
                  <a:tcPr marL="77871" marR="77871" marT="38936" marB="3893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ym typeface="Symbol" panose="05050102010706020507" pitchFamily="18" charset="2"/>
                        </a:rPr>
                        <a:t></a:t>
                      </a:r>
                      <a:endParaRPr lang="en-US" sz="1000"/>
                    </a:p>
                  </a:txBody>
                  <a:tcPr marL="77871" marR="77871" marT="38936" marB="3893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ym typeface="Symbol" panose="05050102010706020507" pitchFamily="18" charset="2"/>
                        </a:rPr>
                        <a:t></a:t>
                      </a:r>
                      <a:endParaRPr lang="en-US" sz="1000"/>
                    </a:p>
                  </a:txBody>
                  <a:tcPr marL="77871" marR="77871" marT="38936" marB="3893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ym typeface="Symbol" panose="05050102010706020507" pitchFamily="18" charset="2"/>
                        </a:rPr>
                        <a:t></a:t>
                      </a:r>
                      <a:endParaRPr lang="en-US" sz="1000"/>
                    </a:p>
                  </a:txBody>
                  <a:tcPr marL="77871" marR="77871" marT="38936" marB="3893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ym typeface="Symbol" panose="05050102010706020507" pitchFamily="18" charset="2"/>
                        </a:rPr>
                        <a:t></a:t>
                      </a:r>
                      <a:endParaRPr lang="en-US" sz="1000"/>
                    </a:p>
                  </a:txBody>
                  <a:tcPr marL="77871" marR="77871" marT="38936" marB="3893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ym typeface="Symbol" panose="05050102010706020507" pitchFamily="18" charset="2"/>
                        </a:rPr>
                        <a:t></a:t>
                      </a:r>
                      <a:endParaRPr lang="en-US" sz="1000"/>
                    </a:p>
                  </a:txBody>
                  <a:tcPr marL="77871" marR="77871" marT="38936" marB="3893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ym typeface="Symbol" panose="05050102010706020507" pitchFamily="18" charset="2"/>
                        </a:rPr>
                        <a:t></a:t>
                      </a:r>
                      <a:endParaRPr lang="en-US" sz="1000"/>
                    </a:p>
                  </a:txBody>
                  <a:tcPr marL="77871" marR="77871" marT="38936" marB="38936" anchor="ctr"/>
                </a:tc>
                <a:extLst>
                  <a:ext uri="{0D108BD9-81ED-4DB2-BD59-A6C34878D82A}">
                    <a16:rowId xmlns:a16="http://schemas.microsoft.com/office/drawing/2014/main" val="965529661"/>
                  </a:ext>
                </a:extLst>
              </a:tr>
              <a:tr h="735944">
                <a:tc>
                  <a:txBody>
                    <a:bodyPr/>
                    <a:lstStyle/>
                    <a:p>
                      <a:pPr algn="ctr"/>
                      <a:r>
                        <a:rPr lang="en-US" sz="1000"/>
                        <a:t>Schools, Vocational, Secretarial &amp; Languages</a:t>
                      </a:r>
                    </a:p>
                  </a:txBody>
                  <a:tcPr marL="77871" marR="77871" marT="38936" marB="38936" anchor="ctr"/>
                </a:tc>
                <a:tc>
                  <a:txBody>
                    <a:bodyPr/>
                    <a:lstStyle/>
                    <a:p>
                      <a:pPr algn="ctr"/>
                      <a:r>
                        <a:rPr lang="en-US" sz="1000"/>
                        <a:t>-</a:t>
                      </a:r>
                    </a:p>
                  </a:txBody>
                  <a:tcPr marL="77871" marR="77871" marT="38936" marB="38936" anchor="ctr"/>
                </a:tc>
                <a:tc>
                  <a:txBody>
                    <a:bodyPr/>
                    <a:lstStyle/>
                    <a:p>
                      <a:pPr algn="ctr"/>
                      <a:r>
                        <a:rPr lang="en-US" sz="1000" dirty="0"/>
                        <a:t>-</a:t>
                      </a:r>
                    </a:p>
                  </a:txBody>
                  <a:tcPr marL="77871" marR="77871" marT="38936" marB="38936" anchor="ctr"/>
                </a:tc>
                <a:tc>
                  <a:txBody>
                    <a:bodyPr/>
                    <a:lstStyle/>
                    <a:p>
                      <a:pPr algn="ctr"/>
                      <a:r>
                        <a:rPr lang="en-US" sz="1000"/>
                        <a:t>-</a:t>
                      </a:r>
                    </a:p>
                  </a:txBody>
                  <a:tcPr marL="77871" marR="77871" marT="38936" marB="38936" anchor="ctr"/>
                </a:tc>
                <a:tc>
                  <a:txBody>
                    <a:bodyPr/>
                    <a:lstStyle/>
                    <a:p>
                      <a:pPr algn="ctr"/>
                      <a:r>
                        <a:rPr lang="en-US" sz="1000"/>
                        <a:t>-</a:t>
                      </a:r>
                    </a:p>
                  </a:txBody>
                  <a:tcPr marL="77871" marR="77871" marT="38936" marB="38936" anchor="ctr"/>
                </a:tc>
                <a:tc>
                  <a:txBody>
                    <a:bodyPr/>
                    <a:lstStyle/>
                    <a:p>
                      <a:pPr algn="ctr"/>
                      <a:r>
                        <a:rPr lang="en-US" sz="1000"/>
                        <a:t>-</a:t>
                      </a:r>
                    </a:p>
                  </a:txBody>
                  <a:tcPr marL="77871" marR="77871" marT="38936" marB="38936" anchor="ctr"/>
                </a:tc>
                <a:tc>
                  <a:txBody>
                    <a:bodyPr/>
                    <a:lstStyle/>
                    <a:p>
                      <a:pPr algn="ctr"/>
                      <a:r>
                        <a:rPr lang="en-US" sz="1000"/>
                        <a:t>-</a:t>
                      </a:r>
                    </a:p>
                  </a:txBody>
                  <a:tcPr marL="77871" marR="77871" marT="38936" marB="38936" anchor="ctr"/>
                </a:tc>
                <a:tc>
                  <a:txBody>
                    <a:bodyPr/>
                    <a:lstStyle/>
                    <a:p>
                      <a:pPr algn="ctr"/>
                      <a:r>
                        <a:rPr lang="en-US" sz="1000"/>
                        <a:t>-</a:t>
                      </a:r>
                    </a:p>
                  </a:txBody>
                  <a:tcPr marL="77871" marR="77871" marT="38936" marB="38936" anchor="ctr"/>
                </a:tc>
                <a:tc>
                  <a:txBody>
                    <a:bodyPr/>
                    <a:lstStyle/>
                    <a:p>
                      <a:pPr algn="ctr"/>
                      <a:r>
                        <a:rPr lang="en-US" sz="1000"/>
                        <a:t>-</a:t>
                      </a:r>
                    </a:p>
                  </a:txBody>
                  <a:tcPr marL="77871" marR="77871" marT="38936" marB="38936" anchor="ctr"/>
                </a:tc>
                <a:tc>
                  <a:txBody>
                    <a:bodyPr/>
                    <a:lstStyle/>
                    <a:p>
                      <a:pPr algn="ctr"/>
                      <a:r>
                        <a:rPr lang="en-US" sz="1000"/>
                        <a:t>-</a:t>
                      </a:r>
                    </a:p>
                  </a:txBody>
                  <a:tcPr marL="77871" marR="77871" marT="38936" marB="38936" anchor="ctr"/>
                </a:tc>
                <a:tc>
                  <a:txBody>
                    <a:bodyPr/>
                    <a:lstStyle/>
                    <a:p>
                      <a:pPr algn="ctr"/>
                      <a:r>
                        <a:rPr lang="en-US" sz="1000"/>
                        <a:t>-</a:t>
                      </a:r>
                    </a:p>
                  </a:txBody>
                  <a:tcPr marL="77871" marR="77871" marT="38936" marB="38936" anchor="ctr"/>
                </a:tc>
                <a:tc>
                  <a:txBody>
                    <a:bodyPr/>
                    <a:lstStyle/>
                    <a:p>
                      <a:pPr algn="ctr"/>
                      <a:r>
                        <a:rPr lang="en-US" sz="1000"/>
                        <a:t>-</a:t>
                      </a:r>
                    </a:p>
                  </a:txBody>
                  <a:tcPr marL="77871" marR="77871" marT="38936" marB="38936" anchor="ctr"/>
                </a:tc>
                <a:tc>
                  <a:txBody>
                    <a:bodyPr/>
                    <a:lstStyle/>
                    <a:p>
                      <a:pPr algn="ctr"/>
                      <a:r>
                        <a:rPr lang="en-US" sz="1000"/>
                        <a:t>-</a:t>
                      </a:r>
                    </a:p>
                  </a:txBody>
                  <a:tcPr marL="77871" marR="77871" marT="38936" marB="38936" anchor="ctr"/>
                </a:tc>
                <a:tc>
                  <a:txBody>
                    <a:bodyPr/>
                    <a:lstStyle/>
                    <a:p>
                      <a:pPr algn="ctr"/>
                      <a:r>
                        <a:rPr lang="en-US" sz="1000"/>
                        <a:t>-</a:t>
                      </a:r>
                    </a:p>
                  </a:txBody>
                  <a:tcPr marL="77871" marR="77871" marT="38936" marB="3893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ym typeface="Symbol" panose="05050102010706020507" pitchFamily="18" charset="2"/>
                        </a:rPr>
                        <a:t></a:t>
                      </a:r>
                      <a:endParaRPr lang="en-US" sz="1000"/>
                    </a:p>
                  </a:txBody>
                  <a:tcPr marL="77871" marR="77871" marT="38936" marB="3893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ym typeface="Symbol" panose="05050102010706020507" pitchFamily="18" charset="2"/>
                        </a:rPr>
                        <a:t></a:t>
                      </a:r>
                      <a:endParaRPr lang="en-US" sz="1000"/>
                    </a:p>
                  </a:txBody>
                  <a:tcPr marL="77871" marR="77871" marT="38936" marB="3893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ym typeface="Symbol" panose="05050102010706020507" pitchFamily="18" charset="2"/>
                        </a:rPr>
                        <a:t></a:t>
                      </a:r>
                      <a:endParaRPr lang="en-US" sz="1000"/>
                    </a:p>
                  </a:txBody>
                  <a:tcPr marL="77871" marR="77871" marT="38936" marB="3893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ym typeface="Symbol" panose="05050102010706020507" pitchFamily="18" charset="2"/>
                        </a:rPr>
                        <a:t></a:t>
                      </a:r>
                      <a:endParaRPr lang="en-US" sz="1000"/>
                    </a:p>
                  </a:txBody>
                  <a:tcPr marL="77871" marR="77871" marT="38936" marB="3893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ym typeface="Symbol" panose="05050102010706020507" pitchFamily="18" charset="2"/>
                        </a:rPr>
                        <a:t></a:t>
                      </a:r>
                      <a:endParaRPr lang="en-US" sz="1000"/>
                    </a:p>
                  </a:txBody>
                  <a:tcPr marL="77871" marR="77871" marT="38936" marB="3893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ym typeface="Symbol" panose="05050102010706020507" pitchFamily="18" charset="2"/>
                        </a:rPr>
                        <a:t></a:t>
                      </a:r>
                      <a:endParaRPr lang="en-US" sz="1000" dirty="0"/>
                    </a:p>
                  </a:txBody>
                  <a:tcPr marL="77871" marR="77871" marT="38936" marB="38936" anchor="ctr"/>
                </a:tc>
                <a:extLst>
                  <a:ext uri="{0D108BD9-81ED-4DB2-BD59-A6C34878D82A}">
                    <a16:rowId xmlns:a16="http://schemas.microsoft.com/office/drawing/2014/main" val="2992422555"/>
                  </a:ext>
                </a:extLst>
              </a:tr>
            </a:tbl>
          </a:graphicData>
        </a:graphic>
      </p:graphicFrame>
    </p:spTree>
    <p:extLst>
      <p:ext uri="{BB962C8B-B14F-4D97-AF65-F5344CB8AC3E}">
        <p14:creationId xmlns:p14="http://schemas.microsoft.com/office/powerpoint/2010/main" val="1689351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888DFD0-8F47-9C43-9DE5-5C1D7CB517D5}"/>
              </a:ext>
            </a:extLst>
          </p:cNvPr>
          <p:cNvSpPr txBox="1"/>
          <p:nvPr/>
        </p:nvSpPr>
        <p:spPr>
          <a:xfrm>
            <a:off x="6503158" y="649480"/>
            <a:ext cx="4862447" cy="554604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b="1" dirty="0"/>
              <a:t>SECTION 5 – USE REGULATIONS</a:t>
            </a:r>
          </a:p>
          <a:p>
            <a:pPr indent="-228600">
              <a:lnSpc>
                <a:spcPct val="90000"/>
              </a:lnSpc>
              <a:spcAft>
                <a:spcPts val="600"/>
              </a:spcAft>
              <a:buFont typeface="Arial" panose="020B0604020202020204" pitchFamily="34" charset="0"/>
              <a:buChar char="•"/>
            </a:pPr>
            <a:endParaRPr lang="en-US" sz="1100" dirty="0"/>
          </a:p>
          <a:p>
            <a:pPr indent="-228600">
              <a:lnSpc>
                <a:spcPct val="90000"/>
              </a:lnSpc>
              <a:spcAft>
                <a:spcPts val="600"/>
              </a:spcAft>
              <a:buFont typeface="Arial" panose="020B0604020202020204" pitchFamily="34" charset="0"/>
              <a:buChar char="•"/>
            </a:pPr>
            <a:endParaRPr lang="en-US" sz="1100" dirty="0"/>
          </a:p>
          <a:p>
            <a:pPr indent="-228600">
              <a:lnSpc>
                <a:spcPct val="90000"/>
              </a:lnSpc>
              <a:spcAft>
                <a:spcPts val="600"/>
              </a:spcAft>
              <a:buFont typeface="Arial" panose="020B0604020202020204" pitchFamily="34" charset="0"/>
              <a:buChar char="•"/>
            </a:pPr>
            <a:r>
              <a:rPr lang="en-US" sz="1100" b="1" u="sng" dirty="0"/>
              <a:t>PUBLIC YOUTH SERVICES AGENCY:</a:t>
            </a:r>
          </a:p>
          <a:p>
            <a:pPr indent="-228600">
              <a:lnSpc>
                <a:spcPct val="90000"/>
              </a:lnSpc>
              <a:spcAft>
                <a:spcPts val="600"/>
              </a:spcAft>
              <a:buFont typeface="Arial" panose="020B0604020202020204" pitchFamily="34" charset="0"/>
              <a:buChar char="•"/>
            </a:pPr>
            <a:endParaRPr lang="en-US" sz="1100" dirty="0"/>
          </a:p>
          <a:p>
            <a:pPr indent="-228600">
              <a:lnSpc>
                <a:spcPct val="90000"/>
              </a:lnSpc>
              <a:spcAft>
                <a:spcPts val="600"/>
              </a:spcAft>
              <a:buFont typeface="Arial" panose="020B0604020202020204" pitchFamily="34" charset="0"/>
              <a:buChar char="•"/>
            </a:pPr>
            <a:r>
              <a:rPr lang="en-US" sz="1100" dirty="0"/>
              <a:t>An organization with a minimum of ten (10) years of established collaboration with the Stamford Board of Education and/or Stamford Parks and Recreation Commission  serving preschool to high school students by providing facilities and programming for extra-curricular education, recreation and skill building activities. The following Special Standards may be allowed by Special Permit  of the Zoning Board:</a:t>
            </a:r>
          </a:p>
          <a:p>
            <a:pPr indent="-228600">
              <a:lnSpc>
                <a:spcPct val="90000"/>
              </a:lnSpc>
              <a:spcAft>
                <a:spcPts val="600"/>
              </a:spcAft>
              <a:buFont typeface="Arial" panose="020B0604020202020204" pitchFamily="34" charset="0"/>
              <a:buChar char="•"/>
            </a:pPr>
            <a:endParaRPr lang="en-US" sz="1100" dirty="0"/>
          </a:p>
          <a:p>
            <a:pPr marL="342900" indent="-228600">
              <a:lnSpc>
                <a:spcPct val="90000"/>
              </a:lnSpc>
              <a:spcAft>
                <a:spcPts val="600"/>
              </a:spcAft>
              <a:buFont typeface="Arial" panose="020B0604020202020204" pitchFamily="34" charset="0"/>
              <a:buChar char="•"/>
            </a:pPr>
            <a:r>
              <a:rPr lang="en-US" sz="1100" dirty="0"/>
              <a:t>Parking requirements shall be determined by the Zoning Board based upon operational need and may be satisfied by offsite lease by land owned by the City of Stamford, provided said lease is for not less than 25 years.</a:t>
            </a:r>
          </a:p>
          <a:p>
            <a:pPr marL="342900" indent="-228600">
              <a:lnSpc>
                <a:spcPct val="90000"/>
              </a:lnSpc>
              <a:spcAft>
                <a:spcPts val="600"/>
              </a:spcAft>
              <a:buFont typeface="Arial" panose="020B0604020202020204" pitchFamily="34" charset="0"/>
              <a:buChar char="•"/>
            </a:pPr>
            <a:endParaRPr lang="en-US" sz="1100" dirty="0"/>
          </a:p>
          <a:p>
            <a:pPr marL="342900" indent="-228600">
              <a:lnSpc>
                <a:spcPct val="90000"/>
              </a:lnSpc>
              <a:spcAft>
                <a:spcPts val="600"/>
              </a:spcAft>
              <a:buFont typeface="Arial" panose="020B0604020202020204" pitchFamily="34" charset="0"/>
              <a:buChar char="•"/>
            </a:pPr>
            <a:r>
              <a:rPr lang="en-US" sz="1100" dirty="0"/>
              <a:t>Building setbacks shall be not less than 10’ to any residence zone or street frontage.</a:t>
            </a:r>
          </a:p>
          <a:p>
            <a:pPr marL="342900" indent="-228600">
              <a:lnSpc>
                <a:spcPct val="90000"/>
              </a:lnSpc>
              <a:spcAft>
                <a:spcPts val="600"/>
              </a:spcAft>
              <a:buFont typeface="Arial" panose="020B0604020202020204" pitchFamily="34" charset="0"/>
              <a:buChar char="•"/>
            </a:pPr>
            <a:endParaRPr lang="en-US" sz="1100" dirty="0"/>
          </a:p>
          <a:p>
            <a:pPr marL="342900" indent="-228600">
              <a:lnSpc>
                <a:spcPct val="90000"/>
              </a:lnSpc>
              <a:spcAft>
                <a:spcPts val="600"/>
              </a:spcAft>
              <a:buFont typeface="Arial" panose="020B0604020202020204" pitchFamily="34" charset="0"/>
              <a:buChar char="•"/>
            </a:pPr>
            <a:r>
              <a:rPr lang="en-US" sz="1100" dirty="0"/>
              <a:t>Building Coverage shall not exceed 50% of the site, inclusive of any area leased from the City of Stamford.</a:t>
            </a:r>
          </a:p>
          <a:p>
            <a:pPr marL="342900" indent="-228600">
              <a:lnSpc>
                <a:spcPct val="90000"/>
              </a:lnSpc>
              <a:spcAft>
                <a:spcPts val="600"/>
              </a:spcAft>
              <a:buFont typeface="Arial" panose="020B0604020202020204" pitchFamily="34" charset="0"/>
              <a:buChar char="•"/>
            </a:pPr>
            <a:endParaRPr lang="en-US" sz="1100" dirty="0"/>
          </a:p>
          <a:p>
            <a:pPr marL="342900" indent="-228600">
              <a:lnSpc>
                <a:spcPct val="90000"/>
              </a:lnSpc>
              <a:spcAft>
                <a:spcPts val="600"/>
              </a:spcAft>
              <a:buFont typeface="Arial" panose="020B0604020202020204" pitchFamily="34" charset="0"/>
              <a:buChar char="•"/>
            </a:pPr>
            <a:endParaRPr lang="en-US" sz="1100" dirty="0"/>
          </a:p>
          <a:p>
            <a:pPr indent="-228600">
              <a:lnSpc>
                <a:spcPct val="90000"/>
              </a:lnSpc>
              <a:spcAft>
                <a:spcPts val="600"/>
              </a:spcAft>
              <a:buFont typeface="Arial" panose="020B0604020202020204" pitchFamily="34" charset="0"/>
              <a:buChar char="•"/>
            </a:pPr>
            <a:r>
              <a:rPr lang="en-US" sz="1100" dirty="0"/>
              <a:t> </a:t>
            </a:r>
          </a:p>
        </p:txBody>
      </p:sp>
    </p:spTree>
    <p:extLst>
      <p:ext uri="{BB962C8B-B14F-4D97-AF65-F5344CB8AC3E}">
        <p14:creationId xmlns:p14="http://schemas.microsoft.com/office/powerpoint/2010/main" val="1526877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erial view of a city&#10;&#10;Description automatically generated">
            <a:extLst>
              <a:ext uri="{FF2B5EF4-FFF2-40B4-BE49-F238E27FC236}">
                <a16:creationId xmlns:a16="http://schemas.microsoft.com/office/drawing/2014/main" id="{D1BF2501-D05F-AD47-A1BD-61117DF28DB5}"/>
              </a:ext>
            </a:extLst>
          </p:cNvPr>
          <p:cNvPicPr>
            <a:picLocks noGrp="1" noChangeAspect="1"/>
          </p:cNvPicPr>
          <p:nvPr>
            <p:ph idx="1"/>
          </p:nvPr>
        </p:nvPicPr>
        <p:blipFill rotWithShape="1">
          <a:blip r:embed="rId2"/>
          <a:srcRect b="3035"/>
          <a:stretch/>
        </p:blipFill>
        <p:spPr>
          <a:xfrm>
            <a:off x="20" y="1282"/>
            <a:ext cx="12191980" cy="6856718"/>
          </a:xfrm>
          <a:prstGeom prst="rect">
            <a:avLst/>
          </a:prstGeom>
        </p:spPr>
      </p:pic>
    </p:spTree>
    <p:extLst>
      <p:ext uri="{BB962C8B-B14F-4D97-AF65-F5344CB8AC3E}">
        <p14:creationId xmlns:p14="http://schemas.microsoft.com/office/powerpoint/2010/main" val="4071578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erial view of a city&#10;&#10;Description automatically generated">
            <a:extLst>
              <a:ext uri="{FF2B5EF4-FFF2-40B4-BE49-F238E27FC236}">
                <a16:creationId xmlns:a16="http://schemas.microsoft.com/office/drawing/2014/main" id="{FDB8BBBD-CD40-6A4D-83DB-371B79B563CB}"/>
              </a:ext>
            </a:extLst>
          </p:cNvPr>
          <p:cNvPicPr>
            <a:picLocks noGrp="1" noChangeAspect="1"/>
          </p:cNvPicPr>
          <p:nvPr>
            <p:ph idx="1"/>
          </p:nvPr>
        </p:nvPicPr>
        <p:blipFill rotWithShape="1">
          <a:blip r:embed="rId2"/>
          <a:srcRect b="10017"/>
          <a:stretch/>
        </p:blipFill>
        <p:spPr>
          <a:xfrm>
            <a:off x="20" y="1282"/>
            <a:ext cx="12191980" cy="6856718"/>
          </a:xfrm>
          <a:prstGeom prst="rect">
            <a:avLst/>
          </a:prstGeom>
        </p:spPr>
      </p:pic>
    </p:spTree>
    <p:extLst>
      <p:ext uri="{BB962C8B-B14F-4D97-AF65-F5344CB8AC3E}">
        <p14:creationId xmlns:p14="http://schemas.microsoft.com/office/powerpoint/2010/main" val="3099369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building with a lot of power lines&#10;&#10;Description automatically generated">
            <a:extLst>
              <a:ext uri="{FF2B5EF4-FFF2-40B4-BE49-F238E27FC236}">
                <a16:creationId xmlns:a16="http://schemas.microsoft.com/office/drawing/2014/main" id="{A33D942D-DEC3-174C-8B51-8C61CB25B569}"/>
              </a:ext>
            </a:extLst>
          </p:cNvPr>
          <p:cNvPicPr>
            <a:picLocks noGrp="1" noChangeAspect="1"/>
          </p:cNvPicPr>
          <p:nvPr>
            <p:ph idx="1"/>
          </p:nvPr>
        </p:nvPicPr>
        <p:blipFill rotWithShape="1">
          <a:blip r:embed="rId2"/>
          <a:srcRect t="13756" b="15725"/>
          <a:stretch/>
        </p:blipFill>
        <p:spPr>
          <a:xfrm>
            <a:off x="20" y="1282"/>
            <a:ext cx="12191980" cy="6856718"/>
          </a:xfrm>
          <a:prstGeom prst="rect">
            <a:avLst/>
          </a:prstGeom>
        </p:spPr>
      </p:pic>
    </p:spTree>
    <p:extLst>
      <p:ext uri="{BB962C8B-B14F-4D97-AF65-F5344CB8AC3E}">
        <p14:creationId xmlns:p14="http://schemas.microsoft.com/office/powerpoint/2010/main" val="1567923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map of a neighborhood&#10;&#10;Description automatically generated">
            <a:extLst>
              <a:ext uri="{FF2B5EF4-FFF2-40B4-BE49-F238E27FC236}">
                <a16:creationId xmlns:a16="http://schemas.microsoft.com/office/drawing/2014/main" id="{EABE2B09-80C0-164F-B573-7C5CA81C86C9}"/>
              </a:ext>
            </a:extLst>
          </p:cNvPr>
          <p:cNvPicPr>
            <a:picLocks noGrp="1" noChangeAspect="1"/>
          </p:cNvPicPr>
          <p:nvPr>
            <p:ph idx="1"/>
          </p:nvPr>
        </p:nvPicPr>
        <p:blipFill rotWithShape="1">
          <a:blip r:embed="rId2"/>
          <a:srcRect b="10017"/>
          <a:stretch/>
        </p:blipFill>
        <p:spPr>
          <a:xfrm>
            <a:off x="20" y="13639"/>
            <a:ext cx="12191980" cy="6856718"/>
          </a:xfrm>
          <a:prstGeom prst="rect">
            <a:avLst/>
          </a:prstGeom>
        </p:spPr>
      </p:pic>
    </p:spTree>
    <p:extLst>
      <p:ext uri="{BB962C8B-B14F-4D97-AF65-F5344CB8AC3E}">
        <p14:creationId xmlns:p14="http://schemas.microsoft.com/office/powerpoint/2010/main" val="424283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unlit desk">
            <a:extLst>
              <a:ext uri="{FF2B5EF4-FFF2-40B4-BE49-F238E27FC236}">
                <a16:creationId xmlns:a16="http://schemas.microsoft.com/office/drawing/2014/main" id="{BCFC948B-3533-F7E5-3BDD-E47389183978}"/>
              </a:ext>
            </a:extLst>
          </p:cNvPr>
          <p:cNvPicPr>
            <a:picLocks noChangeAspect="1"/>
          </p:cNvPicPr>
          <p:nvPr/>
        </p:nvPicPr>
        <p:blipFill rotWithShape="1">
          <a:blip r:embed="rId2"/>
          <a:srcRect r="5882" b="-1"/>
          <a:stretch/>
        </p:blipFill>
        <p:spPr>
          <a:xfrm>
            <a:off x="1" y="10"/>
            <a:ext cx="966964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B31B75-A52E-4FAF-990A-5836076DAF26}"/>
              </a:ext>
            </a:extLst>
          </p:cNvPr>
          <p:cNvSpPr>
            <a:spLocks noGrp="1"/>
          </p:cNvSpPr>
          <p:nvPr>
            <p:ph type="title"/>
          </p:nvPr>
        </p:nvSpPr>
        <p:spPr>
          <a:xfrm>
            <a:off x="7531610" y="365125"/>
            <a:ext cx="3822189" cy="1899912"/>
          </a:xfrm>
        </p:spPr>
        <p:txBody>
          <a:bodyPr>
            <a:normAutofit/>
          </a:bodyPr>
          <a:lstStyle/>
          <a:p>
            <a:r>
              <a:rPr lang="en-US" sz="4000" dirty="0"/>
              <a:t>BUDR</a:t>
            </a:r>
          </a:p>
        </p:txBody>
      </p:sp>
      <p:sp>
        <p:nvSpPr>
          <p:cNvPr id="7" name="Content Placeholder 2">
            <a:extLst>
              <a:ext uri="{FF2B5EF4-FFF2-40B4-BE49-F238E27FC236}">
                <a16:creationId xmlns:a16="http://schemas.microsoft.com/office/drawing/2014/main" id="{38A574B5-8B6F-449C-8135-E85C1A8853C6}"/>
              </a:ext>
            </a:extLst>
          </p:cNvPr>
          <p:cNvSpPr>
            <a:spLocks noGrp="1"/>
          </p:cNvSpPr>
          <p:nvPr>
            <p:ph idx="1"/>
          </p:nvPr>
        </p:nvSpPr>
        <p:spPr>
          <a:xfrm>
            <a:off x="7531610" y="2434201"/>
            <a:ext cx="3822189" cy="3742762"/>
          </a:xfrm>
        </p:spPr>
        <p:txBody>
          <a:bodyPr>
            <a:normAutofit/>
          </a:bodyPr>
          <a:lstStyle/>
          <a:p>
            <a:r>
              <a:rPr lang="en-US" sz="2000"/>
              <a:t>Derrick Gibbs, Owner</a:t>
            </a:r>
          </a:p>
          <a:p>
            <a:r>
              <a:rPr lang="en-US" sz="2000"/>
              <a:t>Company Information</a:t>
            </a:r>
          </a:p>
        </p:txBody>
      </p:sp>
    </p:spTree>
    <p:extLst>
      <p:ext uri="{BB962C8B-B14F-4D97-AF65-F5344CB8AC3E}">
        <p14:creationId xmlns:p14="http://schemas.microsoft.com/office/powerpoint/2010/main" val="3391583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standing at a counter&#10;&#10;Description automatically generated">
            <a:extLst>
              <a:ext uri="{FF2B5EF4-FFF2-40B4-BE49-F238E27FC236}">
                <a16:creationId xmlns:a16="http://schemas.microsoft.com/office/drawing/2014/main" id="{97B5857B-7271-E44D-83D0-9E8CD1585259}"/>
              </a:ext>
            </a:extLst>
          </p:cNvPr>
          <p:cNvPicPr>
            <a:picLocks noGrp="1" noChangeAspect="1"/>
          </p:cNvPicPr>
          <p:nvPr>
            <p:ph idx="1"/>
          </p:nvPr>
        </p:nvPicPr>
        <p:blipFill rotWithShape="1">
          <a:blip r:embed="rId2"/>
          <a:srcRect t="3874" b="11556"/>
          <a:stretch/>
        </p:blipFill>
        <p:spPr>
          <a:xfrm>
            <a:off x="20" y="1282"/>
            <a:ext cx="12191980" cy="6856718"/>
          </a:xfrm>
          <a:prstGeom prst="rect">
            <a:avLst/>
          </a:prstGeom>
        </p:spPr>
      </p:pic>
    </p:spTree>
    <p:extLst>
      <p:ext uri="{BB962C8B-B14F-4D97-AF65-F5344CB8AC3E}">
        <p14:creationId xmlns:p14="http://schemas.microsoft.com/office/powerpoint/2010/main" val="16786521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TotalTime>
  <Words>2363</Words>
  <Application>Microsoft Macintosh PowerPoint</Application>
  <PresentationFormat>Widescreen</PresentationFormat>
  <Paragraphs>268</Paragraphs>
  <Slides>31</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Symbol</vt:lpstr>
      <vt:lpstr>Office Theme</vt:lpstr>
      <vt:lpstr>BUDR</vt:lpstr>
      <vt:lpstr>Introduction </vt:lpstr>
      <vt:lpstr>389 WEST MAIN STREET</vt:lpstr>
      <vt:lpstr>PowerPoint Presentation</vt:lpstr>
      <vt:lpstr>PowerPoint Presentation</vt:lpstr>
      <vt:lpstr>PowerPoint Presentation</vt:lpstr>
      <vt:lpstr>PowerPoint Presentation</vt:lpstr>
      <vt:lpstr>BUDR</vt:lpstr>
      <vt:lpstr>PowerPoint Presentation</vt:lpstr>
      <vt:lpstr>                BUDR Community Outreach</vt:lpstr>
      <vt:lpstr>Site Information</vt:lpstr>
      <vt:lpstr>PowerPoint Presentation</vt:lpstr>
      <vt:lpstr>PowerPoint Presentation</vt:lpstr>
      <vt:lpstr>Traffic</vt:lpstr>
      <vt:lpstr>Conclusions</vt:lpstr>
      <vt:lpstr>STAMFORD ZONING REGULATIONS: ADULT-USE CANNABIS RETAILER</vt:lpstr>
      <vt:lpstr>STAMFORD ZONING REGULATIONS: ADULT-USE CANNABIS RETAILER</vt:lpstr>
      <vt:lpstr>STAMFORD ZONING REGULATIONS: ADULT-USE CANNABIS RETAILER</vt:lpstr>
      <vt:lpstr>STAMFORD ZONING REGULATIONS: ADULT-USE CANNABIS RETAILER</vt:lpstr>
      <vt:lpstr>STAMFORD ZONING REGULATIONS: ADULT-USE CANNABIS RETAILER</vt:lpstr>
      <vt:lpstr>STAMFORD ZONING REGULATIONS: ADULT-USE CANNABIS RETAILER </vt:lpstr>
      <vt:lpstr>STAMFORD ZONING REGULATIONS: ADULT-USE CANNABIS RETAILER</vt:lpstr>
      <vt:lpstr>SECTION 19.C. SPECIAL PERMITS</vt:lpstr>
      <vt:lpstr>SECTION 19.C. SPECIAL PERMITS</vt:lpstr>
      <vt:lpstr>SECTION 19.C. SPECIAL PERMITS</vt:lpstr>
      <vt:lpstr>SECTION 19.C. SPECIAL PERMITS</vt:lpstr>
      <vt:lpstr>SECTION 19.C. SPECIAL PERMITS</vt:lpstr>
      <vt:lpstr>SECTION 5 – USE REGULATIONS</vt:lpstr>
      <vt:lpstr>SECTION 5 – USE REGULATIONS</vt:lpstr>
      <vt:lpstr>APPENDIX A – TABLE 1 LAND USE SCHEDULE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BUDR</dc:title>
  <dc:creator>Joseph Capalbo</dc:creator>
  <cp:lastModifiedBy>Joseph Capalbo</cp:lastModifiedBy>
  <cp:revision>5</cp:revision>
  <cp:lastPrinted>2024-04-26T19:35:24Z</cp:lastPrinted>
  <dcterms:created xsi:type="dcterms:W3CDTF">2024-04-26T15:01:22Z</dcterms:created>
  <dcterms:modified xsi:type="dcterms:W3CDTF">2024-04-29T18:50:42Z</dcterms:modified>
</cp:coreProperties>
</file>